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6" r:id="rId3"/>
    <p:sldId id="258" r:id="rId4"/>
    <p:sldId id="263" r:id="rId5"/>
    <p:sldId id="264" r:id="rId6"/>
    <p:sldId id="259" r:id="rId7"/>
    <p:sldId id="260" r:id="rId8"/>
    <p:sldId id="261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5E992-8422-4B8D-BDE3-CE750E0B5E9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75553-3D45-49DD-B0B3-AA1C99F9EE0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5E992-8422-4B8D-BDE3-CE750E0B5E9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75553-3D45-49DD-B0B3-AA1C99F9EE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5E992-8422-4B8D-BDE3-CE750E0B5E9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75553-3D45-49DD-B0B3-AA1C99F9EE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5E992-8422-4B8D-BDE3-CE750E0B5E9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75553-3D45-49DD-B0B3-AA1C99F9EE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5E992-8422-4B8D-BDE3-CE750E0B5E9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75553-3D45-49DD-B0B3-AA1C99F9EE0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5E992-8422-4B8D-BDE3-CE750E0B5E9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75553-3D45-49DD-B0B3-AA1C99F9EE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5E992-8422-4B8D-BDE3-CE750E0B5E9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75553-3D45-49DD-B0B3-AA1C99F9EE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5E992-8422-4B8D-BDE3-CE750E0B5E9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75553-3D45-49DD-B0B3-AA1C99F9EE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5E992-8422-4B8D-BDE3-CE750E0B5E9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75553-3D45-49DD-B0B3-AA1C99F9EE0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5E992-8422-4B8D-BDE3-CE750E0B5E9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75553-3D45-49DD-B0B3-AA1C99F9EE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5E992-8422-4B8D-BDE3-CE750E0B5E9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75553-3D45-49DD-B0B3-AA1C99F9EE0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1F5E992-8422-4B8D-BDE3-CE750E0B5E9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AB75553-3D45-49DD-B0B3-AA1C99F9EE0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r>
              <a:rPr lang="en-US" dirty="0" smtClean="0"/>
              <a:t>What is a matrix…?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600200" y="4876800"/>
            <a:ext cx="6400800" cy="1752600"/>
          </a:xfrm>
        </p:spPr>
        <p:txBody>
          <a:bodyPr/>
          <a:lstStyle/>
          <a:p>
            <a:r>
              <a:rPr lang="en-US" i="1" dirty="0" smtClean="0"/>
              <a:t>Matthew </a:t>
            </a:r>
            <a:r>
              <a:rPr lang="en-US" i="1" dirty="0" err="1" smtClean="0"/>
              <a:t>Scicluna</a:t>
            </a:r>
            <a:endParaRPr lang="en-US" i="1" dirty="0" smtClean="0"/>
          </a:p>
          <a:p>
            <a:r>
              <a:rPr lang="en-US" i="1" dirty="0" err="1" smtClean="0"/>
              <a:t>Lubna</a:t>
            </a:r>
            <a:r>
              <a:rPr lang="en-US" i="1" dirty="0" smtClean="0"/>
              <a:t> </a:t>
            </a:r>
            <a:r>
              <a:rPr lang="en-US" i="1" dirty="0" err="1" smtClean="0"/>
              <a:t>Siddiqi</a:t>
            </a:r>
            <a:endParaRPr lang="en-US" i="1" dirty="0"/>
          </a:p>
        </p:txBody>
      </p:sp>
      <p:pic>
        <p:nvPicPr>
          <p:cNvPr id="4098" name="Picture 2" descr="http://upload.wikimedia.org/wikipedia/commons/thumb/b/bb/Matrix.svg/247px-Matrix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447800"/>
            <a:ext cx="4038600" cy="3270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Matrix Multipl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7600"/>
            <a:ext cx="8804189" cy="21717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457200"/>
            <a:ext cx="7315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Example: suppose on Monday our restaurant sold 13 chickens at $3 each, 8 cows at $4 each, and 6 frogs at $2 each… lets use matrixes to solve the problem (the other columns in the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matrix represent the sales on Tue, Wed</a:t>
            </a:r>
            <a:r>
              <a:rPr lang="en-US" sz="2800" dirty="0"/>
              <a:t> </a:t>
            </a:r>
            <a:r>
              <a:rPr lang="en-US" sz="2800" dirty="0" smtClean="0"/>
              <a:t>and Thurs).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is When it Gets Ugly…</a:t>
            </a:r>
            <a:endParaRPr lang="en-US" dirty="0"/>
          </a:p>
        </p:txBody>
      </p:sp>
      <p:sp>
        <p:nvSpPr>
          <p:cNvPr id="26628" name="AutoShape 4" descr="data:image/jpeg;base64,/9j/4AAQSkZJRgABAQAAAQABAAD/2wCEAAkGBhQSDxAUEhQVFRQWFRQXFxUXFxUUFRUXFxcYFBcXFhcXGyYfFxokHBYVHy8gLycpLCwuFyAxNTAqNyYrLSkBCQoKBQUFDQUFDSkYEhgpKSkpKSkpKSkpKSkpKSkpKSkpKSkpKSkpKSkpKSkpKSkpKSkpKSkpKSkpKSkpKSkpKf/AABEIAI0BZwMBIgACEQEDEQH/xAAbAAEAAgMBAQAAAAAAAAAAAAAABQYDBAcBAv/EAEkQAAICAQMDAwIFAgIDCREAAAECAxEABBIhBQYxEyJBMlEHFCNhcYGRM0IIUmIVFhc0sbLS4fAlNTZDU1RVcnN0goOSlKG10f/EABQBAQAAAAAAAAAAAAAAAAAAAAD/xAAUEQEAAAAAAAAAAAAAAAAAAAAA/9oADAMBAAIRAxEAPwDuOMYwGMYwGYtVqFjjd3O1UUszfACiyT/AGZc5P+N/XzJ+V6XCf1dVJH6lfCbwEU/+s/PnxH++Bavw97xl6lFPqGhEWn9QpBdmSRV+pm+PNDjiwws1kvL3RCImkTdKqSrE+wC0YkC23ke33KbF2CCLzY6H0ePS6aHTxXsiRVF+TQ5Jr5Jsn9znxp+3IEEoWOhKyu67nKllNqQpNLVDxXAA8AYGXp3UxK042Mhik9Mhttk7Ek3CifaRItfP7Zu5ih0qqXKii7BmP+swVY7P/wAKKP6ZlwIjW9zwpHqnW5TphcsaVvAongMQCPa/N17GHkEZm6d1kTSzR7GUxkAklGBu65Rjtbi9pogEGuc8HbsG/UP6YuddkvLU6m7BW6H1PyAD7mPyczdP6THBv9MMAxJILyMoJJY7VZiEssTwB5wNzNB+tR+pLEp3yxruMS/WQa+ndQPlfnjct1YzfzSXo0Q1B1ASpSu0tbcg7btb237V5q/aPtgafR+5V1DIBG6b4VnUsUNo22rCMSvLULq9rV4Oa3cPe0Wi1OkhnWQLqW2JMApiV/G1+dy3a80Rz+xqS0HQoYSDGm2kCDliFUbeFBJC3sS6rcVBNkDIj8Ru0x1Dp00NAyAb4SSBUiWV5PADcqf2Y/zgWfGUT8Hu8jr+nKJW3aiA+nLZtmH+SRr5tl8n5Kt/AveAxjKn+JneP+53T5JVoysRHED43tfJ/ZQGb+gHzgWHS9WhkkkjjljeSM1IiurNGT8OAbU8Hz9s0tV3Zp4/zO5zu0/MiKrPIBtV9wRQWZadeaoc3QBOQv4U9pnQ9OjEg/XmPrTE/VucWFJ/2RQrxe772ZufteF3mZg59UOGUu20b4xE5UX7SVUC8Dc0nVEkkljXduj27tyMo926ipYDePaeRY/fNvNeHQqsjyAHc4RWNnkJu28fH1HNjAjpO4IVmkiL/qooYoAWdgRutEUFn4B4AJ4zH0ruSLUMqoHG+JZkLLt3odvI+RW9RyBfNXRrI3QojqBOdxcEGtx2bgpjD7PG7azLf2OY+kduRaYn0jIBtVdjOWWlVVXzzYVABzwMCVyPn67Ck/ou4WQoHVT5cEsKQeWNoeBzyPvkhkdq+gxyTLK26x6dqGIRvScyxll8Eq5LD98DDoe54pZERRIN+8KzIUBZCwZdrUwI2nkqAPpJDe3JfIzTduxRyK67/aXZVLsUVpCxZgpPBO9h9ufF85J4Gt1DqUUEZknkSKMEAvIwRQTwLZjQzPHKGUMpBBAIINgg8gg/IzT610hNVppoJQCkqMhsXV/I/cGiD8EA5z38HutyQvqek6qvV0Zb02F++Ld8X8AspHjhxxxgdQxjGAxjGAxjGAxjGAxjGAxjGAxjGAxjGAxjGAziGhn/ADne7tdppg6gMo/8VD6RA/8AmuzAn/8AgztxzhvZMRTvLqAYFSTqiARRIZldSAfIKkMPuDeB3PMWo1aJt3uq7mCjcQtsfCi/JP2zJlS/3pajbIjTxyo8jtUiSE7HUK0W8SBgpI3EDzZBJFghbFkBJAIJBo/saBo/Y0Qf6jPrI/pXSVgbUlQoWWX1dqqFCkxxxt44JLRlif8Aa/qZA4GLVatI0LyOqIKtmYKos0LJ4HJA/riHVo5cI6sUO1gCCVP2YDwf2OVybtrUmXUMupUpI6OqujkxV6gb03DgoSrqtjkBKFX7dvtrt9tNv3+kSVVF9JHjVEUttjVGdgqi+AKs2TZN4E7nxNMqKzOQqqCSzEAADySTwBn3lb6j27qH1E0keoUJIqARujOEZXjYMvvFEBHojwZL8ryE5p9fHISEkRiApIVlYgOLQkA8AjkH5+Mz5A9F7caGVXLR0sboFRXHMjrK7EyOxLFl5bgtdtZAqfwOI9gu2j7r6jpSdqTGUhWa9x/4xERRotsdj9wGbxznbs4Y/wD4e/1H/wCvzueAziXfEg1/dmg0bMfTg2FlINbtn5pwKYfUqxLu4r9657Yc4Z2jIW7011kkg6kWSTwAABz8AAADA7oM8vPcpfVu1dS82pKei0UsgcpJI5Uj0kQH0mgeNHVkJDEODfIsDAumMh+i9FMEkreA8cAr1JJWDRhg1vJy3lefmiSATkxgMZUeu9u6mSeZojEUkEYZJJJNjKo2srRekyX4cOd30BSpUnMna3bskEzPJHEn6ZQGOVmJ9wPvH5ePceOOdqABURFuwtWLxlX7h6DqJNQ0kBjpoo0IeSVUOx5GZXjRCJFdZNlkgpZYAnAtF4yodC7TkhnhcrEgQPZV9zsGBUJ7YIgqgndtFRj/AMkWqQW/AZxL8VJh0/uHpmvH0uqiQDcWIRvTkNWPMcigCwCU5889tzjH+kp/xfQf+1l/5q4HZhnuaPQnJ0mmJJJMMRJJsklFJJJ8nN7A8vF5zLvrsrpGp1rya3XCGcqgMf5nTxUAtKdjqSLHOV//AIM+3v8A0mP/AL3Sf9DA7djKt+HfQ9HpdI8egn9eIysxf1Y5qcogK7owAOFQ155/fLTgMYxgMYxgMYxgMYxgMYxgMYxgM4n31D+Q7q6drK9moKBiQxF7fyslAG7EboR+9eec7ZlT/EzssdS0DxA1Kh9SE81vAI2kWBTKWWz43X8YFsGMpn4U92nXdOT1CfzEB9GcN9W5OAxvm2FE/uG+2NT13VyRTVFNFLHKVjCQsyyAgFNxeNgV+tdwKqSgt4gwOBc8ZG9IM2/VCYlgJqiJUKPTMUTUK+oB2kF8mwf4EkcBjKpruuahm1cfpTRCNkMcscbt6ineK3elIDysZJVGIEtbfazZsdpazUSGX1zLwE9ksJiIeiHKkIE22OFV5aAB3ndWBY8YytdS6zqBPqIRFKsYiDRzRxs5sFNwso6kkM3AUsBGaVyQAFlzw5WO2tVqmmqb1SvpEt6kYRVfeBGEb00u47PliTe5YCAh1vxV7sOh6c5jJ9eY+jAF+re/BYVz7Vsj99o+cChfhkDrO5uqaxSzRp6oVzTD3uI41DWaGxGqrFLnbsqP4X9nf7ndOjif/GcmSbwfe3+WwTYUALd80T81luwGcOZPyPewJ2rHqfBY3frRVxR4JmUqAfv9qOdxzln45dAf0tN1GAH1dHIGajVR7gwavPtcL4+GYnxwHU8ZGdt9dTWaSDURfTIgavlT/mU/upsf0yC1/dMqz6mK1RUf2yAFmC+lG4DhlCIGdiokLEXxQNHAuGMhug6+eR5BMAB6WndQI3joyKxdW3sSSCv7V4IyZwGMq3Ve5JY9VNDQC7UKybXd4wULM7IF2mOxt37gFLCwQDjtbr0s8rLI6GkJKFPTcEMApUWSylTZY0CSpT284FpxjK11zuOSHVemqqUaOIg7XaRWaSRHdUVf1VRQrsu5SFBPN1gWXGVHoPX55J4lZgwYyAr6ZFIqkpLuBptzADePZ/l+rLdgM4p/pBs02o6VpE2l5HYhbAa3ZIkuzSqTfJ+x54OdqZqFnxnHO1dOOsdxanXm202kqOAm6Z1sIQD8cvJXHLLY5OB1/S6cRxoi/SihR88KKHPzwMy4xgVvrX4d6DVzGbUadZJCACxaQGlFAe1gPGaP/A90r/zNP/rl/wCnlyxgRnQO29PoojFpYhEhYuVBY2xCqT7iT4Vf7ZJ4xgMYxgMYxgMYxgMYxgMYxgMYxgMYxga2n6bFG8jpGivIQXdUVWcjwXYC2/rmxWe4wGMYwPKz2sYwGeVnuMBkR1PtTT6jU6fUTJvkgsxWzbEJN7tl7S1gGyD9I+wyXxgMYxgM+JogysrC1YEEfBB4Iz7xgVTsLsp+mLqIhP6unaQvCjLTw7vqUtdMPp8AcgmuTlrxjAYxjAYxjAYxjAYxjAie6emS6nRzQwSiF5FKeoVL7VbhqAI5K2Ab4u/jPntLtmPp+jh00ZJCDliAC7E2zEDxZJ4+BXnJjGAxjGAxjGAxjGAxjGAxjGAxjGAxjGAxjGAxjGAxjGAxjGAxjGAxjGAxjGAxjGAxjGAxjGAxjGAxjGAxjGAxjGAxjGAxjGAxjGAxjGAxjGAxjGAxjGAxjGAxjGAxjOe9C7wn6h1qdNNKo0GkWnZVR/zErcAB2BpbDEFfIT/aBAdCxkVre44otVBp3sPNew8bbAZgpN8EhHr71WaWj7jlZoBJHEoebUxORIzbTD6xG20XcCIrLGqutvzgWLGVFe92YSBYlLJO0ZJkG0xjVHTbxs3EP9J2ttuzRoZJS9xmL880ye3TbWHp75XZCu4ErtG0/tyB5LVZATmMheod2QwrpmfeFndUUlShUsyoC6vTKNzqLri/76Dd1SiRYysIf13j2eoSWVfStgzBAKEos0eaUA3YC04ypa/vjZNPEPTUrIiRyFldX3QRz1sVw2472AvatC92b+k7ia5/WjVVjg081RM2oYiX1LFIgujHxQII5v4AT2MgNX3nDHp9POwcRzFa3LsKhvlw9EAWOfHz45zV6t3TLDLMm2ECPYwBdi0iNfABC7TxzW/bxQe/aFpxlX613eYdQ0KhD+nEwkLrQZ5JoyCm4M1GIDigCTuKgXm30rr7yyaZSiBZtM8wIZi25WiUrtKgBf1fNm/2+QncYxgMZET9xourXS0fVZCyEkBGIBbbYsg0CfHgfOavS+45JJYlkSNFeLVMzCRm2tp9QkJAtFBSnB3cH/ZX5Cw4yp6DvZpYomEShi+lWS5AVC6iT0wYym62sN7GKMOCRyAcuj7xH5WfUSgPGnKtAGl3qRu4As19nO0G7pRgWfGQ+v7oiik0yMGB1FBCRtomgocNTKSSBRHnjzxkZpe7JGeJWECsZJlkjEhYhY9RLAXDsFCqBESPaS5DABdpOBa8ZTtX35td4wqLKJZkTc6lZBE5QgAOCj/SfcVFbmG4LR2tH3hWm1OolCPHEoe9OTLYpiVUDllFCpSEVgSaVRZCz4yH6j3RFCdLv3gTsFUlSu0sVUb1emX3Oo5HF81kc/dUq6ho2WEbdUkO3ezSMkiwsrgELtr1ueG5oePfgWnGVPqfeZSaWJRHYZQkhdWUgwCflN4bnkBrVeR7ifad3oHcTaiVh+kU2BvYxLI3ttDdFzybIVQpG33G9oT+MYwGMZWV7zWWF5IFB9PURQyrI20qJGjG9dobfxIpHIB5545CzYyt6zup4odQ7pHui1MUIQSCmWRtOL3uEAap75oAirPk4j3a7eoUESL6SSI0j2SSzoylfapO6Mhaemu9wHGBacZC6XudGbSIyuH1EIlG1JHjXhbBkC0Pq+ari6sXqa3vNR+cWJQZdNtLrI2wFCWXchUNuoowrj4si8Cy4yrzd2MsfUH/AEmXTpMyU9bniEhMbWbP+GbalAIYC63Zrv3szuwj9FQvtYSSLcbbdwbcr7JCbUCNTzdl08YFwxkDpO6lK6IOr79R9OyOR0BAJ9zhaUe378efA3Z9N3QrS6qGJbmhTftdtiOPBIZQxABoH2nyMCcxlc6F3M00gV/SpolkG1r2klV2Mb5YlvFLXgb/AKhFdP8AxAaUQNthTfGrMGkBALRtJuLoWCoCpFUT8nbxuC8YyL7f6o08Jdtth3W18Haaurav43N/P2iez++11s2r07xGDUaZyrxFw9rZAdGpdy2Ptxa/6wwLVjGMClfi73UdD0uVk/xJT6MZonaXBLNx8hFcj9wPPjMn4TdtjR9J06ldskoE0t3e6QAgGwCCF2LXwQfPk0D/AEhdR6mq6XpjYUl2JB8+o6R/T4sBTR/2j/XtsSbVA+wA/txgHgUkEqCR4JAJH8fbwP7Z6Yx9h8/H38/8pz4m1SL9TAHazUTztWtxA8kCxf8AIzR03ccDuiByHYsoRkkRwVX1CGR1BT2kNyBYYEeRYb0emVbpVF1dAC68X98+yg54HPn9/wCcjT3NptrH1lO2X0WAslZd5i2MoFg7lYeK4vxzmzB1WJ2mCuCYTtk8gIa3ck8eMDPJArABlBA5AIBA+OLzx9MjVuVSQbBIBo/cfvwP7Z7LqFWtzAWaFkCzRah9zQJr9jkavdOnNe5x7tpuKZdpO2t9p+mDuWmagdwo4G+2ijN2iGwAfaOQPAPHgUP7ZlWIAUAAKA8fA8D+M0Je4YFaVN+6SMqHjRXklBZVcVGil2G11NgEf2Ofeh63DMWEUivtWNyRdbZAWQ7qoghScDak06sKZVI+xAI/sc9eFTVqDRBFgGiPB/nk58vqkAUllAYgKSQNxPgL9ycjZO6tOrMrOwK2TcU1BQaMhOyhECDcn0D74Ei2kQ8lFPBHKjweSP62f75lCD7f9X/ahkfrO4IIpDG8g9QKr+mAzSMrFlBRFBZ+UfgAkVzWfel63DI6IjhmaP1QAG5S1G7xxywFef7HA3sYxgfBgUsGKjcPDULH8H4z0xD7D5Hj7+f75in1yJu3MLClyo5baOLCj3EXx485q6LuGCWRY0e5CjvsKujBUcRtuVlBUhmAo0efGBupAoulAs2aAFn7/wA8DnPI9KighVUA+QAAD/Nec0Y+5dMyRusqssjrGpFtbtVIQBat7hYNVfNZm0XWYpQ5VjSVu3K8ZAPIapADtNGm8GjR4wNl4Fatyg0bFgGj9xfjPl9IhIJRSRdEqCRfJxqNakf1sF4YgE8kKNzUPJoC+M0Y+5YCVG5gWYL7opk2MxAVZNyD0mYldobaW3CrsYG8+ijN2iGyCbUGyPBPHPk/3z2PSIthUUX5pQL/AJrzmjJ3JpwH/U3FHKOqK8jowLA7kRSyj2MbIqhd1zmTQ9dhmDlH4QBiWDJ7GsrIN4G6M7WpxanaaJo4G5JCrVuUGjYsA0fuL+fODCtg0LHINCwaqwf44w8ygqCQCxpQSAWIBYgD5NAn+AcjE7p05cLuYElBzFMo97bIySyABXYFVYnaxBAJIOBINooz5RDwByo8DkDx44HH7Z9LplDFgqhj5YAAn+T85o6juKBHdC9yIQDGivJLyoYERopZhRBsAgc88HPvR9chlfZG+47d6nawV19oLRuRtkALKCVJosAasYG/jGMBmNNOoulUWbNACzd2fubzJmhrOuQxLud/bbAsqs4XYacuUB2Kp+pjQX5IwNuTTq1hlU39wD/y/wAD+2G06kUVBFVVCq+BX2zRbuLTiOSQyqEjkWJ3NhVdmRQCSPvIgvwL88HEncUAZ1DlmVY2IjSSU7ZL2FRGp3WATxfHOBI7Bd0M+Py62TtWz5NCz48n58D+2fOn1iSKjIwYOoZCD9SkA2PuKI/vmvrutRQhi7cKabaryFPbvtwgJQBSGJNAA3gbH5RLJ2LZ8naLN2Ofv5P988/Ix8fppwCPpXwbsePHJ4/fNT/fHBUxLkCFGkclJFGxbLOpK/qKNp5WxxmOXunTqV/ULbvpKJJKrmidiNGpV3oMdgJagTVDAlBGOOBx4/b44zz0F3Fto3EUTQsj7E/bMem1ySIjIwIf6fgmvIo82KNjyKOfGp6nGgclrKbQyoGkcFvpGyMFrP8AGBmGnUEnaOavgc7fp/t8fbPI9Ii/Sijz4UDz58fes1On9fhnaonJ43C1dQ4BAYozKA4UlQaJ2kgGic1oe79K6oyShlddwZVdl+kuFLBaV6BOwkN+2BLxxBQAoAA8ACgP4Azkn4qRN03qWi6vDYUsIdSqg+9aoX8G0BXnwUSv26poeoJMm5CasggqyMpHkMjgMp/YgeRlS/GTpPr9E1gABaNVmWyRXpsGc8eTs9QAfv8A2C4aTVLLGkkZDI6qysPDKwDKR+xBBz3KT+CvV/X6Lprbc0ReFuDxsa1Fnz7GjNjjn9qxgUf/AEgIinUOlzNQjoi/sUkV248+GGdxRrAI8Hkf1znf469tnU9KaVF3SaZvVuhu9Oql5q6qmIsfRfwMsP4ddwDWdL0ku4M4jVJeVJEqAK+4L9JJG6vswwNzqvbCTzwzepLHJEGCmMoL3K6c7kbwJHrxV57ou2ljSJRJIfSd3QkQqQXR4zYSNVb62ayLJNknJjGBAw9nxgyEyStvYtyYxt3T/mWC7EFgv99xA4BGbeu7fjmXVK5etQqq9NtoKu0bSOR/+f7cZJ4wIPqvaUU0cCB5Y/RZWjZGBcFWVxZlV7G5EPP+qMw6fs1U9H9eU+m5kAZdKQznaSzfocv7T+p9fvf3c5YsYFc1vZKSu7NNNbsrEVp9pYRLA1gwkMGVBam1vwBki3QkYSb2dvUhiic2FJWMuQR6YXaSZGuqHigMksYEDrezYpNNBAGlRYduxlZS/H3MisDzXFfH24z4fsxGZy00rB5PUYEQWSDY94hD2PaFfdvQKNrL82HF4ED1PtFJ5Gd5ZfciqVAgKkI8jpYaI3XqsK8EAbg3N7+k6MkZgKlv0oniWzftcxsb48/pL9h548Vv4wGMYwITqXaqTaj1xLNG/ptH+myDhlZN3uQkMN1gg/A/e82i7eWIRbXa445Y0IWFKWVkc0kcapYMa17a82DeSuMCD0PaMUa7Q8jc6eiSgIXTyGWJPagBAYtZILG+W4FfEfZ0X5WXTyPLIkpJZiY0kLEUWLQom9j5JbcT83k/jAg+sdpRz+iRJNE0QpGjZdwHFWZEeyK8+fnMem7PVDCVmlHpBtg2aQKpcsWYAQUrHeQWFE/N83YMYFa1fY0cjljNMPfIwWtOyD1WEjqVeFg4LqjDduKlFoj5zJ2en5bUQSSyyJODvZvSSQkjaW3xRoWY8ctu+kDxxk/jAh+p9rxzflraRPQZWQqwJO1kcBi4YsLjX9+POa2l7NRClzTPtlWb3egC0iig7MkKsWPgte5haklTWWHGBXtd2akruzSy+7aSNunZS4j9AsVeEhrSwVNr7iQoNEbnSu31gkkdZJG3gCn9NiAv0D1NgkYKLA3O3k/JJyVxgMYxgMrMPYkabgk06qZvW2/oOocKqrSvCRShFq7IIsG+cs2LwIjXduLIso9SRPUlSYlfTJDx+lsrejCh6KcUfn+mM9px+mUV5Bcfpk/ptYLO7WroUO4yPaldtGgBQybxeBEr2zCJNNJ+oWgj9NCZHPt9vLC/cfb5Pm+b4qP1XYkbzyyiaZPUZWaMeg8RKFmUlJYWumkdub5IPkCrNjAgj2opXVKZpSNQHEliDdTq6VvEO47Q9LuLUEUeLBwDsldzt68xLhg1rpje4ANQMHtB2railbb7gebsmMCHXtaG9Kffen/wzvYfBHuVaU+fFAfHjjNbWdlxvLPJ6sy+soV1HpFCAwY+14msGiCpsEMQR4qw4wIfp/baxSFxJIWKotkQj2qQ20hI1DA1Qu9gZgmwE5paHsWKIxESzExoERiYVYKE9NaZIlIoH7+7jduoVZcYGj0fpK6aIRoSRZNnaOSbNKiqij9goH7WTkX+Iv8A3n6l/wC6z/8AMOWLOefjt1RYuizIb3TPFGtGvDiVv5G2Mj+uBof6Ow/7kzfvq5f6/pwjGWf8LekNpuj6KNwytsLsreVMjGQivj6vHkfPOMCzzwK6MjqGVgVZWAKsDwQQfII+M5f2NoJOkdX1GgKSHR6n9XTSEFkDgDchYCgaG34PsTzuBzqmMCD6yur/ADEPohW05VxKpbY3KsAQ4G5SG9PkXxu4vbel03okyNC9MoWaVvS9ZiFjaEqq7bKFvU5vnzdgkjLTjAp0XRdYwmVncL+YMqAygcHVGUBTEAdnpMQUcsCaA4GSk/TtQg17QOA8gVoTIzyqrbKPtZvYL8Ae0eaPgzuMCA6wut9PTeiY2cOvrgfpq6WNwXcSU9u+iGsHbwRdRMXQdQHT9NgnrM/tnJaJf0wANzbSCQ5L8sR8AucuuMCl9S6XrHmnIUtFJJG/ptIm0L6ESHao2sXEiMdpfYfNE8GU0fS54zMyOwL6fTqnrO09Sp6ofcNwHIaO9pAJs197BjArmvTXjS6b02jedShmoKqv/rAB7r7WCOeQK4Ebre3tQ0srIm0Mw2H8w52MCSZa+bH+b6k8KpHOXXGBUuu9M1UmpZkDek0USlPUQIxjknLbl4ayrxkUwB8PYFZv9K6TLHLpmdmO3TPHJcjspfdCUIUmrpZLagfHnJ7GAxjGBAdSi1Z1VIA2laJgy7xGd1Ej3gb1JNDi+Dea/ROjTxPFI247YtSpj9ViLaWKSFQl7AQqyCx4sCyPFnxgU/p3RNX6Mayu1xSaUqDLyQkgM9mMKJIygG1X3NYaz4OZen9O1aaTUenUOoflRI3rxg1/lO+yb8u3kiyvxlrxgV/rUWsLaf0djLRWcA+iGsAEq3LxgckFSSP3yL0fRtQkkRMTBFdnXbKNyC79Ki+1FNe4jduDUStZdMYFH1vR9aWkWmeFppWoypahnLxtCPaeFJBV2IBKlR7azb6f0zVppdV6Y9HUMv6e9xPGHAb3WWJZySN0jeTtO2hty24wIPqo1gOkMBjanX1xQUOlruKhiSvt317rvb5F1Dwdv6gThgmwerEwPrs20I1y+TbbxQ3/AFNVMFHOXTGBTeq9J1ck0xCsYnKN6ZkTZ/giOgvB3rJTfVsIUmt1HN7t7ps0c7tMrD2Bdwl9RZSNvvbcdzNwa4UKCRzd5ZMYDGMYDKbN0/XSxSpMilxKxhlWXYEUhdrFVq9rB/dW4BlIUncMuWMCr6/pGoEOpSIuS+qiljYS26xo2nZ1DS7gL2SgKbXmvBzE3RNQQ7SAyl4Y1KeswG9XeiEsR2FMe4DarkH9stuMCD0ul1aNo19SP01h2zhgzu0gC8q5YE+G5r7k3YqL6r0/XSvqkKq0RKnTsJAhjb3AkgVvFFPPKkMRupbuGMCoHpGp9PqACOrzRzJGRNa2VkCSbmJbeTs5obdwAFLmuejat3LSxu/B2n10VmUr9E2zahANkIqhWO0s3nLvjAgNJotYi6JQ8YVf8cMGd2FGgr7hX+UeOK+RwdbXabWPLqldRJp2VTEA6oQwI44otwSdrcHbV0ctGMCrdu9Inhk3SKf8NUY+sZPUYsv6ltydq3wQNv0ruHORfSu3taBp/V3MY41Vi09MaiKMgeIClZipB2luCWNhcvuMCJ7b0TxQbZBR3uQt7tqk8LwSBX2BIzm/Voz1vuBYAd2i6cQ0vna8pPK+ObZQnNcJIR5569kf0boEGkVl08SxhmLtV2zHyzE2Sf5OBIAYxj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0" name="AutoShape 6" descr="data:image/jpeg;base64,/9j/4AAQSkZJRgABAQAAAQABAAD/2wCEAAkGBhQSDxAUEhQVFRQWFRQXFxUXFxUUFRUXFxcYFBcXFhcXGyYfFxokHBYVHy8gLycpLCwuFyAxNTAqNyYrLSkBCQoKBQUFDQUFDSkYEhgpKSkpKSkpKSkpKSkpKSkpKSkpKSkpKSkpKSkpKSkpKSkpKSkpKSkpKSkpKSkpKSkpKf/AABEIAI0BZwMBIgACEQEDEQH/xAAbAAEAAgMBAQAAAAAAAAAAAAAABQYDBAcBAv/EAEkQAAICAQMDAwIFAgIDCREAAAECAxEABBIhBQYxEyJBMlEHFCNhcYGRM0IIUmIVFhc0sbLS4fAlNTZDU1RVcnN0goOSlKG10f/EABQBAQAAAAAAAAAAAAAAAAAAAAD/xAAUEQEAAAAAAAAAAAAAAAAAAAAA/9oADAMBAAIRAxEAPwDuOMYwGMYwGYtVqFjjd3O1UUszfACiyT/AGZc5P+N/XzJ+V6XCf1dVJH6lfCbwEU/+s/PnxH++Bavw97xl6lFPqGhEWn9QpBdmSRV+pm+PNDjiwws1kvL3RCImkTdKqSrE+wC0YkC23ke33KbF2CCLzY6H0ePS6aHTxXsiRVF+TQ5Jr5Jsn9znxp+3IEEoWOhKyu67nKllNqQpNLVDxXAA8AYGXp3UxK042Mhik9Mhttk7Ek3CifaRItfP7Zu5ih0qqXKii7BmP+swVY7P/wAKKP6ZlwIjW9zwpHqnW5TphcsaVvAongMQCPa/N17GHkEZm6d1kTSzR7GUxkAklGBu65Rjtbi9pogEGuc8HbsG/UP6YuddkvLU6m7BW6H1PyAD7mPyczdP6THBv9MMAxJILyMoJJY7VZiEssTwB5wNzNB+tR+pLEp3yxruMS/WQa+ndQPlfnjct1YzfzSXo0Q1B1ASpSu0tbcg7btb237V5q/aPtgafR+5V1DIBG6b4VnUsUNo22rCMSvLULq9rV4Oa3cPe0Wi1OkhnWQLqW2JMApiV/G1+dy3a80Rz+xqS0HQoYSDGm2kCDliFUbeFBJC3sS6rcVBNkDIj8Ru0x1Dp00NAyAb4SSBUiWV5PADcqf2Y/zgWfGUT8Hu8jr+nKJW3aiA+nLZtmH+SRr5tl8n5Kt/AveAxjKn+JneP+53T5JVoysRHED43tfJ/ZQGb+gHzgWHS9WhkkkjjljeSM1IiurNGT8OAbU8Hz9s0tV3Zp4/zO5zu0/MiKrPIBtV9wRQWZadeaoc3QBOQv4U9pnQ9OjEg/XmPrTE/VucWFJ/2RQrxe772ZufteF3mZg59UOGUu20b4xE5UX7SVUC8Dc0nVEkkljXduj27tyMo926ipYDePaeRY/fNvNeHQqsjyAHc4RWNnkJu28fH1HNjAjpO4IVmkiL/qooYoAWdgRutEUFn4B4AJ4zH0ruSLUMqoHG+JZkLLt3odvI+RW9RyBfNXRrI3QojqBOdxcEGtx2bgpjD7PG7azLf2OY+kduRaYn0jIBtVdjOWWlVVXzzYVABzwMCVyPn67Ck/ou4WQoHVT5cEsKQeWNoeBzyPvkhkdq+gxyTLK26x6dqGIRvScyxll8Eq5LD98DDoe54pZERRIN+8KzIUBZCwZdrUwI2nkqAPpJDe3JfIzTduxRyK67/aXZVLsUVpCxZgpPBO9h9ufF85J4Gt1DqUUEZknkSKMEAvIwRQTwLZjQzPHKGUMpBBAIINgg8gg/IzT610hNVppoJQCkqMhsXV/I/cGiD8EA5z38HutyQvqek6qvV0Zb02F++Ld8X8AspHjhxxxgdQxjGAxjGAxjGAxjGAxjGAxjGAxjGAxjGAxjGAziGhn/ADne7tdppg6gMo/8VD6RA/8AmuzAn/8AgztxzhvZMRTvLqAYFSTqiARRIZldSAfIKkMPuDeB3PMWo1aJt3uq7mCjcQtsfCi/JP2zJlS/3pajbIjTxyo8jtUiSE7HUK0W8SBgpI3EDzZBJFghbFkBJAIJBo/saBo/Y0Qf6jPrI/pXSVgbUlQoWWX1dqqFCkxxxt44JLRlif8Aa/qZA4GLVatI0LyOqIKtmYKos0LJ4HJA/riHVo5cI6sUO1gCCVP2YDwf2OVybtrUmXUMupUpI6OqujkxV6gb03DgoSrqtjkBKFX7dvtrt9tNv3+kSVVF9JHjVEUttjVGdgqi+AKs2TZN4E7nxNMqKzOQqqCSzEAADySTwBn3lb6j27qH1E0keoUJIqARujOEZXjYMvvFEBHojwZL8ryE5p9fHISEkRiApIVlYgOLQkA8AjkH5+Mz5A9F7caGVXLR0sboFRXHMjrK7EyOxLFl5bgtdtZAqfwOI9gu2j7r6jpSdqTGUhWa9x/4xERRotsdj9wGbxznbs4Y/wD4e/1H/wCvzueAziXfEg1/dmg0bMfTg2FlINbtn5pwKYfUqxLu4r9657Yc4Z2jIW7011kkg6kWSTwAABz8AAADA7oM8vPcpfVu1dS82pKei0UsgcpJI5Uj0kQH0mgeNHVkJDEODfIsDAumMh+i9FMEkreA8cAr1JJWDRhg1vJy3lefmiSATkxgMZUeu9u6mSeZojEUkEYZJJJNjKo2srRekyX4cOd30BSpUnMna3bskEzPJHEn6ZQGOVmJ9wPvH5ePceOOdqABURFuwtWLxlX7h6DqJNQ0kBjpoo0IeSVUOx5GZXjRCJFdZNlkgpZYAnAtF4yodC7TkhnhcrEgQPZV9zsGBUJ7YIgqgndtFRj/AMkWqQW/AZxL8VJh0/uHpmvH0uqiQDcWIRvTkNWPMcigCwCU5889tzjH+kp/xfQf+1l/5q4HZhnuaPQnJ0mmJJJMMRJJsklFJJJ8nN7A8vF5zLvrsrpGp1rya3XCGcqgMf5nTxUAtKdjqSLHOV//AIM+3v8A0mP/AL3Sf9DA7djKt+HfQ9HpdI8egn9eIysxf1Y5qcogK7owAOFQ155/fLTgMYxgMYxgMYxgMYxgMYxgMYxgM4n31D+Q7q6drK9moKBiQxF7fyslAG7EboR+9eec7ZlT/EzssdS0DxA1Kh9SE81vAI2kWBTKWWz43X8YFsGMpn4U92nXdOT1CfzEB9GcN9W5OAxvm2FE/uG+2NT13VyRTVFNFLHKVjCQsyyAgFNxeNgV+tdwKqSgt4gwOBc8ZG9IM2/VCYlgJqiJUKPTMUTUK+oB2kF8mwf4EkcBjKpruuahm1cfpTRCNkMcscbt6ineK3elIDysZJVGIEtbfazZsdpazUSGX1zLwE9ksJiIeiHKkIE22OFV5aAB3ndWBY8YytdS6zqBPqIRFKsYiDRzRxs5sFNwso6kkM3AUsBGaVyQAFlzw5WO2tVqmmqb1SvpEt6kYRVfeBGEb00u47PliTe5YCAh1vxV7sOh6c5jJ9eY+jAF+re/BYVz7Vsj99o+cChfhkDrO5uqaxSzRp6oVzTD3uI41DWaGxGqrFLnbsqP4X9nf7ndOjif/GcmSbwfe3+WwTYUALd80T81luwGcOZPyPewJ2rHqfBY3frRVxR4JmUqAfv9qOdxzln45dAf0tN1GAH1dHIGajVR7gwavPtcL4+GYnxwHU8ZGdt9dTWaSDURfTIgavlT/mU/upsf0yC1/dMqz6mK1RUf2yAFmC+lG4DhlCIGdiokLEXxQNHAuGMhug6+eR5BMAB6WndQI3joyKxdW3sSSCv7V4IyZwGMq3Ve5JY9VNDQC7UKybXd4wULM7IF2mOxt37gFLCwQDjtbr0s8rLI6GkJKFPTcEMApUWSylTZY0CSpT284FpxjK11zuOSHVemqqUaOIg7XaRWaSRHdUVf1VRQrsu5SFBPN1gWXGVHoPX55J4lZgwYyAr6ZFIqkpLuBptzADePZ/l+rLdgM4p/pBs02o6VpE2l5HYhbAa3ZIkuzSqTfJ+x54OdqZqFnxnHO1dOOsdxanXm202kqOAm6Z1sIQD8cvJXHLLY5OB1/S6cRxoi/SihR88KKHPzwMy4xgVvrX4d6DVzGbUadZJCACxaQGlFAe1gPGaP/A90r/zNP/rl/wCnlyxgRnQO29PoojFpYhEhYuVBY2xCqT7iT4Vf7ZJ4xgMYxgMYxgMYxgMYxgMYxgMYxgMYxga2n6bFG8jpGivIQXdUVWcjwXYC2/rmxWe4wGMYwPKz2sYwGeVnuMBkR1PtTT6jU6fUTJvkgsxWzbEJN7tl7S1gGyD9I+wyXxgMYxgM+JogysrC1YEEfBB4Iz7xgVTsLsp+mLqIhP6unaQvCjLTw7vqUtdMPp8AcgmuTlrxjAYxjAYxjAYxjAYxjAie6emS6nRzQwSiF5FKeoVL7VbhqAI5K2Ab4u/jPntLtmPp+jh00ZJCDliAC7E2zEDxZJ4+BXnJjGAxjGAxjGAxjGAxjGAxjGAxjGAxjGAxjGAxjGAxjGAxjGAxjGAxjGAxjGAxjGAxjGAxjGAxjGAxjGAxjGAxjGAxjGAxjGAxjGAxjGAxjGAxjGAxjGAxjGAxjGAxjOe9C7wn6h1qdNNKo0GkWnZVR/zErcAB2BpbDEFfIT/aBAdCxkVre44otVBp3sPNew8bbAZgpN8EhHr71WaWj7jlZoBJHEoebUxORIzbTD6xG20XcCIrLGqutvzgWLGVFe92YSBYlLJO0ZJkG0xjVHTbxs3EP9J2ttuzRoZJS9xmL880ye3TbWHp75XZCu4ErtG0/tyB5LVZATmMheod2QwrpmfeFndUUlShUsyoC6vTKNzqLri/76Dd1SiRYysIf13j2eoSWVfStgzBAKEos0eaUA3YC04ypa/vjZNPEPTUrIiRyFldX3QRz1sVw2472AvatC92b+k7ia5/WjVVjg081RM2oYiX1LFIgujHxQII5v4AT2MgNX3nDHp9POwcRzFa3LsKhvlw9EAWOfHz45zV6t3TLDLMm2ECPYwBdi0iNfABC7TxzW/bxQe/aFpxlX613eYdQ0KhD+nEwkLrQZ5JoyCm4M1GIDigCTuKgXm30rr7yyaZSiBZtM8wIZi25WiUrtKgBf1fNm/2+QncYxgMZET9xourXS0fVZCyEkBGIBbbYsg0CfHgfOavS+45JJYlkSNFeLVMzCRm2tp9QkJAtFBSnB3cH/ZX5Cw4yp6DvZpYomEShi+lWS5AVC6iT0wYym62sN7GKMOCRyAcuj7xH5WfUSgPGnKtAGl3qRu4As19nO0G7pRgWfGQ+v7oiik0yMGB1FBCRtomgocNTKSSBRHnjzxkZpe7JGeJWECsZJlkjEhYhY9RLAXDsFCqBESPaS5DABdpOBa8ZTtX35td4wqLKJZkTc6lZBE5QgAOCj/SfcVFbmG4LR2tH3hWm1OolCPHEoe9OTLYpiVUDllFCpSEVgSaVRZCz4yH6j3RFCdLv3gTsFUlSu0sVUb1emX3Oo5HF81kc/dUq6ho2WEbdUkO3ezSMkiwsrgELtr1ueG5oePfgWnGVPqfeZSaWJRHYZQkhdWUgwCflN4bnkBrVeR7ifad3oHcTaiVh+kU2BvYxLI3ttDdFzybIVQpG33G9oT+MYwGMZWV7zWWF5IFB9PURQyrI20qJGjG9dobfxIpHIB5545CzYyt6zup4odQ7pHui1MUIQSCmWRtOL3uEAap75oAirPk4j3a7eoUESL6SSI0j2SSzoylfapO6Mhaemu9wHGBacZC6XudGbSIyuH1EIlG1JHjXhbBkC0Pq+ari6sXqa3vNR+cWJQZdNtLrI2wFCWXchUNuoowrj4si8Cy4yrzd2MsfUH/AEmXTpMyU9bniEhMbWbP+GbalAIYC63Zrv3szuwj9FQvtYSSLcbbdwbcr7JCbUCNTzdl08YFwxkDpO6lK6IOr79R9OyOR0BAJ9zhaUe378efA3Z9N3QrS6qGJbmhTftdtiOPBIZQxABoH2nyMCcxlc6F3M00gV/SpolkG1r2klV2Mb5YlvFLXgb/AKhFdP8AxAaUQNthTfGrMGkBALRtJuLoWCoCpFUT8nbxuC8YyL7f6o08Jdtth3W18Haaurav43N/P2iez++11s2r07xGDUaZyrxFw9rZAdGpdy2Ptxa/6wwLVjGMClfi73UdD0uVk/xJT6MZonaXBLNx8hFcj9wPPjMn4TdtjR9J06ldskoE0t3e6QAgGwCCF2LXwQfPk0D/AEhdR6mq6XpjYUl2JB8+o6R/T4sBTR/2j/XtsSbVA+wA/txgHgUkEqCR4JAJH8fbwP7Z6Yx9h8/H38/8pz4m1SL9TAHazUTztWtxA8kCxf8AIzR03ccDuiByHYsoRkkRwVX1CGR1BT2kNyBYYEeRYb0emVbpVF1dAC68X98+yg54HPn9/wCcjT3NptrH1lO2X0WAslZd5i2MoFg7lYeK4vxzmzB1WJ2mCuCYTtk8gIa3ck8eMDPJArABlBA5AIBA+OLzx9MjVuVSQbBIBo/cfvwP7Z7LqFWtzAWaFkCzRah9zQJr9jkavdOnNe5x7tpuKZdpO2t9p+mDuWmagdwo4G+2ijN2iGwAfaOQPAPHgUP7ZlWIAUAAKA8fA8D+M0Je4YFaVN+6SMqHjRXklBZVcVGil2G11NgEf2Ofeh63DMWEUivtWNyRdbZAWQ7qoghScDak06sKZVI+xAI/sc9eFTVqDRBFgGiPB/nk58vqkAUllAYgKSQNxPgL9ycjZO6tOrMrOwK2TcU1BQaMhOyhECDcn0D74Ei2kQ8lFPBHKjweSP62f75lCD7f9X/ahkfrO4IIpDG8g9QKr+mAzSMrFlBRFBZ+UfgAkVzWfel63DI6IjhmaP1QAG5S1G7xxywFef7HA3sYxgfBgUsGKjcPDULH8H4z0xD7D5Hj7+f75in1yJu3MLClyo5baOLCj3EXx485q6LuGCWRY0e5CjvsKujBUcRtuVlBUhmAo0efGBupAoulAs2aAFn7/wA8DnPI9KighVUA+QAAD/Nec0Y+5dMyRusqssjrGpFtbtVIQBat7hYNVfNZm0XWYpQ5VjSVu3K8ZAPIapADtNGm8GjR4wNl4Fatyg0bFgGj9xfjPl9IhIJRSRdEqCRfJxqNakf1sF4YgE8kKNzUPJoC+M0Y+5YCVG5gWYL7opk2MxAVZNyD0mYldobaW3CrsYG8+ijN2iGyCbUGyPBPHPk/3z2PSIthUUX5pQL/AJrzmjJ3JpwH/U3FHKOqK8jowLA7kRSyj2MbIqhd1zmTQ9dhmDlH4QBiWDJ7GsrIN4G6M7WpxanaaJo4G5JCrVuUGjYsA0fuL+fODCtg0LHINCwaqwf44w8ygqCQCxpQSAWIBYgD5NAn+AcjE7p05cLuYElBzFMo97bIySyABXYFVYnaxBAJIOBINooz5RDwByo8DkDx44HH7Z9LplDFgqhj5YAAn+T85o6juKBHdC9yIQDGivJLyoYERopZhRBsAgc88HPvR9chlfZG+47d6nawV19oLRuRtkALKCVJosAasYG/jGMBmNNOoulUWbNACzd2fubzJmhrOuQxLud/bbAsqs4XYacuUB2Kp+pjQX5IwNuTTq1hlU39wD/y/wAD+2G06kUVBFVVCq+BX2zRbuLTiOSQyqEjkWJ3NhVdmRQCSPvIgvwL88HEncUAZ1DlmVY2IjSSU7ZL2FRGp3WATxfHOBI7Bd0M+Py62TtWz5NCz48n58D+2fOn1iSKjIwYOoZCD9SkA2PuKI/vmvrutRQhi7cKabaryFPbvtwgJQBSGJNAA3gbH5RLJ2LZ8naLN2Ofv5P988/Ix8fppwCPpXwbsePHJ4/fNT/fHBUxLkCFGkclJFGxbLOpK/qKNp5WxxmOXunTqV/ULbvpKJJKrmidiNGpV3oMdgJagTVDAlBGOOBx4/b44zz0F3Fto3EUTQsj7E/bMem1ySIjIwIf6fgmvIo82KNjyKOfGp6nGgclrKbQyoGkcFvpGyMFrP8AGBmGnUEnaOavgc7fp/t8fbPI9Ii/Sijz4UDz58fes1On9fhnaonJ43C1dQ4BAYozKA4UlQaJ2kgGic1oe79K6oyShlddwZVdl+kuFLBaV6BOwkN+2BLxxBQAoAA8ACgP4Azkn4qRN03qWi6vDYUsIdSqg+9aoX8G0BXnwUSv26poeoJMm5CasggqyMpHkMjgMp/YgeRlS/GTpPr9E1gABaNVmWyRXpsGc8eTs9QAfv8A2C4aTVLLGkkZDI6qysPDKwDKR+xBBz3KT+CvV/X6Lprbc0ReFuDxsa1Fnz7GjNjjn9qxgUf/AEgIinUOlzNQjoi/sUkV248+GGdxRrAI8Hkf1znf469tnU9KaVF3SaZvVuhu9Oql5q6qmIsfRfwMsP4ddwDWdL0ku4M4jVJeVJEqAK+4L9JJG6vswwNzqvbCTzwzepLHJEGCmMoL3K6c7kbwJHrxV57ou2ljSJRJIfSd3QkQqQXR4zYSNVb62ayLJNknJjGBAw9nxgyEyStvYtyYxt3T/mWC7EFgv99xA4BGbeu7fjmXVK5etQqq9NtoKu0bSOR/+f7cZJ4wIPqvaUU0cCB5Y/RZWjZGBcFWVxZlV7G5EPP+qMw6fs1U9H9eU+m5kAZdKQznaSzfocv7T+p9fvf3c5YsYFc1vZKSu7NNNbsrEVp9pYRLA1gwkMGVBam1vwBki3QkYSb2dvUhiic2FJWMuQR6YXaSZGuqHigMksYEDrezYpNNBAGlRYduxlZS/H3MisDzXFfH24z4fsxGZy00rB5PUYEQWSDY94hD2PaFfdvQKNrL82HF4ED1PtFJ5Gd5ZfciqVAgKkI8jpYaI3XqsK8EAbg3N7+k6MkZgKlv0oniWzftcxsb48/pL9h548Vv4wGMYwITqXaqTaj1xLNG/ptH+myDhlZN3uQkMN1gg/A/e82i7eWIRbXa445Y0IWFKWVkc0kcapYMa17a82DeSuMCD0PaMUa7Q8jc6eiSgIXTyGWJPagBAYtZILG+W4FfEfZ0X5WXTyPLIkpJZiY0kLEUWLQom9j5JbcT83k/jAg+sdpRz+iRJNE0QpGjZdwHFWZEeyK8+fnMem7PVDCVmlHpBtg2aQKpcsWYAQUrHeQWFE/N83YMYFa1fY0cjljNMPfIwWtOyD1WEjqVeFg4LqjDduKlFoj5zJ2en5bUQSSyyJODvZvSSQkjaW3xRoWY8ctu+kDxxk/jAh+p9rxzflraRPQZWQqwJO1kcBi4YsLjX9+POa2l7NRClzTPtlWb3egC0iig7MkKsWPgte5haklTWWHGBXtd2akruzSy+7aSNunZS4j9AsVeEhrSwVNr7iQoNEbnSu31gkkdZJG3gCn9NiAv0D1NgkYKLA3O3k/JJyVxgMYxgMrMPYkabgk06qZvW2/oOocKqrSvCRShFq7IIsG+cs2LwIjXduLIso9SRPUlSYlfTJDx+lsrejCh6KcUfn+mM9px+mUV5Bcfpk/ptYLO7WroUO4yPaldtGgBQybxeBEr2zCJNNJ+oWgj9NCZHPt9vLC/cfb5Pm+b4qP1XYkbzyyiaZPUZWaMeg8RKFmUlJYWumkdub5IPkCrNjAgj2opXVKZpSNQHEliDdTq6VvEO47Q9LuLUEUeLBwDsldzt68xLhg1rpje4ANQMHtB2railbb7gebsmMCHXtaG9Kffen/wzvYfBHuVaU+fFAfHjjNbWdlxvLPJ6sy+soV1HpFCAwY+14msGiCpsEMQR4qw4wIfp/baxSFxJIWKotkQj2qQ20hI1DA1Qu9gZgmwE5paHsWKIxESzExoERiYVYKE9NaZIlIoH7+7jduoVZcYGj0fpK6aIRoSRZNnaOSbNKiqij9goH7WTkX+Iv8A3n6l/wC6z/8AMOWLOefjt1RYuizIb3TPFGtGvDiVv5G2Mj+uBof6Ow/7kzfvq5f6/pwjGWf8LekNpuj6KNwytsLsreVMjGQivj6vHkfPOMCzzwK6MjqGVgVZWAKsDwQQfII+M5f2NoJOkdX1GgKSHR6n9XTSEFkDgDchYCgaG34PsTzuBzqmMCD6yur/ADEPohW05VxKpbY3KsAQ4G5SG9PkXxu4vbel03okyNC9MoWaVvS9ZiFjaEqq7bKFvU5vnzdgkjLTjAp0XRdYwmVncL+YMqAygcHVGUBTEAdnpMQUcsCaA4GSk/TtQg17QOA8gVoTIzyqrbKPtZvYL8Ae0eaPgzuMCA6wut9PTeiY2cOvrgfpq6WNwXcSU9u+iGsHbwRdRMXQdQHT9NgnrM/tnJaJf0wANzbSCQ5L8sR8AucuuMCl9S6XrHmnIUtFJJG/ptIm0L6ESHao2sXEiMdpfYfNE8GU0fS54zMyOwL6fTqnrO09Sp6ofcNwHIaO9pAJs197BjArmvTXjS6b02jedShmoKqv/rAB7r7WCOeQK4Ebre3tQ0srIm0Mw2H8w52MCSZa+bH+b6k8KpHOXXGBUuu9M1UmpZkDek0USlPUQIxjknLbl4ayrxkUwB8PYFZv9K6TLHLpmdmO3TPHJcjspfdCUIUmrpZLagfHnJ7GAxjGBAdSi1Z1VIA2laJgy7xGd1Ej3gb1JNDi+Dea/ROjTxPFI247YtSpj9ViLaWKSFQl7AQqyCx4sCyPFnxgU/p3RNX6Mayu1xSaUqDLyQkgM9mMKJIygG1X3NYaz4OZen9O1aaTUenUOoflRI3rxg1/lO+yb8u3kiyvxlrxgV/rUWsLaf0djLRWcA+iGsAEq3LxgckFSSP3yL0fRtQkkRMTBFdnXbKNyC79Ki+1FNe4jduDUStZdMYFH1vR9aWkWmeFppWoypahnLxtCPaeFJBV2IBKlR7azb6f0zVppdV6Y9HUMv6e9xPGHAb3WWJZySN0jeTtO2hty24wIPqo1gOkMBjanX1xQUOlruKhiSvt317rvb5F1Dwdv6gThgmwerEwPrs20I1y+TbbxQ3/AFNVMFHOXTGBTeq9J1ck0xCsYnKN6ZkTZ/giOgvB3rJTfVsIUmt1HN7t7ps0c7tMrD2Bdwl9RZSNvvbcdzNwa4UKCRzd5ZMYDGMYDKbN0/XSxSpMilxKxhlWXYEUhdrFVq9rB/dW4BlIUncMuWMCr6/pGoEOpSIuS+qiljYS26xo2nZ1DS7gL2SgKbXmvBzE3RNQQ7SAyl4Y1KeswG9XeiEsR2FMe4DarkH9stuMCD0ul1aNo19SP01h2zhgzu0gC8q5YE+G5r7k3YqL6r0/XSvqkKq0RKnTsJAhjb3AkgVvFFPPKkMRupbuGMCoHpGp9PqACOrzRzJGRNa2VkCSbmJbeTs5obdwAFLmuejat3LSxu/B2n10VmUr9E2zahANkIqhWO0s3nLvjAgNJotYi6JQ8YVf8cMGd2FGgr7hX+UeOK+RwdbXabWPLqldRJp2VTEA6oQwI44otwSdrcHbV0ctGMCrdu9Inhk3SKf8NUY+sZPUYsv6ltydq3wQNv0ruHORfSu3taBp/V3MY41Vi09MaiKMgeIClZipB2luCWNhcvuMCJ7b0TxQbZBR3uQt7tqk8LwSBX2BIzm/Voz1vuBYAd2i6cQ0vna8pPK+ObZQnNcJIR5569kf0boEGkVl08SxhmLtV2zHyzE2Sf5OBIAYxj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32" name="Picture 8" descr="http://ncalculators.com/images/formulas/3x3-matrix-formu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514600"/>
            <a:ext cx="8077200" cy="3248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community.tableausoftware.com/servlet/JiveServlet/showImage/2-198807-4979/Morpheus-Red-or-Blue-Pill-the-matri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1000"/>
            <a:ext cx="9144000" cy="75307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590800"/>
            <a:ext cx="7498080" cy="1143000"/>
          </a:xfrm>
        </p:spPr>
        <p:txBody>
          <a:bodyPr>
            <a:no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Finished, so, Will </a:t>
            </a:r>
            <a:r>
              <a:rPr lang="en-US" sz="4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4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 </a:t>
            </a:r>
            <a:r>
              <a:rPr lang="en-US" sz="4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4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nter the Rabbit hole?</a:t>
            </a:r>
            <a:endParaRPr lang="en-US" sz="4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QSERQTEhQWFRUWGBoXGBcXFxUYFhsaFxgaFhgWGBcaGyYeGBkjGxoYIC8gJCcpLCwtGB4xNTAqNSYrLCkBCQoKDgwOGg8PGikcFxwpKSkpKSkpKSkpKSkpKSkpKSkpKSkpKSkpKSkpKSksKSkpKSwpKSwpKSksLCksKio1Kf/AABEIAPAArgMBIgACEQEDEQH/xAAbAAACAgMBAAAAAAAAAAAAAAAEBQMGAAECB//EAEAQAAIBAgQDBgMGBQMDBAMAAAECEQMhAAQSMQVBUQYTImFxgTKRoUJSscHR8AcUI5LhcoLxQ2KyM1Nj0hUWwv/EABgBAAMBAQAAAAAAAAAAAAAAAAABAgME/8QAIBEBAQACAwEBAQADAAAAAAAAAAECERIhMQNBYRNRof/aAAwDAQACEQMRAD8ArqZhz9p+XNuo88RHMN95vmf1wTQpgm/l+IxzRVNdPWPB3tLXv/6ete82/wCzVjv6c0jimxgHU246xz/zjEqt1PzONVAhSrpVSdSd3qDagkGQNQJDzpBMjncgjBuUpZUVAXVzSKURdahIdaiGs1tw6hv9tQdMFxazFC1RtO5+Z88apsSCJ3ItNvX5T8sR5WgIpQDIQa/iswXxTNrte30wRSWlFIPSJIrI1Z4a9LvyWAI/+ILYyCCYhhLTxVMQ7nziJPOdpv0vA98R0mM7nl+OOWoju3/pqHLLoOkwqgGQvgF50yfDztywQ9OgGJVGINMn+opIWq7atIWGmmgIUEiTBuJs+EHF0h8P+4XPIbfXpGN1WIm/IHc84/xiHLhdFIBQHE64VgxF9JZzueRAsYUjnBjldYLiV1JqG8oHXUP7Rha7FgUCeu+ONR64zLZcd1UVg7voVaTBWADA6mZiSCJAKRB+IGwE4Py9Kkr6jRNRSoHip1NIYs24kMQBAOk3ExJw+JzEGjGQN7/jH5W9jjFY/Qc/P67HHdKnSDUC1NmC0gtZNLBjU7oqW1aRJLkGZaD4tvCMpUqYqUyVJprXDOO7bU1HUkHnAgN/T3uPitpXEcUaNePz6/ljKjWB/ftiMUDocKZJ2bSRJI5Sq36nSJicFVHQ1SwUU6fd1EUCk7+I0iqMyQxDd4UabACnteCahaClvO/qMQPEdf0i0/XBKInd09SkkLXVlVCpJai4pHvCsau8ZLjUBAYgFTqIzL5fQ0U2n+YLAaNqfg3bTvAcRqG/wmZD4w9FlBhYc/D5AD1+nviPNZldFpMW2HIT+uGj1qIo10SmHLKiq5RlAPchC0GCC1UkgxYwxtqgnNVaDanpL3QdDBNLUAxKgELpYwygk2GnWQCBfC4waU3L3YEennv/AIPyw/A8M2339trnCv8AlfGDFp5+k/kcOHIVbnpyJO3ljPyjQ7J5ck+pH/kMdNlxG3KP1w5yOUAjqStz/qB+dsdNlhztYYvbCQDk8uIBK81vH90e+n54LXh0gfh63nDDLZUQAJN9v8c8ELSgbW/x9MRa0xKxw/w3H4fs8sR08raABPWbyOn1w2CbyOXl788Bs1v9w/BueEvchdmMtpUXvtHrfDThf8P8xXGrw0hFi5Mnn8IBPzxBl0IqIZm9ugEbkfvfF64XxVV/61IyAbOD15csK5WKxw3NqPxrsRmMspYhXQfbS4HqCAR67YRKm8/vbHqvE+0jCwVaiESYgqV2YTJG2PNTl/G8WWWjrpDWvztF/I4eNt9TljxV/tB2iOX8FKNYgkkSFkyABtqK3k7Ai0myBe1tQEkM7SZux94AtG8QJ9cT1qa1OKFHBZO+0ld5AtHvGPd+B0KNJO7/AJJQlrlFMxsTIknGVysaYYbm3imX7ZHVNRfCTBAF0ItqkiGBPI3EXnnZ6dLci4IB9QWBBHW2Cv44cGoGmmaSn3dYvoaBGsMDBI5tbfDOjw7TSRSLimgPWQFkH3nF4ZbRljpXiJO1xE23/T6zjTZa2qDG1wLnf3OHhyUXG9j/AI8sAZrKeCxPxbQY/wCcaIL6sACN4v6+v79cQdxqX+63+wn6b7f4IzGWMA3P1vfBNDKSkkTBPW0iLfIYKAAy39NuRld+ZLDTfl4iL+XTEWYOijTWIJDKOkqqsAPYz+4w1ztMrSZt40EzziorRuN49bYgzfDFMOGMqxMb/wDTFMgC33QfnywjVyogGl5InTPSyuOvqfbDIU/DMXJ23gRYdL7k+1wASGyX8gTpHOwMNJPy36+eGqKAs2329t9iIwtGtGSQkCBNxFh94R+V/wAMMKWQVpLtoULLt5Dp5nEfDlAF9jEx0kH9+gwk7X8X0U9JOlSFMiTqnUI2gRob2IxdZYd3S88Jy2UcQqGDzLNPrM2+n5YzjPCO5jTdGO/MWNjAvbnig9l+1tCnpL1tHI6htAB5bzJ+Rx6FneKLWo02R1ZS0gqQQwiDseU36Yzb5YyTondPDfmG/L5xI+eAloAbfeFutm2GGJEjyJI/8bXPKZi2/PENCnbeDI6TcNIjeY5DFMtqN21yJqUKaqb94IHWVbfpywJxLsxl2yWXShmqNTMqS1VNSySwuoHxQkHkYkzG+HHbTN93l5JCtrQpaSWEtF/K/tiqZDi2YpgmkApb42K0WmdyAEDIessbQOV88r26PnrRz2R42mUHchqhqudL3GhBMApysCZJ8uVsWHhtKQupmqPpGt21eJ5liA0EJJtYQIsBAx5pRzJFUtZ3Mk9ADuLY9E7C6mpJTcs1QC+uZMsSASdyEZN559AcPCbL6ZdaUbjWUXvcwajlaheAwDECCx0XuZGn0gxIOG/Ybs7mar1FFaqAKNUpBfSH0Hu5nwrJkxzwT/F7LFK2XMeF6Uz1ZHeSf9rp9MVWlxJ3ZD4hpGkaKjJqAJ6De554jJeNlh/wDg+czGboDOVHqU0qKxSpULiEl/gY/CYgnzx6jmaBhusfWd/n+Jwt/h5khmO9zbKNevu6fMoFWXgzzLhZ38B5HFozOWgGeY/AzisGf01vUV2vTg2B3HIev0E4BzVDwXmCTbaOpnlt7GMPnXcwAbR7YAzoOkCOZP6Y0ZFVbL2FvMfXG1owlwYk2nyA/wA/rg+rSlV8/Xp/iN+WOIEKImGnnGw+Qtv/AMEgU7tF2lCk0kUDk5YfCTYgAbkbH3gc8Jm7VF0aRpGsKdJa4YGSPu2GxPO0b4L4Vwij/Nsc+VWnqchXbSHMmJPJQYuSAetsGdvXyZpdzSSjSNPxBUkEzuCACNjzM4Nq49bK6lQsWIAiSP7W0W8tsP6FAlATaT5RsOXzxU+H6jThjJ06vZ6lMgt/d7WxfsnlZpAgXne9xJxOwdZNfCPL9/4xUP4gVqYRBI1gkleWkjnaN4j/AFHpjWb7U6SAZRbTfcGdUNEggA+hB52xVe1Gf75qbxpN1YTtHKOUeIRy02542ymoxw9Oux+cpmlUp1cutVO8ptfSwBukFSdQnUIYA3icX58+qKtOkoCIIAUAAD4gPT4TzkiekUTsfTbKis9YHu9Mspm5pzYGIkFiu+8W2kvs72jObptqIFYElkiFIN5SLG9oNxYXEnGWLoz8XThT6wQxgAEg35xzGBc/xWnRRnc6VABJMz5AdTeAOvoYXZXjGmkzXsCT/pA5edj19sUPj3agVjUR1AAOmnA1WJnWAY5KCP8AWR5GmUhP2l4+2bq6rimtqaTOlev+o7k+g2AwHl6TkgCb+ZxOuTk6wDpFhY3t1O58uWLd2eFNctVaqBCsG5M0BkDADckkoB1l/utGfHva5RvZbsWxp6yJY7dIi5P1/wCN3HEu02W4aukRUzAECkp+E7k1G+yJnw/FAvAIOKVx/wDiBma39KkxoUgAuhG8TRzqOANR8h4YteSTWFpSR0/TDueusT99NON8dzGbY18wxYs2lBEIoUSUpr9kAulvMEziLg+frK2im5UHeMQ5hnKIhaVTVpXkNZlo9SJxzk809MjRAabGAb+4OMarG6q0cTqVuHZihXy9QoalMeEXskAh0NnUzz3OrpJ9m7Ldp0z2X1kaKigd4k2BOxUm5U3ib2IN9/AaNZ61Wazmo5EDUbmPEAByEarDqcWOjmquTqK9J2XUNJgj/UQfsssqfLF4lld3b1fMo2rfnIgQI9DvbCzOZnwkGZHpiup/E2BFZQ0R8PhaxMn7pO1gFHPDVOK0sxlxVpNqUkiLBgRuGFo5HzDAixGNZdsrC3McVKG4AJvteefnEAfLGxxcEDz9LxI/TC/icHwz1/PAFCuVN7CZFhFxp39b32kYsjXjHAqGcTXUlHUnU6NplWJYF9YYfEahLCDcb2ArPaDKZarXY0r3RB40dR4VUt4SQRMwZ5e+LbkkcvqggRMxY2MATvePl7YTcc7OvrFcsq0x4mYDSFvEtJN+XUmLXGM8pptj3CzMALWK3ANOmq2/+ek3L0nlyGLfl66hEU1ALTEjeTeLjAHB+xj51FzVNlVBCqryGYUqkapAgElWHkQcOm4ItKBURA0R6gcweY/ZwpU3G6eYM+p/6gbSXi2/jFiFsNMlvQHnEYYPwQOSGYOGUuCBpEkABiNR3JJO2xthZla6tUYNZagYNFoFmEQOoMDaTh5wjM+JVb7ekoTFmYElJmBLq8X3BBjbG07vbL8b4NmNdN8vUYlgQIPNSLEDnEfTmMIVDZSsKiywVyvqPtIT1KxfbnE4YdrOE371JFrsJA8UBp6gEqDufHcQMI8lSYqwbYEADpIJmPYes4xs1W3LlF14pxZRRLqS1NlJjYkVIWooHJtMxcwcBZrhQhDllWDEGPiiSF7wiQQsCQwNuuK9S4g4pCjAgVA4PNSskgcoLQfUH7xxL2ez2ksGtAlLDcESvkIk254vGzeqWjzIcM8LoV8SdzMfe1OXI6jxna2HH8QeGrlcpQpizuQsD7WjUzEnoGqCD1Ixx2Tqsa1RgJ1aSBaZNWnPLpOEfbztMuczZKMDTpKESPhMSWf3Y2PQDpg+l10FWdRP5fhODadGB++eAqdQawMMe/jc/uMYxSCrgGvXiw3wTmMz5/TC1mknCpJKBIIIJBF5Bvh7U481UIHA1LMkfa+EAkGwNjMb6jthAjXwTlLtGCUCuI5xWHhmQNJBEXG5tyt9cW/+HeeBp1qRjk4HORbbpcyfJegxR3UCs6tYEm/IHr6YsfYCky55U2MOrDmVNN3EeWpEM+gxUveyviz5hWMkiwO/sbYddn8nTSmazrrcEhAdhfSCCbEmJnkDa+NZyjE7RP5c/wDGFOc42tLTTYwImOXiLXj2jG/qZqO6/Faq1naRJmZuOXyH/wBRvhTxvNVM1UpozkoDIWAqggk6iqwNpHnbbnBm+PUjcsfdXH4jAfFOM5YKO6ZnbclrX8gOW2KyuI7e0dnwlDh2WAIA7lDPUv4i1+rMT74gzmXFUXJ3kGb+Y22x49kv4hVFyf8ALMLK2pGEkgatTIfKSSD5kbRHrvDcyKlJHXZgGHoRI+hxx3q7deGspp4Nl64FQNyHiI6wdowyNZlFJJkgFTpPi+M6SLQSSxIYSPEOhGEBaCVNmuIO4O0Hpiern5S2qZkkgEiQJhpkXHLG/JxyLflM4a1Jgw1qVIqKNGqG3dAYAnwsJ2I0nCPLZTQ7I1yLH4t0lRExYgtFtiMC5OrUMPTYiopaR1U6SZneSzWPJcPKmYFV1rRpLgFhezDwtHMqd5PWPs2fqp0TZyhDcvhJ+dvyOIKNDxFgQNMn5EDBPEHmrU6BIPy/XBnDcqCzyvhOkn0YyfoZwuKkzcbFOk+mVeohW1412Y+kEgdCQZsMVpH32FusncXn9LdMMe01JKdQU0BhVEgkEhmAJHqOnLCd1K7gjUJE9DsRbbzxllezcBvFI6jEtR2HPEOq4xNUn93GEELOccY2TjRxIdLgrLNDj1jAgbHWvDgHcRANYiYJAv5wBf5Ycdj+NDLZqma3hA8OveENirRukDcXWJ2kYrWYqyZwZlc7I0OoccvvD0P5Yc9J7hxFV5EX2NzI3kCY6X898U3tVwrvKTOPjpwd90dghnzDFN+ROwmT+yvFO9ydNZnu5QzvC/CfTTbz0HGuJCxPL/SWtyAAYGZC3B25HbG/sRtUuA9hv5p475adiSSmpRuFupJg9fPEXEP4f1qRM1KRVT8WphI6wR+eGnDeIilmy3jVNTBgpRQyi0akpgXHMYI4t2oosW0gDoCNf107+eDhjrs9qHmMqVaJ94j39Mey9jeJgZcU9tACj05fL8xjyak/eVCTyk+/K3qR8sXTIZoqi6SRYCwtsPbGVx20wz43arGM5MnTWGkK1grD4QrwN7Wf0neVHy+TIJp1AVKnxKVYkESY0yL73kGJwvy2ZKm37vP5DF84NorohriIBCsCykCw3hvBbmCB7mdJrKMpOyKjTCwBpYEq0i2kCRBBHhJteZsLmTh9lcpqSwgCTbcTc7+Y2HXBfE+CU0dk74M6AHQw01AgBM0zOiqDNiOSmL2xFlMvqhVY3MWgiLSRzHUyRb54qU7Fbo5fXVrMNg5H9pHz2wTTpsynuj4pVQdh8LHUTygCfUDphXkah01W1QGkx5tvB6wcHcHYig4mzT/4kf8A9HB7IcJ6XDjVrJTWS1SoEWTuXbSCelzONdoM4KuYqOp8OqEn7i+CnPQ6AvvOGfBXhq1Y/wDRovB/76g7hL+XeEg8ioxWnOOeqdU7sPM79MG1h1IPpH5YDoISbCb9J+mGgp2J036wd/LBAVOMR4MzmWZblWA3kggX2gkYDwqGxiRdsRg46XCDdOgzaoBOkam8hIWT5SwHvjFYgggwRzxbf4e5QVGzSGNT0GpKTsO8BBJ9IB8iBipH5fvbDpLr2K45NY0nWO8EzEDUgLTGwlQb9fXFjzJiY5Atsx+EE3ggxaNx64p3ZntStGKeZpB6RZWDgf1KbIZVxyYcmWxKk3mMPu0+cQIr6pXwkaT8Qa4I5Mp3O3LGuFTVUq8XJfUFHoDWIB6w1Rr46SgrJrYATtsPrE/XEVTO95pWASoMkquxM+ItAABm+3iN9sYmbdgN9PkE0+cBbgegvh7DrgijVU5W/OMejdicv4DVYTYIo8gAWPzAH7OPOuE5Ko9bukBLubAg7DcnaFgyT0HLHoOf42uURKFM2QAT1gbn139ziL/G3zxm93x5hm+H6GsQwIBEG955ex2tt1w74Bx1qBGsNp5EGGU/eWfCbTKmARIkb4W0q66IIJYW3AXyMAfTEmWpiB+xy8pxpxm3PjbGuIcSqVqmprAABVE6VG5Cg7Akkx52jDXg/FDSXvZIK7FSZBCz7YhGWZYMSV2kD9ffC/iIIUk7yZsAdiOpn6e+DXGK3a7pHTRj/sJPW/hWfy8pwdwhx3DA2gE/NZwBVcMAEklyu+x0qCYtyYn6Ys3AOzVSvNOiuqo8gCdIsCNRbkADMjpsTh2/pwgzDd1kf+6vVJ5T3dAaR7NVqMPWhiuTiwdsMuaVYZYwf5ZBSJE6SykmoyzyNQv7zhBjmUkylcqfDufbDKjxgqApmzSbz0tHosYAyGYNOorrEqeYDDoQVYEMCJBBBBBg2ww4xll/mcxA0qKrwFsACxIAEWEYcCTtVxj+Yrs6tKtBVRrhRySGH2Rbpa2EZOO3Py/e+OIwg1jYxuMbUYAsnYLP91m1H37e48Q9rEe4wD2r4caObrJy1l1J5q/jU/I4XUqpRlZfiUhh6gyPw+mLv22oLmMtSzK7oApjmj+IeyuSPLX5jFTuJ/VMyWYKnkQdw2xw77RgCll1SQulyATJgudjzAMrNthivKL2xZOMMDl6FQJ8QZGsPiUqwKtFz8U/8YcNXTUYwu4G3S+5w8yVQ0qJiszSYKq7qimzHl4yQI1CwnnhRlgpPjnlAEX5GSdvkemG3FcuKSUU0lSVZ2ltRh/CDsACCjWv64qEufA83So5MVEQCrWVtRJJdtDlZk2CSNhA9TfFbfMaiSwkzjQ4matRKaymrSFUXhRAUACYA3O30uOX8Mzzi3+cEv60zs1qEpqwT1Pt9I/dsH5V4uI6bA/Q2ONVuHTJB2ExAv5W9MCUKvXFS6YnTLII67WgfLAPGKOmmscrHzk7/vpjeUzJBnp1+eC83l3zDJTBgM4G1h7cz7zh2zRyW1DlV0ilO4XUJ8yf8Y9G7C8QpUcvXq1l1A0mtyNMk99/u0C0HbVzIx5txSsq1TpJKhdIJABIAswjcMBqB5yLnBlfj+jJNSW5cBDO8SHP/iB74m5TS51eyXiOcFRnbYeEKss1pmNTSx8+pk88LmGOgcYJOMaHVMwQZggyPUc8dZjNM7M7MSzEknqTuTywyzWRFOiqkRUbxt95Vg6VIOxaSxtt3fMsAoqCMAaONjGsYTgDJxoYwDGRgDc49M7I1BUywpNdGphWH+wrvFt4v0neI8zAxduyud00Z5LY/P02xeHpVXsr2dzFSo9OnTLaH0M1lQNJA1MxCrO9zix8c7F5zKZMmsiNT1K2um4bQSdOlhAIBne6yAJuMN3qo9ByJGusGMNBLhRy5mFUn1MxOJuNdqK38tVp6lqU2pwysNQhzo8PQgqW8jtg1prxnHby9apBkSCNiPyxaqOYWpmXYnUFpaQfi8WlUJ8U7rqN+Z2nFTq7mcMeH5rS5kgAgb+Y5Hlh4XtlRJvXRZMSByUTtMKIn0GOhdCGv4vMmYI5+H88c5enOYB0z6i3zNvniBJKge9vTrv+WHUmKb7+n64Xd1dh6j8RA+mCAlTVt+GA0fxEeZnn7/vpiqUN0Wkz0xTR01FdQJDJ4iJKmAyjyM7788MuJ0NFQOAZs8CJMGGAg7GDbytuMA8IuVM3U8/QkfnfDbNMAFckHxBefSYv6HBrpUuqp/EzqcbElEk+ZUEn5444xQamtNGsdJfTN11WGoR4SVUNHRlPPFi4DwqnVz9LvBqpDvKtQcu7oazpM7g6ACOjYqvGM73lZ3CqssbIAq9LKLD0AA8sZXpQVcSJiNcTUxiQ7NUyTJM9bzPXENRpx3UxxpwBycYBjCMZgDWNzjJxmANzhtwysQD0F/mCCPlfCicPOzbf1VUgEVPBBEjUfh35kwPc9MPH0hoz6mYMSSd/Fv67+f6YZ5WippFFsGBHzG+9zJxDxCsy+HQoEmDA8yVj39ccZLMx4o53MCCLbEWkHl5Y18G1SriCZ3H7OHHCsi0LUXvAShuKbabEqSGVjItEnTe18Dcfy8VSwFmv5dI/D54L4aSKIYqmka01EUQZlWWWbTeWaJLGxgWxHlKocuD3w5m8i0Te+nl7jHVMgLJ6gT7TvO98cq/j8Wx2mSYMgH4trb6Ty645pE6bTvt7dPzxZGIRY3v5/pjT5fLPoJqdy48LRTlT4oVxBVAI3YsDI2aZwOTq/f8AjHCqAj6aaTN2cBjM7IItbqcF7EO6fDqSMoWslQFlmooYHxbiCYMHoesxtibOUg0jUFuPslpIMGPOJF7XuRM4XZaoGKkIF6wWIJJIm5JBvtODs/mRSptUaC2k6ZvciF9hdiNsX4NoOH1xTpZ+sI8FEUFM/bzDliP7EqD2xR3N8WfON3XC6K/azFapWPUrTAooG6+IVj/uxV8c9qokTE1Jdz0GBueJKeEaYjzGNE44L9MaZowBkY0xxyWJxoYA6nGyccY3GAN4NyRMjTuDI9RsPxwAcS0KpUgjDgXLi2aaqdaoxDgVF0ra4nn6x7Xwq/mG7vVYKzkbggBQttPxauQ5QTi0cHod9llYFbBljmPEWjy+KPQYQZnIJTk6Q8sIHiiLGIiLmLzMSIONssetxEvegnEKmtAXBlb2FjyiZEDcEieYi2IcmwdXQUkknUDDDQFEHS2u8yBDTuTIjEn8t/RW8/MxeYm4mZt+uIODgfzCTcX+itG18RrsxndMFBk6WAJ8UKQLGYcztGowPIWGBKjxKnkd/wB2/PDjtU/gpWglQfUkk6iY32v+gwj1mDzMiefX6m5w8oDBcndrEcxtMcriJ+XLGJRJJA6foPywVTq6gW6zO3ly5Wge2NtnEUqSDcEE9Ofz3xogZkuGHRqI8KkMZ8yB16wcKu1OclkpDZBJ82MkfIfiemHRzQFNn7xdCqZ0m9xOmI62j9MU5a2utqeYZgWjeJuBPMDael8LO/hwf2nzAc0KaXWjQp072OqNT266mPywpy+UJYAkKCYkzA8zAJj0GDM9PfOCPFqItBEzG4tjDaB/z+5n5YJ88ViuP9jK+VFJ30PTrLrp1KZZkYc7lQZEixHPEVPs9WOX78UmNPWEL8tUTpHnEfPzx6L/APmqJpUeHZ4mlTOUpOrspmjXVWcNp3hlIUrabRvOE/E+0NOrkqyKyooqUVoUpGoUqYrAkjm0sCzXkt5DDxwxvpqZR4HVcgLTdieSgk9dgJ647qcL0Hu6lN1qKxVhqVSDYQQRYz588Wbh3EVytJKq1gart/06ia6aoVcAgg/E4B2+wOtje32cpZutTzdKtlw1WmhqIKih0qKNLBr+KbQwjp5mv8eG/wCAsyHYEsawKq3c03eoBmsuSgVTLMFBPhO48iMKc3wJFCmdWuY01aZuDEEaZBuLRzGLj2CdKFLPVKtWkEqZZ6KnvFMvUsq6VJaL3MWxU1zVIOJVLML963I+uKnzx3Q1xPssVR6iJCowR4r0qmhjI0tpAIJIbfpzxDlOyVWpl6mYBQU6ZCuTUSQWJ0jTMyYtbFyrV8tXp5iglSjRqmoamouDTzABLIoqE/0mEm2x5kEYg4WqpwvO0nqUld6lFkQ1E1MKevUQszzEdfwm4Yf9CscE7E1c2xSg1NnAJ0FwrEKJOkNBa0mAORwLluzLutVtSKKXxazp3MBQCLsfu7/Iw87P5J6RGc1Kq0TrWHp63KnZVJmPDckWtEmAX3amkvEaAztF1SozTWyzPTUFxCmtRuNQOm4Pi38yZvzxl/gVfs1xQ0g9MmzC0SfEuxt5EjEn83GqLyZiDfYTvBG4wipvDTP1GGjPENG8EWt9bY0xxmko6VYiFLHTyFyBNz7+eI+HqVrrIMw4tAvoa8lWECxNtp23xKaoZdhPWPniTJ0QzAQSOcASDI2JYSbzErPXGNJ12odgyo1igCxAHwKBtv5Sbn1nCbvTG9p2kx0nBfFK5quXJmbk+Z5kzBm5tA3i2AoxGV7A7IViCeYviU0TOpl1AcpYSD5i45GfLE2SUAH0I/LrgwIINvLf8fLGsiZS/i1eFFNECd4SZ0sGKk8zraVkWHkb4By+VKMryVhWeYJKlQShi32gt+XtgKrmNTz8o8rDbDxOD6Vkg+JhTAMhyFUVahMbWKLA/wDcHS+Nu1yAMhnEl3qXbluWMnxAG4WfvG++8mRMzmC7FjHoBAA5ADkBtH44ZZvhlMDwhl9TP44CHDGOxH1GFqqCs5JuZ9cdlYi+4n54mXIMTAv8uk/liLMAamjaf+MLQRscZyxtUm3XEqZJzsjmf+1vfCCHTzxzGLJwzse1WkajVAhv4ShLGDuLjffAfF+zj0WYKe8UEDUAQSSob4ZJi++AaJoxyBggZV/uN/af0xxWoMu4I9QR+OAIyMb02xkYw4OwwWviw5SvroxPw/mSfx/HFeZrYK4dmWWQDuNvrtzxWN0VMadBtenYDecGlxSVmJ3ssMRa8fDfc8/0wBRpk/E0xeB18+Qt0vgPP5gs3lyAFh5Acsab1Es1AyQOl98bFIcz0/PEFIjBKMOk/s4jatGWWAGIuKZjTTN7m1vriOgSJnofryxHXholQeXPGlrOQrRJIA62/SMXPLKKZCkAqlOFINmd2BqPHooWOULzxWqFNVYHaPfDDUTby2G/y6Yzx6aQbnzrKoq36CL2wwynZ5Sqlu+1NvpUaQbbHTyv9PXCLLVAtRHYqwVgdDEqWAYGLCVkcwZG+Gme4iXd2pVCiaiUXWxMEwL9Yib4du70bMxwBEqkaqgSNXiQh4hhMWHxLEeuA8/wKiiu+qtAfRqZIE6hqkgbhdRsOWDuGcUCmocwzspQKBc7PMEa15ExfcnaZxWqnFKn/uOTMzqO/X1xFNb+D9nKKVgwFdgB9qirfEIUhSI3ke24w6XNEOaalggZNIFFQZI71hpjkwUjrJxR+D53MMCEqVSx5B22X384w4yWaqXDpULpBYiowMeG58fxlFi3Ixgk1DWR81V/qk94EpqSpFIDxBfFqAFlDAiZ2A9RNxIuFqBRW1F0YhqSzGpEJiN4DQJiwF8V0Z9i7A0qhUnSVNZ4kjS4YloIYmSbi5nBy8TtLZeqdVp/mXvueTEixPpc/ew6ESyq+Bq0kHSe6XSWW4meQ0jy36YVZvhQrMord6WWkNkgAKx1SOQAK3nnzjG83xIlCtKhUpsQNDrXqEiCpcgatmEGfOeRhJmKeaBhnqzEXqHZgDHxWBm4xGkmCdl6YqMWSv3MSrxf4VMFQPMn3XrOIqvZun3iFRV7orqkr4iLkkdAAU5HfAE5nbvXiI/9VtoiPi6Ygq16yQGq1FtbxvEdBB2waoOf/wBbpNT1KlUs6k0xyNjBvvcpyG5xW6lBqblWGllMEHkRyw54LxhEqr39Ss9KCpAeoCsiA8SdQH3bThVxLMLUrO6AhSxIBmYmw3J+uCA5fhZKhx9pQ46wQDtysRhRmqBUmcWzhlM1OH0ys+BqiG45f1NRmIUd4ATcW2wo43liH0kgmxsSQZEgyQOV9sa3uFohxKlSMZVoFTB+hB+oJGMpr5xjMDnYi9sRM4/f0xNVeZj5bn8MRKnMj540qIkRuh/PDLKZWmyzVrBPigFWIMCR87jmLjo2FTL5Y4v+/ngl00OcqlIga3CjVBEEnSFJ1Cx+1pUWMy22m/Zy1H7FUTpX4iANRB1LESVBgEyIn7Qg4TAzFxz8/wA8b7yP+cVzgMtNNlcVH0gRAEFidQBKgiGhSxiV5YWuKPegBnanzJhG22BIIieZXBNZiihZ+K5tb0nnt9ThRUaTywrRVhq5KglL+nV1tKWkCzGpq8JUloheYA1jfEtHKZdgv9QqdNIsWIgMzxUKqFllVTMSCYblAKwLKzI+vtiKcHKf6Bu+XoAN/UJYK+kKRGoMioNRTxgqXMwvw8sdUqFEoNTuraKjGy6NYJFNNpkgSSdpUDyUA4mWscHKAxrNRFUhWdqYUkGUDkinIHwsFl7bbRtGN5unSCnu6hZtQFyoEeLVCkajcASCIBM72Ws9sRPV9Y/4w+UBincwDrcQlMmSoLOWAqBIU2CmRMmxnHeYo5V1INWpHj0gaSQwchNZ0gaSmlpAFzthK453mMRFCBg5gxHDMv31cM7rRUMaTAqxYyNGohYIKyTAG0Y1UyWUBhapI1QAWAOnu5nUKZElyRFoiLzqAQc7e2/tgNqJmACfY4jegu/D+5pUv6Tu6tpYmoIAP9QVIUKTACoQZvq2+6ozakkgEPq+HTG46yw5Ai8i+MyeWdaew0nlcNPpaentiJ8qdwp67fr+74q3cCCrS5famGWNo6kW+pxCuXicdig3IG19vLEqUXOwb+1v0x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hQSERQTEhQWFRUWGBoXGBcXFxUYFhsaFxgaFhgWGBcaGyYeGBkjGxoYIC8gJCcpLCwtGB4xNTAqNSYrLCkBCQoKDgwOGg8PGikcFxwpKSkpKSkpKSkpKSkpKSkpKSkpKSkpKSkpKSkpKSksKSkpKSwpKSwpKSksLCksKio1Kf/AABEIAPAArgMBIgACEQEDEQH/xAAbAAACAgMBAAAAAAAAAAAAAAAEBQMGAAECB//EAEAQAAIBAgQDBgMGBQMDBAMAAAECEQMhAAQSMQVBUQYTImFxgTKRoUJSscHR8AcUI5LhcoLxQ2KyM1Nj0hUWwv/EABgBAAMBAQAAAAAAAAAAAAAAAAABAgME/8QAIBEBAQACAwEBAQADAAAAAAAAAAECERIhMQNBYRNRof/aAAwDAQACEQMRAD8ArqZhz9p+XNuo88RHMN95vmf1wTQpgm/l+IxzRVNdPWPB3tLXv/6ete82/wCzVjv6c0jimxgHU246xz/zjEqt1PzONVAhSrpVSdSd3qDagkGQNQJDzpBMjncgjBuUpZUVAXVzSKURdahIdaiGs1tw6hv9tQdMFxazFC1RtO5+Z88apsSCJ3ItNvX5T8sR5WgIpQDIQa/iswXxTNrte30wRSWlFIPSJIrI1Z4a9LvyWAI/+ILYyCCYhhLTxVMQ7nziJPOdpv0vA98R0mM7nl+OOWoju3/pqHLLoOkwqgGQvgF50yfDztywQ9OgGJVGINMn+opIWq7atIWGmmgIUEiTBuJs+EHF0h8P+4XPIbfXpGN1WIm/IHc84/xiHLhdFIBQHE64VgxF9JZzueRAsYUjnBjldYLiV1JqG8oHXUP7Rha7FgUCeu+ONR64zLZcd1UVg7voVaTBWADA6mZiSCJAKRB+IGwE4Py9Kkr6jRNRSoHip1NIYs24kMQBAOk3ExJw+JzEGjGQN7/jH5W9jjFY/Qc/P67HHdKnSDUC1NmC0gtZNLBjU7oqW1aRJLkGZaD4tvCMpUqYqUyVJprXDOO7bU1HUkHnAgN/T3uPitpXEcUaNePz6/ljKjWB/ftiMUDocKZJ2bSRJI5Sq36nSJicFVHQ1SwUU6fd1EUCk7+I0iqMyQxDd4UabACnteCahaClvO/qMQPEdf0i0/XBKInd09SkkLXVlVCpJai4pHvCsau8ZLjUBAYgFTqIzL5fQ0U2n+YLAaNqfg3bTvAcRqG/wmZD4w9FlBhYc/D5AD1+nviPNZldFpMW2HIT+uGj1qIo10SmHLKiq5RlAPchC0GCC1UkgxYwxtqgnNVaDanpL3QdDBNLUAxKgELpYwygk2GnWQCBfC4waU3L3YEennv/AIPyw/A8M2339trnCv8AlfGDFp5+k/kcOHIVbnpyJO3ljPyjQ7J5ck+pH/kMdNlxG3KP1w5yOUAjqStz/qB+dsdNlhztYYvbCQDk8uIBK81vH90e+n54LXh0gfh63nDDLZUQAJN9v8c8ELSgbW/x9MRa0xKxw/w3H4fs8sR08raABPWbyOn1w2CbyOXl788Bs1v9w/BueEvchdmMtpUXvtHrfDThf8P8xXGrw0hFi5Mnn8IBPzxBl0IqIZm9ugEbkfvfF64XxVV/61IyAbOD15csK5WKxw3NqPxrsRmMspYhXQfbS4HqCAR67YRKm8/vbHqvE+0jCwVaiESYgqV2YTJG2PNTl/G8WWWjrpDWvztF/I4eNt9TljxV/tB2iOX8FKNYgkkSFkyABtqK3k7Ai0myBe1tQEkM7SZux94AtG8QJ9cT1qa1OKFHBZO+0ld5AtHvGPd+B0KNJO7/AJJQlrlFMxsTIknGVysaYYbm3imX7ZHVNRfCTBAF0ItqkiGBPI3EXnnZ6dLci4IB9QWBBHW2Cv44cGoGmmaSn3dYvoaBGsMDBI5tbfDOjw7TSRSLimgPWQFkH3nF4ZbRljpXiJO1xE23/T6zjTZa2qDG1wLnf3OHhyUXG9j/AI8sAZrKeCxPxbQY/wCcaIL6sACN4v6+v79cQdxqX+63+wn6b7f4IzGWMA3P1vfBNDKSkkTBPW0iLfIYKAAy39NuRld+ZLDTfl4iL+XTEWYOijTWIJDKOkqqsAPYz+4w1ztMrSZt40EzziorRuN49bYgzfDFMOGMqxMb/wDTFMgC33QfnywjVyogGl5InTPSyuOvqfbDIU/DMXJ23gRYdL7k+1wASGyX8gTpHOwMNJPy36+eGqKAs2329t9iIwtGtGSQkCBNxFh94R+V/wAMMKWQVpLtoULLt5Dp5nEfDlAF9jEx0kH9+gwk7X8X0U9JOlSFMiTqnUI2gRob2IxdZYd3S88Jy2UcQqGDzLNPrM2+n5YzjPCO5jTdGO/MWNjAvbnig9l+1tCnpL1tHI6htAB5bzJ+Rx6FneKLWo02R1ZS0gqQQwiDseU36Yzb5YyTondPDfmG/L5xI+eAloAbfeFutm2GGJEjyJI/8bXPKZi2/PENCnbeDI6TcNIjeY5DFMtqN21yJqUKaqb94IHWVbfpywJxLsxl2yWXShmqNTMqS1VNSySwuoHxQkHkYkzG+HHbTN93l5JCtrQpaSWEtF/K/tiqZDi2YpgmkApb42K0WmdyAEDIessbQOV88r26PnrRz2R42mUHchqhqudL3GhBMApysCZJ8uVsWHhtKQupmqPpGt21eJ5liA0EJJtYQIsBAx5pRzJFUtZ3Mk9ADuLY9E7C6mpJTcs1QC+uZMsSASdyEZN559AcPCbL6ZdaUbjWUXvcwajlaheAwDECCx0XuZGn0gxIOG/Ybs7mar1FFaqAKNUpBfSH0Hu5nwrJkxzwT/F7LFK2XMeF6Uz1ZHeSf9rp9MVWlxJ3ZD4hpGkaKjJqAJ6De554jJeNlh/wDg+czGboDOVHqU0qKxSpULiEl/gY/CYgnzx6jmaBhusfWd/n+Jwt/h5khmO9zbKNevu6fMoFWXgzzLhZ38B5HFozOWgGeY/AzisGf01vUV2vTg2B3HIev0E4BzVDwXmCTbaOpnlt7GMPnXcwAbR7YAzoOkCOZP6Y0ZFVbL2FvMfXG1owlwYk2nyA/wA/rg+rSlV8/Xp/iN+WOIEKImGnnGw+Qtv/AMEgU7tF2lCk0kUDk5YfCTYgAbkbH3gc8Jm7VF0aRpGsKdJa4YGSPu2GxPO0b4L4Vwij/Nsc+VWnqchXbSHMmJPJQYuSAetsGdvXyZpdzSSjSNPxBUkEzuCACNjzM4Nq49bK6lQsWIAiSP7W0W8tsP6FAlATaT5RsOXzxU+H6jThjJ06vZ6lMgt/d7WxfsnlZpAgXne9xJxOwdZNfCPL9/4xUP4gVqYRBI1gkleWkjnaN4j/AFHpjWb7U6SAZRbTfcGdUNEggA+hB52xVe1Gf75qbxpN1YTtHKOUeIRy02542ymoxw9Oux+cpmlUp1cutVO8ptfSwBukFSdQnUIYA3icX58+qKtOkoCIIAUAAD4gPT4TzkiekUTsfTbKis9YHu9Mspm5pzYGIkFiu+8W2kvs72jObptqIFYElkiFIN5SLG9oNxYXEnGWLoz8XThT6wQxgAEg35xzGBc/xWnRRnc6VABJMz5AdTeAOvoYXZXjGmkzXsCT/pA5edj19sUPj3agVjUR1AAOmnA1WJnWAY5KCP8AWR5GmUhP2l4+2bq6rimtqaTOlev+o7k+g2AwHl6TkgCb+ZxOuTk6wDpFhY3t1O58uWLd2eFNctVaqBCsG5M0BkDADckkoB1l/utGfHva5RvZbsWxp6yJY7dIi5P1/wCN3HEu02W4aukRUzAECkp+E7k1G+yJnw/FAvAIOKVx/wDiBma39KkxoUgAuhG8TRzqOANR8h4YteSTWFpSR0/TDueusT99NON8dzGbY18wxYs2lBEIoUSUpr9kAulvMEziLg+frK2im5UHeMQ5hnKIhaVTVpXkNZlo9SJxzk809MjRAabGAb+4OMarG6q0cTqVuHZihXy9QoalMeEXskAh0NnUzz3OrpJ9m7Ldp0z2X1kaKigd4k2BOxUm5U3ib2IN9/AaNZ61Wazmo5EDUbmPEAByEarDqcWOjmquTqK9J2XUNJgj/UQfsssqfLF4lld3b1fMo2rfnIgQI9DvbCzOZnwkGZHpiup/E2BFZQ0R8PhaxMn7pO1gFHPDVOK0sxlxVpNqUkiLBgRuGFo5HzDAixGNZdsrC3McVKG4AJvteefnEAfLGxxcEDz9LxI/TC/icHwz1/PAFCuVN7CZFhFxp39b32kYsjXjHAqGcTXUlHUnU6NplWJYF9YYfEahLCDcb2ArPaDKZarXY0r3RB40dR4VUt4SQRMwZ5e+LbkkcvqggRMxY2MATvePl7YTcc7OvrFcsq0x4mYDSFvEtJN+XUmLXGM8pptj3CzMALWK3ANOmq2/+ek3L0nlyGLfl66hEU1ALTEjeTeLjAHB+xj51FzVNlVBCqryGYUqkapAgElWHkQcOm4ItKBURA0R6gcweY/ZwpU3G6eYM+p/6gbSXi2/jFiFsNMlvQHnEYYPwQOSGYOGUuCBpEkABiNR3JJO2xthZla6tUYNZagYNFoFmEQOoMDaTh5wjM+JVb7ekoTFmYElJmBLq8X3BBjbG07vbL8b4NmNdN8vUYlgQIPNSLEDnEfTmMIVDZSsKiywVyvqPtIT1KxfbnE4YdrOE371JFrsJA8UBp6gEqDufHcQMI8lSYqwbYEADpIJmPYes4xs1W3LlF14pxZRRLqS1NlJjYkVIWooHJtMxcwcBZrhQhDllWDEGPiiSF7wiQQsCQwNuuK9S4g4pCjAgVA4PNSskgcoLQfUH7xxL2ez2ksGtAlLDcESvkIk254vGzeqWjzIcM8LoV8SdzMfe1OXI6jxna2HH8QeGrlcpQpizuQsD7WjUzEnoGqCD1Ixx2Tqsa1RgJ1aSBaZNWnPLpOEfbztMuczZKMDTpKESPhMSWf3Y2PQDpg+l10FWdRP5fhODadGB++eAqdQawMMe/jc/uMYxSCrgGvXiw3wTmMz5/TC1mknCpJKBIIIJBF5Bvh7U481UIHA1LMkfa+EAkGwNjMb6jthAjXwTlLtGCUCuI5xWHhmQNJBEXG5tyt9cW/+HeeBp1qRjk4HORbbpcyfJegxR3UCs6tYEm/IHr6YsfYCky55U2MOrDmVNN3EeWpEM+gxUveyviz5hWMkiwO/sbYddn8nTSmazrrcEhAdhfSCCbEmJnkDa+NZyjE7RP5c/wDGFOc42tLTTYwImOXiLXj2jG/qZqO6/Faq1naRJmZuOXyH/wBRvhTxvNVM1UpozkoDIWAqggk6iqwNpHnbbnBm+PUjcsfdXH4jAfFOM5YKO6ZnbclrX8gOW2KyuI7e0dnwlDh2WAIA7lDPUv4i1+rMT74gzmXFUXJ3kGb+Y22x49kv4hVFyf8ALMLK2pGEkgatTIfKSSD5kbRHrvDcyKlJHXZgGHoRI+hxx3q7deGspp4Nl64FQNyHiI6wdowyNZlFJJkgFTpPi+M6SLQSSxIYSPEOhGEBaCVNmuIO4O0Hpiern5S2qZkkgEiQJhpkXHLG/JxyLflM4a1Jgw1qVIqKNGqG3dAYAnwsJ2I0nCPLZTQ7I1yLH4t0lRExYgtFtiMC5OrUMPTYiopaR1U6SZneSzWPJcPKmYFV1rRpLgFhezDwtHMqd5PWPs2fqp0TZyhDcvhJ+dvyOIKNDxFgQNMn5EDBPEHmrU6BIPy/XBnDcqCzyvhOkn0YyfoZwuKkzcbFOk+mVeohW1412Y+kEgdCQZsMVpH32FusncXn9LdMMe01JKdQU0BhVEgkEhmAJHqOnLCd1K7gjUJE9DsRbbzxllezcBvFI6jEtR2HPEOq4xNUn93GEELOccY2TjRxIdLgrLNDj1jAgbHWvDgHcRANYiYJAv5wBf5Ycdj+NDLZqma3hA8OveENirRukDcXWJ2kYrWYqyZwZlc7I0OoccvvD0P5Yc9J7hxFV5EX2NzI3kCY6X898U3tVwrvKTOPjpwd90dghnzDFN+ROwmT+yvFO9ydNZnu5QzvC/CfTTbz0HGuJCxPL/SWtyAAYGZC3B25HbG/sRtUuA9hv5p475adiSSmpRuFupJg9fPEXEP4f1qRM1KRVT8WphI6wR+eGnDeIilmy3jVNTBgpRQyi0akpgXHMYI4t2oosW0gDoCNf107+eDhjrs9qHmMqVaJ94j39Mey9jeJgZcU9tACj05fL8xjyak/eVCTyk+/K3qR8sXTIZoqi6SRYCwtsPbGVx20wz43arGM5MnTWGkK1grD4QrwN7Wf0neVHy+TIJp1AVKnxKVYkESY0yL73kGJwvy2ZKm37vP5DF84NorohriIBCsCykCw3hvBbmCB7mdJrKMpOyKjTCwBpYEq0i2kCRBBHhJteZsLmTh9lcpqSwgCTbcTc7+Y2HXBfE+CU0dk74M6AHQw01AgBM0zOiqDNiOSmL2xFlMvqhVY3MWgiLSRzHUyRb54qU7Fbo5fXVrMNg5H9pHz2wTTpsynuj4pVQdh8LHUTygCfUDphXkah01W1QGkx5tvB6wcHcHYig4mzT/4kf8A9HB7IcJ6XDjVrJTWS1SoEWTuXbSCelzONdoM4KuYqOp8OqEn7i+CnPQ6AvvOGfBXhq1Y/wDRovB/76g7hL+XeEg8ioxWnOOeqdU7sPM79MG1h1IPpH5YDoISbCb9J+mGgp2J036wd/LBAVOMR4MzmWZblWA3kggX2gkYDwqGxiRdsRg46XCDdOgzaoBOkam8hIWT5SwHvjFYgggwRzxbf4e5QVGzSGNT0GpKTsO8BBJ9IB8iBipH5fvbDpLr2K45NY0nWO8EzEDUgLTGwlQb9fXFjzJiY5Atsx+EE3ggxaNx64p3ZntStGKeZpB6RZWDgf1KbIZVxyYcmWxKk3mMPu0+cQIr6pXwkaT8Qa4I5Mp3O3LGuFTVUq8XJfUFHoDWIB6w1Rr46SgrJrYATtsPrE/XEVTO95pWASoMkquxM+ItAABm+3iN9sYmbdgN9PkE0+cBbgegvh7DrgijVU5W/OMejdicv4DVYTYIo8gAWPzAH7OPOuE5Ko9bukBLubAg7DcnaFgyT0HLHoOf42uURKFM2QAT1gbn139ziL/G3zxm93x5hm+H6GsQwIBEG955ex2tt1w74Bx1qBGsNp5EGGU/eWfCbTKmARIkb4W0q66IIJYW3AXyMAfTEmWpiB+xy8pxpxm3PjbGuIcSqVqmprAABVE6VG5Cg7Akkx52jDXg/FDSXvZIK7FSZBCz7YhGWZYMSV2kD9ffC/iIIUk7yZsAdiOpn6e+DXGK3a7pHTRj/sJPW/hWfy8pwdwhx3DA2gE/NZwBVcMAEklyu+x0qCYtyYn6Ys3AOzVSvNOiuqo8gCdIsCNRbkADMjpsTh2/pwgzDd1kf+6vVJ5T3dAaR7NVqMPWhiuTiwdsMuaVYZYwf5ZBSJE6SykmoyzyNQv7zhBjmUkylcqfDufbDKjxgqApmzSbz0tHosYAyGYNOorrEqeYDDoQVYEMCJBBBBBg2ww4xll/mcxA0qKrwFsACxIAEWEYcCTtVxj+Yrs6tKtBVRrhRySGH2Rbpa2EZOO3Py/e+OIwg1jYxuMbUYAsnYLP91m1H37e48Q9rEe4wD2r4caObrJy1l1J5q/jU/I4XUqpRlZfiUhh6gyPw+mLv22oLmMtSzK7oApjmj+IeyuSPLX5jFTuJ/VMyWYKnkQdw2xw77RgCll1SQulyATJgudjzAMrNthivKL2xZOMMDl6FQJ8QZGsPiUqwKtFz8U/8YcNXTUYwu4G3S+5w8yVQ0qJiszSYKq7qimzHl4yQI1CwnnhRlgpPjnlAEX5GSdvkemG3FcuKSUU0lSVZ2ltRh/CDsACCjWv64qEufA83So5MVEQCrWVtRJJdtDlZk2CSNhA9TfFbfMaiSwkzjQ4matRKaymrSFUXhRAUACYA3O30uOX8Mzzi3+cEv60zs1qEpqwT1Pt9I/dsH5V4uI6bA/Q2ONVuHTJB2ExAv5W9MCUKvXFS6YnTLII67WgfLAPGKOmmscrHzk7/vpjeUzJBnp1+eC83l3zDJTBgM4G1h7cz7zh2zRyW1DlV0ilO4XUJ8yf8Y9G7C8QpUcvXq1l1A0mtyNMk99/u0C0HbVzIx5txSsq1TpJKhdIJABIAswjcMBqB5yLnBlfj+jJNSW5cBDO8SHP/iB74m5TS51eyXiOcFRnbYeEKss1pmNTSx8+pk88LmGOgcYJOMaHVMwQZggyPUc8dZjNM7M7MSzEknqTuTywyzWRFOiqkRUbxt95Vg6VIOxaSxtt3fMsAoqCMAaONjGsYTgDJxoYwDGRgDc49M7I1BUywpNdGphWH+wrvFt4v0neI8zAxduyud00Z5LY/P02xeHpVXsr2dzFSo9OnTLaH0M1lQNJA1MxCrO9zix8c7F5zKZMmsiNT1K2um4bQSdOlhAIBne6yAJuMN3qo9ByJGusGMNBLhRy5mFUn1MxOJuNdqK38tVp6lqU2pwysNQhzo8PQgqW8jtg1prxnHby9apBkSCNiPyxaqOYWpmXYnUFpaQfi8WlUJ8U7rqN+Z2nFTq7mcMeH5rS5kgAgb+Y5Hlh4XtlRJvXRZMSByUTtMKIn0GOhdCGv4vMmYI5+H88c5enOYB0z6i3zNvniBJKge9vTrv+WHUmKb7+n64Xd1dh6j8RA+mCAlTVt+GA0fxEeZnn7/vpiqUN0Wkz0xTR01FdQJDJ4iJKmAyjyM7788MuJ0NFQOAZs8CJMGGAg7GDbytuMA8IuVM3U8/QkfnfDbNMAFckHxBefSYv6HBrpUuqp/EzqcbElEk+ZUEn5444xQamtNGsdJfTN11WGoR4SVUNHRlPPFi4DwqnVz9LvBqpDvKtQcu7oazpM7g6ACOjYqvGM73lZ3CqssbIAq9LKLD0AA8sZXpQVcSJiNcTUxiQ7NUyTJM9bzPXENRpx3UxxpwBycYBjCMZgDWNzjJxmANzhtwysQD0F/mCCPlfCicPOzbf1VUgEVPBBEjUfh35kwPc9MPH0hoz6mYMSSd/Fv67+f6YZ5WippFFsGBHzG+9zJxDxCsy+HQoEmDA8yVj39ccZLMx4o53MCCLbEWkHl5Y18G1SriCZ3H7OHHCsi0LUXvAShuKbabEqSGVjItEnTe18Dcfy8VSwFmv5dI/D54L4aSKIYqmka01EUQZlWWWbTeWaJLGxgWxHlKocuD3w5m8i0Te+nl7jHVMgLJ6gT7TvO98cq/j8Wx2mSYMgH4trb6Ty645pE6bTvt7dPzxZGIRY3v5/pjT5fLPoJqdy48LRTlT4oVxBVAI3YsDI2aZwOTq/f8AjHCqAj6aaTN2cBjM7IItbqcF7EO6fDqSMoWslQFlmooYHxbiCYMHoesxtibOUg0jUFuPslpIMGPOJF7XuRM4XZaoGKkIF6wWIJJIm5JBvtODs/mRSptUaC2k6ZvciF9hdiNsX4NoOH1xTpZ+sI8FEUFM/bzDliP7EqD2xR3N8WfON3XC6K/azFapWPUrTAooG6+IVj/uxV8c9qokTE1Jdz0GBueJKeEaYjzGNE44L9MaZowBkY0xxyWJxoYA6nGyccY3GAN4NyRMjTuDI9RsPxwAcS0KpUgjDgXLi2aaqdaoxDgVF0ra4nn6x7Xwq/mG7vVYKzkbggBQttPxauQ5QTi0cHod9llYFbBljmPEWjy+KPQYQZnIJTk6Q8sIHiiLGIiLmLzMSIONssetxEvegnEKmtAXBlb2FjyiZEDcEieYi2IcmwdXQUkknUDDDQFEHS2u8yBDTuTIjEn8t/RW8/MxeYm4mZt+uIODgfzCTcX+itG18RrsxndMFBk6WAJ8UKQLGYcztGowPIWGBKjxKnkd/wB2/PDjtU/gpWglQfUkk6iY32v+gwj1mDzMiefX6m5w8oDBcndrEcxtMcriJ+XLGJRJJA6foPywVTq6gW6zO3ly5Wge2NtnEUqSDcEE9Ofz3xogZkuGHRqI8KkMZ8yB16wcKu1OclkpDZBJ82MkfIfiemHRzQFNn7xdCqZ0m9xOmI62j9MU5a2utqeYZgWjeJuBPMDael8LO/hwf2nzAc0KaXWjQp072OqNT266mPywpy+UJYAkKCYkzA8zAJj0GDM9PfOCPFqItBEzG4tjDaB/z+5n5YJ88ViuP9jK+VFJ30PTrLrp1KZZkYc7lQZEixHPEVPs9WOX78UmNPWEL8tUTpHnEfPzx6L/APmqJpUeHZ4mlTOUpOrspmjXVWcNp3hlIUrabRvOE/E+0NOrkqyKyooqUVoUpGoUqYrAkjm0sCzXkt5DDxwxvpqZR4HVcgLTdieSgk9dgJ647qcL0Hu6lN1qKxVhqVSDYQQRYz588Wbh3EVytJKq1gart/06ia6aoVcAgg/E4B2+wOtje32cpZutTzdKtlw1WmhqIKih0qKNLBr+KbQwjp5mv8eG/wCAsyHYEsawKq3c03eoBmsuSgVTLMFBPhO48iMKc3wJFCmdWuY01aZuDEEaZBuLRzGLj2CdKFLPVKtWkEqZZ6KnvFMvUsq6VJaL3MWxU1zVIOJVLML963I+uKnzx3Q1xPssVR6iJCowR4r0qmhjI0tpAIJIbfpzxDlOyVWpl6mYBQU6ZCuTUSQWJ0jTMyYtbFyrV8tXp5iglSjRqmoamouDTzABLIoqE/0mEm2x5kEYg4WqpwvO0nqUld6lFkQ1E1MKevUQszzEdfwm4Yf9CscE7E1c2xSg1NnAJ0FwrEKJOkNBa0mAORwLluzLutVtSKKXxazp3MBQCLsfu7/Iw87P5J6RGc1Kq0TrWHp63KnZVJmPDckWtEmAX3amkvEaAztF1SozTWyzPTUFxCmtRuNQOm4Pi38yZvzxl/gVfs1xQ0g9MmzC0SfEuxt5EjEn83GqLyZiDfYTvBG4wipvDTP1GGjPENG8EWt9bY0xxmko6VYiFLHTyFyBNz7+eI+HqVrrIMw4tAvoa8lWECxNtp23xKaoZdhPWPniTJ0QzAQSOcASDI2JYSbzErPXGNJ12odgyo1igCxAHwKBtv5Sbn1nCbvTG9p2kx0nBfFK5quXJmbk+Z5kzBm5tA3i2AoxGV7A7IViCeYviU0TOpl1AcpYSD5i45GfLE2SUAH0I/LrgwIINvLf8fLGsiZS/i1eFFNECd4SZ0sGKk8zraVkWHkb4By+VKMryVhWeYJKlQShi32gt+XtgKrmNTz8o8rDbDxOD6Vkg+JhTAMhyFUVahMbWKLA/wDcHS+Nu1yAMhnEl3qXbluWMnxAG4WfvG++8mRMzmC7FjHoBAA5ADkBtH44ZZvhlMDwhl9TP44CHDGOxH1GFqqCs5JuZ9cdlYi+4n54mXIMTAv8uk/liLMAamjaf+MLQRscZyxtUm3XEqZJzsjmf+1vfCCHTzxzGLJwzse1WkajVAhv4ShLGDuLjffAfF+zj0WYKe8UEDUAQSSob4ZJi++AaJoxyBggZV/uN/af0xxWoMu4I9QR+OAIyMb02xkYw4OwwWviw5SvroxPw/mSfx/HFeZrYK4dmWWQDuNvrtzxWN0VMadBtenYDecGlxSVmJ3ssMRa8fDfc8/0wBRpk/E0xeB18+Qt0vgPP5gs3lyAFh5Acsab1Es1AyQOl98bFIcz0/PEFIjBKMOk/s4jatGWWAGIuKZjTTN7m1vriOgSJnofryxHXholQeXPGlrOQrRJIA62/SMXPLKKZCkAqlOFINmd2BqPHooWOULzxWqFNVYHaPfDDUTby2G/y6Yzx6aQbnzrKoq36CL2wwynZ5Sqlu+1NvpUaQbbHTyv9PXCLLVAtRHYqwVgdDEqWAYGLCVkcwZG+Gme4iXd2pVCiaiUXWxMEwL9Yib4du70bMxwBEqkaqgSNXiQh4hhMWHxLEeuA8/wKiiu+qtAfRqZIE6hqkgbhdRsOWDuGcUCmocwzspQKBc7PMEa15ExfcnaZxWqnFKn/uOTMzqO/X1xFNb+D9nKKVgwFdgB9qirfEIUhSI3ke24w6XNEOaalggZNIFFQZI71hpjkwUjrJxR+D53MMCEqVSx5B22X384w4yWaqXDpULpBYiowMeG58fxlFi3Ixgk1DWR81V/qk94EpqSpFIDxBfFqAFlDAiZ2A9RNxIuFqBRW1F0YhqSzGpEJiN4DQJiwF8V0Z9i7A0qhUnSVNZ4kjS4YloIYmSbi5nBy8TtLZeqdVp/mXvueTEixPpc/ew6ESyq+Bq0kHSe6XSWW4meQ0jy36YVZvhQrMord6WWkNkgAKx1SOQAK3nnzjG83xIlCtKhUpsQNDrXqEiCpcgatmEGfOeRhJmKeaBhnqzEXqHZgDHxWBm4xGkmCdl6YqMWSv3MSrxf4VMFQPMn3XrOIqvZun3iFRV7orqkr4iLkkdAAU5HfAE5nbvXiI/9VtoiPi6Ygq16yQGq1FtbxvEdBB2waoOf/wBbpNT1KlUs6k0xyNjBvvcpyG5xW6lBqblWGllMEHkRyw54LxhEqr39Ss9KCpAeoCsiA8SdQH3bThVxLMLUrO6AhSxIBmYmw3J+uCA5fhZKhx9pQ46wQDtysRhRmqBUmcWzhlM1OH0ys+BqiG45f1NRmIUd4ATcW2wo43liH0kgmxsSQZEgyQOV9sa3uFohxKlSMZVoFTB+hB+oJGMpr5xjMDnYi9sRM4/f0xNVeZj5bn8MRKnMj540qIkRuh/PDLKZWmyzVrBPigFWIMCR87jmLjo2FTL5Y4v+/ngl00OcqlIga3CjVBEEnSFJ1Cx+1pUWMy22m/Zy1H7FUTpX4iANRB1LESVBgEyIn7Qg4TAzFxz8/wA8b7yP+cVzgMtNNlcVH0gRAEFidQBKgiGhSxiV5YWuKPegBnanzJhG22BIIieZXBNZiihZ+K5tb0nnt9ThRUaTywrRVhq5KglL+nV1tKWkCzGpq8JUloheYA1jfEtHKZdgv9QqdNIsWIgMzxUKqFllVTMSCYblAKwLKzI+vtiKcHKf6Bu+XoAN/UJYK+kKRGoMioNRTxgqXMwvw8sdUqFEoNTuraKjGy6NYJFNNpkgSSdpUDyUA4mWscHKAxrNRFUhWdqYUkGUDkinIHwsFl7bbRtGN5unSCnu6hZtQFyoEeLVCkajcASCIBM72Ws9sRPV9Y/4w+UBincwDrcQlMmSoLOWAqBIU2CmRMmxnHeYo5V1INWpHj0gaSQwchNZ0gaSmlpAFzthK453mMRFCBg5gxHDMv31cM7rRUMaTAqxYyNGohYIKyTAG0Y1UyWUBhapI1QAWAOnu5nUKZElyRFoiLzqAQc7e2/tgNqJmACfY4jegu/D+5pUv6Tu6tpYmoIAP9QVIUKTACoQZvq2+6ozakkgEPq+HTG46yw5Ai8i+MyeWdaew0nlcNPpaentiJ8qdwp67fr+74q3cCCrS5famGWNo6kW+pxCuXicdig3IG19vLEqUXOwb+1v0x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upload.wikimedia.org/wikipedia/en/c/c1/The_Matrix_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81000"/>
            <a:ext cx="4495800" cy="6207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Wikipedia Definition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1752600"/>
            <a:ext cx="7315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  <a:r>
              <a:rPr lang="en-US" sz="3600" dirty="0">
                <a:latin typeface="Calibri" pitchFamily="34" charset="0"/>
              </a:rPr>
              <a:t>a rectangular array of numbers, symbols, or expressions, arranged in </a:t>
            </a:r>
            <a:r>
              <a:rPr lang="en-US" sz="3600" i="1" dirty="0">
                <a:latin typeface="Calibri" pitchFamily="34" charset="0"/>
              </a:rPr>
              <a:t>rows</a:t>
            </a:r>
            <a:r>
              <a:rPr lang="en-US" sz="3600" dirty="0">
                <a:latin typeface="Calibri" pitchFamily="34" charset="0"/>
              </a:rPr>
              <a:t> and </a:t>
            </a:r>
            <a:r>
              <a:rPr lang="en-US" sz="3600" i="1" dirty="0">
                <a:latin typeface="Calibri" pitchFamily="34" charset="0"/>
              </a:rPr>
              <a:t>columns</a:t>
            </a:r>
            <a:r>
              <a:rPr lang="en-US" sz="3600" dirty="0">
                <a:latin typeface="Calibri" pitchFamily="34" charset="0"/>
              </a:rPr>
              <a:t>. </a:t>
            </a:r>
            <a:endParaRPr lang="en-US" sz="3600" dirty="0" smtClean="0">
              <a:latin typeface="Calibri" pitchFamily="34" charset="0"/>
            </a:endParaRPr>
          </a:p>
          <a:p>
            <a:endParaRPr lang="en-US" sz="3600" dirty="0">
              <a:latin typeface="Calibri" pitchFamily="34" charset="0"/>
            </a:endParaRPr>
          </a:p>
          <a:p>
            <a:r>
              <a:rPr lang="en-US" sz="3600" dirty="0" smtClean="0">
                <a:latin typeface="Calibri" pitchFamily="34" charset="0"/>
              </a:rPr>
              <a:t>The </a:t>
            </a:r>
            <a:r>
              <a:rPr lang="en-US" sz="3600" dirty="0">
                <a:latin typeface="Calibri" pitchFamily="34" charset="0"/>
              </a:rPr>
              <a:t>individual items in a matrix are called its </a:t>
            </a:r>
            <a:r>
              <a:rPr lang="en-US" sz="3600" i="1" dirty="0">
                <a:latin typeface="Calibri" pitchFamily="34" charset="0"/>
              </a:rPr>
              <a:t>elements</a:t>
            </a:r>
            <a:r>
              <a:rPr lang="en-US" sz="3600" dirty="0">
                <a:latin typeface="Calibri" pitchFamily="34" charset="0"/>
              </a:rPr>
              <a:t> or </a:t>
            </a:r>
            <a:r>
              <a:rPr lang="en-US" sz="3600" i="1" dirty="0">
                <a:latin typeface="Calibri" pitchFamily="34" charset="0"/>
              </a:rPr>
              <a:t>entries</a:t>
            </a:r>
            <a:endParaRPr lang="en-US" sz="3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Lets start with something easy…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133600"/>
            <a:ext cx="7406640" cy="1752600"/>
          </a:xfrm>
        </p:spPr>
        <p:txBody>
          <a:bodyPr/>
          <a:lstStyle/>
          <a:p>
            <a:r>
              <a:rPr lang="en-US" dirty="0" smtClean="0"/>
              <a:t>Multiplying a matrix by a vector…</a:t>
            </a:r>
            <a:endParaRPr lang="en-US" dirty="0"/>
          </a:p>
        </p:txBody>
      </p:sp>
      <p:pic>
        <p:nvPicPr>
          <p:cNvPr id="22530" name="Picture 2" descr="\mathbf{A} = \begin{pmatrix} &#10;a &amp; b \\&#10;c &amp; d \\&#10;\end{pmatrix}, \quad \mathbf{B} = \begin{pmatrix} &#10;x \\&#10;y \\&#10;\end{pmatrix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276600"/>
            <a:ext cx="4133850" cy="914400"/>
          </a:xfrm>
          <a:prstGeom prst="rect">
            <a:avLst/>
          </a:prstGeom>
          <a:noFill/>
        </p:spPr>
      </p:pic>
      <p:pic>
        <p:nvPicPr>
          <p:cNvPr id="22531" name="Picture 3" descr="\mathbf{AB} = \begin{pmatrix} &#10;a &amp; b \\&#10;c &amp; d \\&#10;\end{pmatrix} \begin{pmatrix} &#10;x \\&#10;y \\&#10;\end{pmatrix} =\begin{pmatrix} &#10;ax + by \\&#10;cx + dy \\&#10;\end{pmatrix}&#10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572000"/>
            <a:ext cx="6715125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0668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When multiplying matrices, the elements of the rows in the first matrix are multiplied with corresponding columns in the second </a:t>
            </a:r>
            <a:r>
              <a:rPr lang="en-US" dirty="0" smtClean="0"/>
              <a:t>matrix</a:t>
            </a:r>
            <a:endParaRPr lang="en-US" dirty="0"/>
          </a:p>
        </p:txBody>
      </p:sp>
      <p:pic>
        <p:nvPicPr>
          <p:cNvPr id="24578" name="Picture 2" descr="http://upload.wikimedia.org/wikipedia/commons/thumb/c/c0/Matrix_multiplication_row_column_correspondance.svg/300px-Matrix_multiplication_row_column_correspondance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743200"/>
            <a:ext cx="4495800" cy="3491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Multiplying a matrix by another matrix (this one’s a bit tricky)</a:t>
            </a:r>
            <a:endParaRPr lang="en-US" dirty="0"/>
          </a:p>
        </p:txBody>
      </p:sp>
      <p:pic>
        <p:nvPicPr>
          <p:cNvPr id="6146" name="Picture 2" descr="\mathbf{A} = \begin{pmatrix} &#10;1 &amp; 2 \\&#10;3 &amp; 4 \\&#10;\end{pmatrix}, \quad \mathbf{B} = \begin{pmatrix} &#10;a &amp; b \\&#10;c &amp; d \\&#10;\end{pmatrix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0"/>
            <a:ext cx="6530975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\mathbf{AB} = \begin{pmatrix} &#10;1 &amp; 2 \\&#10;3 &amp; 4 \\&#10;\end{pmatrix} \begin{pmatrix} &#10;a &amp; b \\&#10;c &amp; d \\&#10;\end{pmatrix} = \begin{pmatrix} &#10;1 \times a + 2\times c &amp; 1\times b + 2\times d \\&#10;3 \times a + 4 \times c &amp; 3 \times b + 4\times d \\&#10;\end{pmatrix}=\begin{pmatrix} &#10;a + 2c &amp; b + 2d \\&#10;3a + 4c &amp; 3b + 4d \\&#10;\end{pmatrix}&#10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859790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Matrix Multiplication is not commutative!!!</a:t>
            </a:r>
            <a:endParaRPr lang="en-US" dirty="0"/>
          </a:p>
        </p:txBody>
      </p:sp>
      <p:pic>
        <p:nvPicPr>
          <p:cNvPr id="21508" name="Picture 4" descr="\mathbf{A}\mathbf{B} \neq \mathbf{B}\mathbf{A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52800"/>
            <a:ext cx="630936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So…</a:t>
            </a:r>
            <a:endParaRPr lang="en-US" dirty="0"/>
          </a:p>
        </p:txBody>
      </p:sp>
      <p:pic>
        <p:nvPicPr>
          <p:cNvPr id="4" name="Picture 2" descr="\mathbf{BA} = \begin{pmatrix} &#10;a &amp; b \\&#10;c &amp; d \\&#10;\end{pmatrix} \begin{pmatrix} &#10;1 &amp; 2 \\&#10;3 &amp; 4 \\&#10;\end{pmatrix} = \begin{pmatrix} &#10;a \times 1 + b\times 3 &amp; a \times 2 + b \times 4 \\&#10;c \times 1 + d \times 3 &amp; c \times 2 + d \times 4 \\&#10;\end{pmatrix}=\begin{pmatrix} &#10;a + 3b &amp; 2a + 4b \\&#10;c + 3d &amp; 2c + 4d \\&#10;\end{pmatrix}.&#10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0"/>
            <a:ext cx="8572501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</TotalTime>
  <Words>141</Words>
  <Application>Microsoft Office PowerPoint</Application>
  <PresentationFormat>On-screen Show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Solstice</vt:lpstr>
      <vt:lpstr>What is a matrix…?</vt:lpstr>
      <vt:lpstr>Slide 2</vt:lpstr>
      <vt:lpstr>Wikipedia Definition</vt:lpstr>
      <vt:lpstr>Lets start with something easy…</vt:lpstr>
      <vt:lpstr>When multiplying matrices, the elements of the rows in the first matrix are multiplied with corresponding columns in the second matrix</vt:lpstr>
      <vt:lpstr>Multiplying a matrix by another matrix (this one’s a bit tricky)</vt:lpstr>
      <vt:lpstr>Slide 7</vt:lpstr>
      <vt:lpstr>Matrix Multiplication is not commutative!!!</vt:lpstr>
      <vt:lpstr>So…</vt:lpstr>
      <vt:lpstr>Slide 10</vt:lpstr>
      <vt:lpstr>This is When it Gets Ugly…</vt:lpstr>
      <vt:lpstr>Presentation Finished, so, Will You Enter the Rabbit hole?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matrix…?</dc:title>
  <dc:creator>Matt</dc:creator>
  <cp:lastModifiedBy>Matt</cp:lastModifiedBy>
  <cp:revision>20</cp:revision>
  <dcterms:created xsi:type="dcterms:W3CDTF">2013-04-07T22:45:56Z</dcterms:created>
  <dcterms:modified xsi:type="dcterms:W3CDTF">2013-04-07T23:57:48Z</dcterms:modified>
</cp:coreProperties>
</file>