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DE66365-2124-436A-9A2F-9EE00679EB59}" type="datetimeFigureOut">
              <a:rPr lang="en-CA" smtClean="0"/>
              <a:t>2014-04-04</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2252398-4DC6-402E-B4FF-10B0D4A1F856}"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252398-4DC6-402E-B4FF-10B0D4A1F856}"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252398-4DC6-402E-B4FF-10B0D4A1F856}"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252398-4DC6-402E-B4FF-10B0D4A1F856}" type="slidenum">
              <a:rPr lang="en-CA" smtClean="0"/>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2252398-4DC6-402E-B4FF-10B0D4A1F856}" type="slidenum">
              <a:rPr lang="en-CA" smtClean="0"/>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2252398-4DC6-402E-B4FF-10B0D4A1F856}" type="slidenum">
              <a:rPr lang="en-CA" smtClean="0"/>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D2252398-4DC6-402E-B4FF-10B0D4A1F856}"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D2252398-4DC6-402E-B4FF-10B0D4A1F856}" type="slidenum">
              <a:rPr lang="en-CA" smtClean="0"/>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DE66365-2124-436A-9A2F-9EE00679EB59}" type="datetimeFigureOut">
              <a:rPr lang="en-CA" smtClean="0"/>
              <a:t>2014-04-04</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D2252398-4DC6-402E-B4FF-10B0D4A1F856}"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DE66365-2124-436A-9A2F-9EE00679EB59}" type="datetimeFigureOut">
              <a:rPr lang="en-CA" smtClean="0"/>
              <a:t>2014-04-04</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2252398-4DC6-402E-B4FF-10B0D4A1F856}"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DE66365-2124-436A-9A2F-9EE00679EB59}" type="datetimeFigureOut">
              <a:rPr lang="en-CA" smtClean="0"/>
              <a:t>2014-04-04</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2252398-4DC6-402E-B4FF-10B0D4A1F856}" type="slidenum">
              <a:rPr lang="en-CA" smtClean="0"/>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DE66365-2124-436A-9A2F-9EE00679EB59}" type="datetimeFigureOut">
              <a:rPr lang="en-CA" smtClean="0"/>
              <a:t>2014-04-04</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2252398-4DC6-402E-B4FF-10B0D4A1F856}"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STA107 Exam Jam</a:t>
            </a:r>
            <a:endParaRPr lang="en-CA" dirty="0"/>
          </a:p>
        </p:txBody>
      </p:sp>
      <p:sp>
        <p:nvSpPr>
          <p:cNvPr id="3" name="Subtitle 2"/>
          <p:cNvSpPr>
            <a:spLocks noGrp="1"/>
          </p:cNvSpPr>
          <p:nvPr>
            <p:ph type="subTitle" idx="1"/>
          </p:nvPr>
        </p:nvSpPr>
        <p:spPr/>
        <p:txBody>
          <a:bodyPr>
            <a:normAutofit/>
          </a:bodyPr>
          <a:lstStyle/>
          <a:p>
            <a:r>
              <a:rPr lang="en-CA" dirty="0" smtClean="0"/>
              <a:t>Monday April 7, 2014</a:t>
            </a:r>
          </a:p>
          <a:p>
            <a:r>
              <a:rPr lang="en-CA" dirty="0" smtClean="0"/>
              <a:t>10am-12pm</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sz="2400" dirty="0">
                <a:ea typeface="Calibri" panose="020F0502020204030204" pitchFamily="34" charset="0"/>
              </a:rPr>
              <a:t>Given P(A)=0.4, P(A|B)=0.5, P(B)=0.6 </a:t>
            </a:r>
            <a:endParaRPr lang="en-CA" sz="2400" dirty="0" smtClean="0">
              <a:ea typeface="Calibri" panose="020F0502020204030204" pitchFamily="34" charset="0"/>
            </a:endParaRPr>
          </a:p>
          <a:p>
            <a:endParaRPr lang="en-CA" sz="2400" b="1" dirty="0" smtClean="0">
              <a:ea typeface="Calibri" panose="020F0502020204030204" pitchFamily="34" charset="0"/>
            </a:endParaRPr>
          </a:p>
          <a:p>
            <a:r>
              <a:rPr lang="en-CA" sz="2400" b="1" dirty="0" smtClean="0">
                <a:ea typeface="Calibri" panose="020F0502020204030204" pitchFamily="34" charset="0"/>
              </a:rPr>
              <a:t>find </a:t>
            </a:r>
            <a:r>
              <a:rPr lang="en-CA" sz="2400" b="1" dirty="0">
                <a:ea typeface="Calibri" panose="020F0502020204030204" pitchFamily="34" charset="0"/>
              </a:rPr>
              <a:t>P(A,B</a:t>
            </a:r>
            <a:r>
              <a:rPr lang="en-CA" sz="2400" b="1" baseline="30000" dirty="0">
                <a:ea typeface="Calibri" panose="020F0502020204030204" pitchFamily="34" charset="0"/>
              </a:rPr>
              <a:t>C</a:t>
            </a:r>
            <a:r>
              <a:rPr lang="en-CA" sz="2400" b="1" dirty="0">
                <a:ea typeface="Calibri" panose="020F0502020204030204" pitchFamily="34" charset="0"/>
              </a:rPr>
              <a:t>) </a:t>
            </a:r>
            <a:endParaRPr lang="en-CA" sz="2400" b="1" dirty="0"/>
          </a:p>
          <a:p>
            <a:endParaRPr lang="en-CA" sz="2400"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8</a:t>
            </a:r>
            <a:endParaRPr lang="en-CA" dirty="0"/>
          </a:p>
        </p:txBody>
      </p:sp>
    </p:spTree>
    <p:extLst>
      <p:ext uri="{BB962C8B-B14F-4D97-AF65-F5344CB8AC3E}">
        <p14:creationId xmlns:p14="http://schemas.microsoft.com/office/powerpoint/2010/main" val="1684228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sz="2400" dirty="0"/>
              <a:t>Let A and B be mutually exclusive events in some sample space S. </a:t>
            </a:r>
            <a:endParaRPr lang="en-CA" sz="2400" dirty="0" smtClean="0"/>
          </a:p>
          <a:p>
            <a:endParaRPr lang="en-CA" sz="2400" b="1" dirty="0" smtClean="0"/>
          </a:p>
          <a:p>
            <a:r>
              <a:rPr lang="en-CA" sz="2400" b="1" dirty="0" smtClean="0"/>
              <a:t>What </a:t>
            </a:r>
            <a:r>
              <a:rPr lang="en-CA" sz="2400" b="1" dirty="0"/>
              <a:t>is P(A</a:t>
            </a:r>
            <a:r>
              <a:rPr lang="en-CA" sz="2400" b="1" baseline="30000" dirty="0"/>
              <a:t>C</a:t>
            </a:r>
            <a:r>
              <a:rPr lang="en-CA" sz="2400" b="1" dirty="0"/>
              <a:t>|B</a:t>
            </a:r>
            <a:r>
              <a:rPr lang="en-CA" sz="2400" b="1" dirty="0" smtClean="0"/>
              <a:t>)?</a:t>
            </a:r>
            <a:endParaRPr lang="en-CA" sz="2400" b="1" dirty="0"/>
          </a:p>
          <a:p>
            <a:endParaRPr lang="en-CA" sz="2400"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a:t>
            </a:r>
            <a:r>
              <a:rPr lang="en-CA" dirty="0"/>
              <a:t>9</a:t>
            </a:r>
          </a:p>
        </p:txBody>
      </p:sp>
    </p:spTree>
    <p:extLst>
      <p:ext uri="{BB962C8B-B14F-4D97-AF65-F5344CB8AC3E}">
        <p14:creationId xmlns:p14="http://schemas.microsoft.com/office/powerpoint/2010/main" val="868764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556792"/>
            <a:ext cx="8229600" cy="4525963"/>
          </a:xfrm>
        </p:spPr>
        <p:txBody>
          <a:bodyPr/>
          <a:lstStyle/>
          <a:p>
            <a:r>
              <a:rPr lang="en-CA" dirty="0" smtClean="0"/>
              <a:t>Given this distribution</a:t>
            </a:r>
          </a:p>
          <a:p>
            <a:endParaRPr lang="en-CA" sz="2400" b="1" dirty="0" smtClean="0"/>
          </a:p>
          <a:p>
            <a:endParaRPr lang="en-CA" sz="2400" b="1" dirty="0"/>
          </a:p>
          <a:p>
            <a:endParaRPr lang="en-CA" sz="2400" b="1" dirty="0" smtClean="0"/>
          </a:p>
          <a:p>
            <a:r>
              <a:rPr lang="en-CA" sz="2400" b="1" dirty="0" smtClean="0"/>
              <a:t>What </a:t>
            </a:r>
            <a:r>
              <a:rPr lang="en-CA" sz="2400" b="1" dirty="0"/>
              <a:t>is </a:t>
            </a:r>
            <a:r>
              <a:rPr lang="en-CA" sz="2400" b="1" dirty="0" smtClean="0"/>
              <a:t>E(X) ?</a:t>
            </a:r>
            <a:endParaRPr lang="en-CA" sz="2400" b="1" dirty="0"/>
          </a:p>
          <a:p>
            <a:endParaRPr lang="en-CA" sz="2400"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10</a:t>
            </a:r>
            <a:endParaRPr lang="en-CA" dirty="0"/>
          </a:p>
        </p:txBody>
      </p:sp>
      <p:graphicFrame>
        <p:nvGraphicFramePr>
          <p:cNvPr id="20" name="Table 19"/>
          <p:cNvGraphicFramePr>
            <a:graphicFrameLocks noGrp="1"/>
          </p:cNvGraphicFramePr>
          <p:nvPr>
            <p:extLst>
              <p:ext uri="{D42A27DB-BD31-4B8C-83A1-F6EECF244321}">
                <p14:modId xmlns:p14="http://schemas.microsoft.com/office/powerpoint/2010/main" val="1857618298"/>
              </p:ext>
            </p:extLst>
          </p:nvPr>
        </p:nvGraphicFramePr>
        <p:xfrm>
          <a:off x="323234" y="2060848"/>
          <a:ext cx="8686800" cy="768962"/>
        </p:xfrm>
        <a:graphic>
          <a:graphicData uri="http://schemas.openxmlformats.org/drawingml/2006/table">
            <a:tbl>
              <a:tblPr firstRow="1" bandRow="1">
                <a:tableStyleId>{5C22544A-7EE6-4342-B048-85BDC9FD1C3A}</a:tableStyleId>
              </a:tblPr>
              <a:tblGrid>
                <a:gridCol w="868680"/>
                <a:gridCol w="868680"/>
                <a:gridCol w="868680"/>
                <a:gridCol w="868680"/>
                <a:gridCol w="868680"/>
                <a:gridCol w="868680"/>
                <a:gridCol w="868680"/>
                <a:gridCol w="868680"/>
                <a:gridCol w="868680"/>
                <a:gridCol w="868680"/>
              </a:tblGrid>
              <a:tr h="398122">
                <a:tc>
                  <a:txBody>
                    <a:bodyPr/>
                    <a:lstStyle/>
                    <a:p>
                      <a:r>
                        <a:rPr lang="en-CA" dirty="0" smtClean="0"/>
                        <a:t>X</a:t>
                      </a:r>
                      <a:endParaRPr lang="en-CA" dirty="0"/>
                    </a:p>
                  </a:txBody>
                  <a:tcPr/>
                </a:tc>
                <a:tc>
                  <a:txBody>
                    <a:bodyPr/>
                    <a:lstStyle/>
                    <a:p>
                      <a:r>
                        <a:rPr lang="en-CA" dirty="0" smtClean="0"/>
                        <a:t>-</a:t>
                      </a:r>
                      <a:r>
                        <a:rPr lang="en-CA" sz="1800" dirty="0" smtClean="0">
                          <a:effectLst/>
                        </a:rPr>
                        <a:t>10</a:t>
                      </a:r>
                      <a:r>
                        <a:rPr lang="en-CA" sz="1800" baseline="30000" dirty="0" smtClean="0">
                          <a:effectLst/>
                        </a:rPr>
                        <a:t>10</a:t>
                      </a:r>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effectLst/>
                        </a:rPr>
                        <a:t>-50</a:t>
                      </a:r>
                      <a:r>
                        <a:rPr lang="en-CA" sz="1800" baseline="30000" dirty="0" smtClean="0">
                          <a:effectLst/>
                        </a:rPr>
                        <a:t>3</a:t>
                      </a:r>
                    </a:p>
                  </a:txBody>
                  <a:tcPr/>
                </a:tc>
                <a:tc>
                  <a:txBody>
                    <a:bodyPr/>
                    <a:lstStyle/>
                    <a:p>
                      <a:r>
                        <a:rPr lang="en-CA" dirty="0" smtClean="0"/>
                        <a:t>-250</a:t>
                      </a:r>
                      <a:endParaRPr lang="en-CA" dirty="0"/>
                    </a:p>
                  </a:txBody>
                  <a:tcPr/>
                </a:tc>
                <a:tc>
                  <a:txBody>
                    <a:bodyPr/>
                    <a:lstStyle/>
                    <a:p>
                      <a:r>
                        <a:rPr lang="en-CA" dirty="0" smtClean="0"/>
                        <a:t>-0.01</a:t>
                      </a:r>
                      <a:endParaRPr lang="en-CA" dirty="0"/>
                    </a:p>
                  </a:txBody>
                  <a:tcPr/>
                </a:tc>
                <a:tc>
                  <a:txBody>
                    <a:bodyPr/>
                    <a:lstStyle/>
                    <a:p>
                      <a:r>
                        <a:rPr lang="en-CA" dirty="0" smtClean="0"/>
                        <a:t>1</a:t>
                      </a:r>
                      <a:endParaRPr lang="en-CA" dirty="0"/>
                    </a:p>
                  </a:txBody>
                  <a:tcPr/>
                </a:tc>
                <a:tc>
                  <a:txBody>
                    <a:bodyPr/>
                    <a:lstStyle/>
                    <a:p>
                      <a:r>
                        <a:rPr lang="en-CA" dirty="0" smtClean="0"/>
                        <a:t>0.01</a:t>
                      </a:r>
                      <a:endParaRPr lang="en-CA" dirty="0"/>
                    </a:p>
                  </a:txBody>
                  <a:tcPr/>
                </a:tc>
                <a:tc>
                  <a:txBody>
                    <a:bodyPr/>
                    <a:lstStyle/>
                    <a:p>
                      <a:r>
                        <a:rPr lang="en-CA" dirty="0" smtClean="0"/>
                        <a:t>250</a:t>
                      </a:r>
                      <a:endParaRPr lang="en-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effectLst/>
                        </a:rPr>
                        <a:t>50</a:t>
                      </a:r>
                      <a:r>
                        <a:rPr lang="en-CA" sz="1800" baseline="30000" dirty="0" smtClean="0">
                          <a:effectLst/>
                        </a:rPr>
                        <a:t>3</a:t>
                      </a:r>
                      <a:endParaRPr lang="en-CA" sz="1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en-CA" sz="1800" dirty="0" smtClean="0">
                          <a:effectLst/>
                        </a:rPr>
                        <a:t>10</a:t>
                      </a:r>
                      <a:r>
                        <a:rPr lang="en-CA" sz="1800" baseline="30000" dirty="0" smtClean="0">
                          <a:effectLst/>
                        </a:rPr>
                        <a:t>10</a:t>
                      </a:r>
                      <a:endParaRPr lang="en-CA" dirty="0"/>
                    </a:p>
                  </a:txBody>
                  <a:tcPr/>
                </a:tc>
              </a:tr>
              <a:tr h="370840">
                <a:tc>
                  <a:txBody>
                    <a:bodyPr/>
                    <a:lstStyle/>
                    <a:p>
                      <a:r>
                        <a:rPr lang="en-CA" dirty="0" smtClean="0"/>
                        <a:t>P(X)</a:t>
                      </a:r>
                      <a:endParaRPr lang="en-CA" dirty="0"/>
                    </a:p>
                  </a:txBody>
                  <a:tcPr/>
                </a:tc>
                <a:tc>
                  <a:txBody>
                    <a:bodyPr/>
                    <a:lstStyle/>
                    <a:p>
                      <a:r>
                        <a:rPr lang="en-CA" dirty="0" smtClean="0"/>
                        <a:t>0.05</a:t>
                      </a:r>
                      <a:endParaRPr lang="en-CA" dirty="0"/>
                    </a:p>
                  </a:txBody>
                  <a:tcPr/>
                </a:tc>
                <a:tc>
                  <a:txBody>
                    <a:bodyPr/>
                    <a:lstStyle/>
                    <a:p>
                      <a:r>
                        <a:rPr lang="en-CA" dirty="0" smtClean="0"/>
                        <a:t>0.15</a:t>
                      </a:r>
                      <a:endParaRPr lang="en-CA" dirty="0"/>
                    </a:p>
                  </a:txBody>
                  <a:tcPr/>
                </a:tc>
                <a:tc>
                  <a:txBody>
                    <a:bodyPr/>
                    <a:lstStyle/>
                    <a:p>
                      <a:r>
                        <a:rPr lang="en-CA" dirty="0" smtClean="0"/>
                        <a:t>0.125</a:t>
                      </a:r>
                      <a:endParaRPr lang="en-CA" dirty="0"/>
                    </a:p>
                  </a:txBody>
                  <a:tcPr/>
                </a:tc>
                <a:tc>
                  <a:txBody>
                    <a:bodyPr/>
                    <a:lstStyle/>
                    <a:p>
                      <a:r>
                        <a:rPr lang="en-CA" dirty="0" smtClean="0"/>
                        <a:t>0.05</a:t>
                      </a:r>
                      <a:endParaRPr lang="en-CA" dirty="0"/>
                    </a:p>
                  </a:txBody>
                  <a:tcPr/>
                </a:tc>
                <a:tc>
                  <a:txBody>
                    <a:bodyPr/>
                    <a:lstStyle/>
                    <a:p>
                      <a:r>
                        <a:rPr lang="en-CA" dirty="0" smtClean="0"/>
                        <a:t>0.25</a:t>
                      </a:r>
                      <a:endParaRPr lang="en-CA" dirty="0"/>
                    </a:p>
                  </a:txBody>
                  <a:tcPr/>
                </a:tc>
                <a:tc>
                  <a:txBody>
                    <a:bodyPr/>
                    <a:lstStyle/>
                    <a:p>
                      <a:r>
                        <a:rPr lang="en-CA" dirty="0" smtClean="0"/>
                        <a:t>0.05</a:t>
                      </a:r>
                      <a:endParaRPr lang="en-CA" dirty="0"/>
                    </a:p>
                  </a:txBody>
                  <a:tcPr/>
                </a:tc>
                <a:tc>
                  <a:txBody>
                    <a:bodyPr/>
                    <a:lstStyle/>
                    <a:p>
                      <a:r>
                        <a:rPr lang="en-CA" dirty="0" smtClean="0"/>
                        <a:t>0.125</a:t>
                      </a:r>
                      <a:endParaRPr lang="en-CA" dirty="0"/>
                    </a:p>
                  </a:txBody>
                  <a:tcPr/>
                </a:tc>
                <a:tc>
                  <a:txBody>
                    <a:bodyPr/>
                    <a:lstStyle/>
                    <a:p>
                      <a:r>
                        <a:rPr lang="en-CA" dirty="0" smtClean="0"/>
                        <a:t>0.15</a:t>
                      </a:r>
                      <a:endParaRPr lang="en-CA" dirty="0"/>
                    </a:p>
                  </a:txBody>
                  <a:tcPr/>
                </a:tc>
                <a:tc>
                  <a:txBody>
                    <a:bodyPr/>
                    <a:lstStyle/>
                    <a:p>
                      <a:r>
                        <a:rPr lang="en-CA" dirty="0" smtClean="0"/>
                        <a:t>0.05</a:t>
                      </a:r>
                      <a:endParaRPr lang="en-CA" dirty="0"/>
                    </a:p>
                  </a:txBody>
                  <a:tcPr/>
                </a:tc>
              </a:tr>
            </a:tbl>
          </a:graphicData>
        </a:graphic>
      </p:graphicFrame>
    </p:spTree>
    <p:extLst>
      <p:ext uri="{BB962C8B-B14F-4D97-AF65-F5344CB8AC3E}">
        <p14:creationId xmlns:p14="http://schemas.microsoft.com/office/powerpoint/2010/main" val="164441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sz="2800" dirty="0"/>
              <a:t>Let A: </a:t>
            </a:r>
            <a:r>
              <a:rPr lang="en-CA" sz="2800" dirty="0" smtClean="0"/>
              <a:t>x  [</a:t>
            </a:r>
            <a:r>
              <a:rPr lang="en-CA" sz="2800" dirty="0"/>
              <a:t>1,4</a:t>
            </a:r>
            <a:r>
              <a:rPr lang="en-CA" sz="2800" dirty="0" smtClean="0"/>
              <a:t>],</a:t>
            </a:r>
          </a:p>
          <a:p>
            <a:endParaRPr lang="en-CA" sz="2800" b="1" dirty="0" smtClean="0"/>
          </a:p>
          <a:p>
            <a:r>
              <a:rPr lang="en-CA" sz="2800" b="1" dirty="0" smtClean="0"/>
              <a:t>find </a:t>
            </a:r>
            <a:r>
              <a:rPr lang="en-CA" sz="2800" b="1" dirty="0"/>
              <a:t>P(X=2|A</a:t>
            </a:r>
            <a:r>
              <a:rPr lang="en-CA" sz="2800" b="1" baseline="30000" dirty="0"/>
              <a:t>C</a:t>
            </a:r>
            <a:r>
              <a:rPr lang="en-CA" sz="2800" b="1" dirty="0"/>
              <a:t>) </a:t>
            </a:r>
            <a:endParaRPr lang="en-CA" sz="2800" b="1" dirty="0" smtClean="0"/>
          </a:p>
          <a:p>
            <a:endParaRPr lang="en-CA" sz="2400" b="1" dirty="0"/>
          </a:p>
          <a:p>
            <a:endParaRPr lang="en-CA" sz="2400"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11</a:t>
            </a:r>
            <a:endParaRPr lang="en-CA" dirty="0"/>
          </a:p>
        </p:txBody>
      </p:sp>
      <p:pic>
        <p:nvPicPr>
          <p:cNvPr id="7" name="Picture 6" descr="\in \!\,"/>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060848"/>
            <a:ext cx="144016" cy="216024"/>
          </a:xfrm>
          <a:prstGeom prst="rect">
            <a:avLst/>
          </a:prstGeom>
          <a:noFill/>
          <a:ln>
            <a:noFill/>
          </a:ln>
        </p:spPr>
      </p:pic>
    </p:spTree>
    <p:extLst>
      <p:ext uri="{BB962C8B-B14F-4D97-AF65-F5344CB8AC3E}">
        <p14:creationId xmlns:p14="http://schemas.microsoft.com/office/powerpoint/2010/main" val="3942731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sz="2800" dirty="0" smtClean="0"/>
              <a:t>Find </a:t>
            </a:r>
            <a:r>
              <a:rPr lang="en-CA" sz="2800" dirty="0"/>
              <a:t>E[(2X-2)</a:t>
            </a:r>
            <a:r>
              <a:rPr lang="en-CA" sz="2800" baseline="30000" dirty="0"/>
              <a:t>2</a:t>
            </a:r>
            <a:r>
              <a:rPr lang="en-CA" sz="2800" dirty="0"/>
              <a:t>] and state it ONLY in terms of μ and σ</a:t>
            </a:r>
            <a:r>
              <a:rPr lang="en-CA" sz="2800" baseline="30000" dirty="0"/>
              <a:t>2</a:t>
            </a:r>
            <a:r>
              <a:rPr lang="en-CA" sz="2800" dirty="0" smtClean="0"/>
              <a:t>.</a:t>
            </a:r>
            <a:endParaRPr lang="en-CA" sz="2400" b="1" dirty="0"/>
          </a:p>
          <a:p>
            <a:endParaRPr lang="en-CA" sz="2400"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12</a:t>
            </a:r>
            <a:endParaRPr lang="en-CA" dirty="0"/>
          </a:p>
        </p:txBody>
      </p:sp>
    </p:spTree>
    <p:extLst>
      <p:ext uri="{BB962C8B-B14F-4D97-AF65-F5344CB8AC3E}">
        <p14:creationId xmlns:p14="http://schemas.microsoft.com/office/powerpoint/2010/main" val="3038856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sz="2800" dirty="0" smtClean="0"/>
          </a:p>
          <a:p>
            <a:r>
              <a:rPr lang="en-CA" sz="2800" dirty="0"/>
              <a:t>Let X and Y be independent random variables, </a:t>
            </a:r>
            <a:endParaRPr lang="en-CA" sz="2800" dirty="0" smtClean="0"/>
          </a:p>
          <a:p>
            <a:endParaRPr lang="en-CA" sz="2800" dirty="0" smtClean="0"/>
          </a:p>
          <a:p>
            <a:r>
              <a:rPr lang="en-CA" sz="2800" b="1" dirty="0" smtClean="0"/>
              <a:t>what </a:t>
            </a:r>
            <a:r>
              <a:rPr lang="en-CA" sz="2800" b="1" dirty="0"/>
              <a:t>is CORR(X,Y)? Why? </a:t>
            </a:r>
            <a:endParaRPr lang="en-CA" sz="2800" b="1" dirty="0">
              <a:ea typeface="Calibri" panose="020F0502020204030204" pitchFamily="34" charset="0"/>
            </a:endParaRPr>
          </a:p>
          <a:p>
            <a:endParaRPr lang="en-CA" dirty="0" smtClean="0"/>
          </a:p>
          <a:p>
            <a:endParaRPr lang="en-CA" dirty="0" smtClean="0"/>
          </a:p>
        </p:txBody>
      </p:sp>
      <p:sp>
        <p:nvSpPr>
          <p:cNvPr id="3" name="Title 2"/>
          <p:cNvSpPr>
            <a:spLocks noGrp="1"/>
          </p:cNvSpPr>
          <p:nvPr>
            <p:ph type="title"/>
          </p:nvPr>
        </p:nvSpPr>
        <p:spPr/>
        <p:txBody>
          <a:bodyPr/>
          <a:lstStyle/>
          <a:p>
            <a:r>
              <a:rPr lang="en-CA" dirty="0" smtClean="0"/>
              <a:t>Question 13</a:t>
            </a:r>
            <a:endParaRPr lang="en-CA" dirty="0"/>
          </a:p>
        </p:txBody>
      </p:sp>
    </p:spTree>
    <p:extLst>
      <p:ext uri="{BB962C8B-B14F-4D97-AF65-F5344CB8AC3E}">
        <p14:creationId xmlns:p14="http://schemas.microsoft.com/office/powerpoint/2010/main" val="3714135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sz="2800" dirty="0" smtClean="0"/>
          </a:p>
          <a:p>
            <a:pPr lvl="0"/>
            <a:r>
              <a:rPr lang="en-CA" sz="2800" dirty="0"/>
              <a:t>Let B be number of </a:t>
            </a:r>
            <a:r>
              <a:rPr lang="en-CA" sz="2800" dirty="0" err="1"/>
              <a:t>iid</a:t>
            </a:r>
            <a:r>
              <a:rPr lang="en-CA" sz="2800" dirty="0"/>
              <a:t> Bernoulli trials until a success, where the probability of success is P. </a:t>
            </a:r>
            <a:endParaRPr lang="en-CA" sz="2800" dirty="0" smtClean="0"/>
          </a:p>
          <a:p>
            <a:pPr lvl="0"/>
            <a:endParaRPr lang="en-CA" sz="2800" b="1" dirty="0"/>
          </a:p>
          <a:p>
            <a:pPr lvl="0"/>
            <a:r>
              <a:rPr lang="en-CA" sz="2800" b="1" dirty="0" smtClean="0"/>
              <a:t>What </a:t>
            </a:r>
            <a:r>
              <a:rPr lang="en-CA" sz="2800" b="1" dirty="0"/>
              <a:t>is the distribution for B*, the number of Bernoulli trials until 3 failures? </a:t>
            </a:r>
            <a:endParaRPr lang="en-CA" sz="2800" b="1" dirty="0">
              <a:ea typeface="Calibri" panose="020F0502020204030204" pitchFamily="34" charset="0"/>
            </a:endParaRPr>
          </a:p>
          <a:p>
            <a:endParaRPr lang="en-CA" b="1" dirty="0" smtClean="0"/>
          </a:p>
          <a:p>
            <a:endParaRPr lang="en-CA" b="1" dirty="0" smtClean="0"/>
          </a:p>
        </p:txBody>
      </p:sp>
      <p:sp>
        <p:nvSpPr>
          <p:cNvPr id="3" name="Title 2"/>
          <p:cNvSpPr>
            <a:spLocks noGrp="1"/>
          </p:cNvSpPr>
          <p:nvPr>
            <p:ph type="title"/>
          </p:nvPr>
        </p:nvSpPr>
        <p:spPr/>
        <p:txBody>
          <a:bodyPr/>
          <a:lstStyle/>
          <a:p>
            <a:r>
              <a:rPr lang="en-CA" dirty="0" smtClean="0"/>
              <a:t>Question 14</a:t>
            </a:r>
            <a:endParaRPr lang="en-CA" dirty="0"/>
          </a:p>
        </p:txBody>
      </p:sp>
    </p:spTree>
    <p:extLst>
      <p:ext uri="{BB962C8B-B14F-4D97-AF65-F5344CB8AC3E}">
        <p14:creationId xmlns:p14="http://schemas.microsoft.com/office/powerpoint/2010/main" val="294235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Let X be the distance between mutations on a DNA strand and </a:t>
            </a:r>
            <a:r>
              <a:rPr lang="en-CA" sz="2800" dirty="0" err="1"/>
              <a:t>X~exp</a:t>
            </a:r>
            <a:r>
              <a:rPr lang="en-CA" sz="2800" dirty="0"/>
              <a:t>(0.001m). A DNA strand is 3m long. </a:t>
            </a:r>
            <a:endParaRPr lang="en-CA" sz="2800" dirty="0" smtClean="0"/>
          </a:p>
          <a:p>
            <a:endParaRPr lang="en-CA" sz="2800" dirty="0"/>
          </a:p>
          <a:p>
            <a:r>
              <a:rPr lang="en-CA" sz="2800" b="1" dirty="0" smtClean="0"/>
              <a:t>Find </a:t>
            </a:r>
            <a:r>
              <a:rPr lang="en-CA" sz="2800" b="1" dirty="0"/>
              <a:t>the probability you would find no errors on ½ of a strand of DNA</a:t>
            </a:r>
            <a:r>
              <a:rPr lang="en-CA" sz="2800" b="1" dirty="0" smtClean="0"/>
              <a:t>. </a:t>
            </a:r>
            <a:endParaRPr lang="en-CA" sz="2800" b="1" dirty="0">
              <a:ea typeface="Calibri" panose="020F0502020204030204" pitchFamily="34" charset="0"/>
            </a:endParaRPr>
          </a:p>
          <a:p>
            <a:endParaRPr lang="en-CA" b="1" dirty="0" smtClean="0"/>
          </a:p>
          <a:p>
            <a:endParaRPr lang="en-CA" b="1" dirty="0" smtClean="0"/>
          </a:p>
        </p:txBody>
      </p:sp>
      <p:sp>
        <p:nvSpPr>
          <p:cNvPr id="3" name="Title 2"/>
          <p:cNvSpPr>
            <a:spLocks noGrp="1"/>
          </p:cNvSpPr>
          <p:nvPr>
            <p:ph type="title"/>
          </p:nvPr>
        </p:nvSpPr>
        <p:spPr/>
        <p:txBody>
          <a:bodyPr/>
          <a:lstStyle/>
          <a:p>
            <a:r>
              <a:rPr lang="en-CA" dirty="0" smtClean="0"/>
              <a:t>Question 15</a:t>
            </a:r>
            <a:endParaRPr lang="en-CA" dirty="0"/>
          </a:p>
        </p:txBody>
      </p:sp>
    </p:spTree>
    <p:extLst>
      <p:ext uri="{BB962C8B-B14F-4D97-AF65-F5344CB8AC3E}">
        <p14:creationId xmlns:p14="http://schemas.microsoft.com/office/powerpoint/2010/main" val="2452208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Let X be the distance between mutations on a DNA strand and </a:t>
            </a:r>
            <a:r>
              <a:rPr lang="en-CA" sz="2800" dirty="0" err="1"/>
              <a:t>X~exp</a:t>
            </a:r>
            <a:r>
              <a:rPr lang="en-CA" sz="2800" dirty="0"/>
              <a:t>(0.001m). A DNA strand is 3m long. </a:t>
            </a:r>
            <a:endParaRPr lang="en-CA" sz="2800" dirty="0" smtClean="0"/>
          </a:p>
          <a:p>
            <a:endParaRPr lang="en-CA" sz="2800" dirty="0"/>
          </a:p>
          <a:p>
            <a:r>
              <a:rPr lang="en-CA" sz="2800" b="1" dirty="0"/>
              <a:t>Find the probability that there is 2 mutations on this ½ of a strand of DNA</a:t>
            </a:r>
            <a:endParaRPr lang="en-CA" b="1" dirty="0" smtClean="0"/>
          </a:p>
          <a:p>
            <a:endParaRPr lang="en-CA" b="1" dirty="0" smtClean="0"/>
          </a:p>
        </p:txBody>
      </p:sp>
      <p:sp>
        <p:nvSpPr>
          <p:cNvPr id="3" name="Title 2"/>
          <p:cNvSpPr>
            <a:spLocks noGrp="1"/>
          </p:cNvSpPr>
          <p:nvPr>
            <p:ph type="title"/>
          </p:nvPr>
        </p:nvSpPr>
        <p:spPr/>
        <p:txBody>
          <a:bodyPr/>
          <a:lstStyle/>
          <a:p>
            <a:r>
              <a:rPr lang="en-CA" dirty="0" smtClean="0"/>
              <a:t>Question 16</a:t>
            </a:r>
            <a:endParaRPr lang="en-CA" dirty="0"/>
          </a:p>
        </p:txBody>
      </p:sp>
    </p:spTree>
    <p:extLst>
      <p:ext uri="{BB962C8B-B14F-4D97-AF65-F5344CB8AC3E}">
        <p14:creationId xmlns:p14="http://schemas.microsoft.com/office/powerpoint/2010/main" val="2566080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Let X be the distance between mutations on a DNA strand and </a:t>
            </a:r>
            <a:r>
              <a:rPr lang="en-CA" sz="2800" dirty="0" err="1"/>
              <a:t>X~exp</a:t>
            </a:r>
            <a:r>
              <a:rPr lang="en-CA" sz="2800" dirty="0"/>
              <a:t>(0.001m). A DNA strand is 3m long. </a:t>
            </a:r>
            <a:endParaRPr lang="en-CA" sz="2800" dirty="0" smtClean="0"/>
          </a:p>
          <a:p>
            <a:endParaRPr lang="en-CA" sz="2800" dirty="0"/>
          </a:p>
          <a:p>
            <a:pPr lvl="0"/>
            <a:r>
              <a:rPr lang="en-CA" b="1" dirty="0"/>
              <a:t>Find the probability there is at least 1 error on this ½ of a strand of DNA.</a:t>
            </a:r>
          </a:p>
          <a:p>
            <a:endParaRPr lang="en-CA" b="1" dirty="0" smtClean="0"/>
          </a:p>
        </p:txBody>
      </p:sp>
      <p:sp>
        <p:nvSpPr>
          <p:cNvPr id="3" name="Title 2"/>
          <p:cNvSpPr>
            <a:spLocks noGrp="1"/>
          </p:cNvSpPr>
          <p:nvPr>
            <p:ph type="title"/>
          </p:nvPr>
        </p:nvSpPr>
        <p:spPr/>
        <p:txBody>
          <a:bodyPr/>
          <a:lstStyle/>
          <a:p>
            <a:r>
              <a:rPr lang="en-CA" dirty="0" smtClean="0"/>
              <a:t>Question 17</a:t>
            </a:r>
            <a:endParaRPr lang="en-CA" dirty="0"/>
          </a:p>
        </p:txBody>
      </p:sp>
    </p:spTree>
    <p:extLst>
      <p:ext uri="{BB962C8B-B14F-4D97-AF65-F5344CB8AC3E}">
        <p14:creationId xmlns:p14="http://schemas.microsoft.com/office/powerpoint/2010/main" val="1273954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dirty="0" smtClean="0"/>
              <a:t>We will present you with a question that requires a quick one word or one sentence answer.</a:t>
            </a:r>
          </a:p>
          <a:p>
            <a:r>
              <a:rPr lang="en-CA" dirty="0" smtClean="0"/>
              <a:t>Once you have read the question you have up to 15 seconds to consult your team.</a:t>
            </a:r>
          </a:p>
          <a:p>
            <a:r>
              <a:rPr lang="en-CA" b="1" dirty="0" smtClean="0"/>
              <a:t>After the 15 seconds </a:t>
            </a:r>
            <a:r>
              <a:rPr lang="en-CA" dirty="0" smtClean="0"/>
              <a:t>the first team to raise their hand and answer the question correctly will receive 5 points.</a:t>
            </a:r>
          </a:p>
          <a:p>
            <a:r>
              <a:rPr lang="en-CA" dirty="0" smtClean="0"/>
              <a:t>There are 25 questions.</a:t>
            </a:r>
            <a:endParaRPr lang="en-CA" dirty="0"/>
          </a:p>
        </p:txBody>
      </p:sp>
      <p:sp>
        <p:nvSpPr>
          <p:cNvPr id="3" name="Title 2"/>
          <p:cNvSpPr>
            <a:spLocks noGrp="1"/>
          </p:cNvSpPr>
          <p:nvPr>
            <p:ph type="title"/>
          </p:nvPr>
        </p:nvSpPr>
        <p:spPr/>
        <p:txBody>
          <a:bodyPr/>
          <a:lstStyle/>
          <a:p>
            <a:pPr algn="ctr"/>
            <a:r>
              <a:rPr lang="en-CA" dirty="0" smtClean="0"/>
              <a:t>Lightning Round	</a:t>
            </a:r>
            <a:endParaRPr lang="en-C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Let X be the time (</a:t>
            </a:r>
            <a:r>
              <a:rPr lang="en-CA" sz="2800" dirty="0" err="1"/>
              <a:t>mins</a:t>
            </a:r>
            <a:r>
              <a:rPr lang="en-CA" sz="2800" dirty="0"/>
              <a:t>) to get a coffee at Tim </a:t>
            </a:r>
            <a:r>
              <a:rPr lang="en-CA" sz="2800" dirty="0" err="1"/>
              <a:t>Hortons</a:t>
            </a:r>
            <a:r>
              <a:rPr lang="en-CA" sz="2800" dirty="0"/>
              <a:t>. The mean time in line is 10 </a:t>
            </a:r>
            <a:r>
              <a:rPr lang="en-CA" sz="2800" dirty="0" err="1"/>
              <a:t>mins</a:t>
            </a:r>
            <a:r>
              <a:rPr lang="en-CA" sz="2800" dirty="0"/>
              <a:t>. It is 12:45 and class starts at 1. </a:t>
            </a:r>
            <a:endParaRPr lang="en-CA" sz="2800" dirty="0" smtClean="0"/>
          </a:p>
          <a:p>
            <a:endParaRPr lang="en-CA" sz="2800" dirty="0"/>
          </a:p>
          <a:p>
            <a:r>
              <a:rPr lang="en-CA" sz="2800" b="1" dirty="0" smtClean="0"/>
              <a:t>What </a:t>
            </a:r>
            <a:r>
              <a:rPr lang="en-CA" sz="2800" b="1" dirty="0"/>
              <a:t>is the probability you miss class if you are waiting in line </a:t>
            </a:r>
            <a:r>
              <a:rPr lang="en-CA" sz="2800" b="1" dirty="0" smtClean="0"/>
              <a:t>until you get your </a:t>
            </a:r>
            <a:r>
              <a:rPr lang="en-CA" sz="2800" b="1" dirty="0"/>
              <a:t>coffee</a:t>
            </a:r>
            <a:r>
              <a:rPr lang="en-CA" sz="2800" b="1" dirty="0" smtClean="0"/>
              <a:t>?</a:t>
            </a:r>
          </a:p>
          <a:p>
            <a:endParaRPr lang="en-CA" sz="2800" b="1" dirty="0"/>
          </a:p>
        </p:txBody>
      </p:sp>
      <p:sp>
        <p:nvSpPr>
          <p:cNvPr id="3" name="Title 2"/>
          <p:cNvSpPr>
            <a:spLocks noGrp="1"/>
          </p:cNvSpPr>
          <p:nvPr>
            <p:ph type="title"/>
          </p:nvPr>
        </p:nvSpPr>
        <p:spPr/>
        <p:txBody>
          <a:bodyPr/>
          <a:lstStyle/>
          <a:p>
            <a:r>
              <a:rPr lang="en-CA" dirty="0" smtClean="0"/>
              <a:t>Question 18</a:t>
            </a:r>
            <a:endParaRPr lang="en-CA" dirty="0"/>
          </a:p>
        </p:txBody>
      </p:sp>
    </p:spTree>
    <p:extLst>
      <p:ext uri="{BB962C8B-B14F-4D97-AF65-F5344CB8AC3E}">
        <p14:creationId xmlns:p14="http://schemas.microsoft.com/office/powerpoint/2010/main" val="1859319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CA" sz="2800" b="1" dirty="0"/>
              <a:t>If something happens twice an hour, what is the probability it will happen 4 times in a minute</a:t>
            </a:r>
            <a:r>
              <a:rPr lang="en-CA" sz="2800" b="1" dirty="0" smtClean="0"/>
              <a:t>?</a:t>
            </a:r>
            <a:endParaRPr lang="en-CA" sz="2800" b="1" dirty="0"/>
          </a:p>
        </p:txBody>
      </p:sp>
      <p:sp>
        <p:nvSpPr>
          <p:cNvPr id="3" name="Title 2"/>
          <p:cNvSpPr>
            <a:spLocks noGrp="1"/>
          </p:cNvSpPr>
          <p:nvPr>
            <p:ph type="title"/>
          </p:nvPr>
        </p:nvSpPr>
        <p:spPr/>
        <p:txBody>
          <a:bodyPr/>
          <a:lstStyle/>
          <a:p>
            <a:r>
              <a:rPr lang="en-CA" dirty="0" smtClean="0"/>
              <a:t>Question 19</a:t>
            </a:r>
            <a:endParaRPr lang="en-CA" dirty="0"/>
          </a:p>
        </p:txBody>
      </p:sp>
    </p:spTree>
    <p:extLst>
      <p:ext uri="{BB962C8B-B14F-4D97-AF65-F5344CB8AC3E}">
        <p14:creationId xmlns:p14="http://schemas.microsoft.com/office/powerpoint/2010/main" val="2353288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Let A be some random variable with some distribution with </a:t>
            </a:r>
            <a:r>
              <a:rPr lang="en-CA" sz="2800" dirty="0" smtClean="0"/>
              <a:t>A only being able to take on values between 0 and 9. </a:t>
            </a:r>
          </a:p>
          <a:p>
            <a:endParaRPr lang="en-CA" sz="2800" dirty="0"/>
          </a:p>
          <a:p>
            <a:r>
              <a:rPr lang="en-CA" sz="2800" b="1" dirty="0" smtClean="0"/>
              <a:t>find </a:t>
            </a:r>
            <a:r>
              <a:rPr lang="en-CA" sz="2800" b="1" dirty="0"/>
              <a:t>P(A≥10|A≥5)</a:t>
            </a:r>
          </a:p>
          <a:p>
            <a:pPr lvl="0"/>
            <a:endParaRPr lang="en-CA" sz="2800" b="1" dirty="0"/>
          </a:p>
        </p:txBody>
      </p:sp>
      <p:sp>
        <p:nvSpPr>
          <p:cNvPr id="3" name="Title 2"/>
          <p:cNvSpPr>
            <a:spLocks noGrp="1"/>
          </p:cNvSpPr>
          <p:nvPr>
            <p:ph type="title"/>
          </p:nvPr>
        </p:nvSpPr>
        <p:spPr/>
        <p:txBody>
          <a:bodyPr/>
          <a:lstStyle/>
          <a:p>
            <a:r>
              <a:rPr lang="en-CA" dirty="0" smtClean="0"/>
              <a:t>Question 20</a:t>
            </a:r>
            <a:endParaRPr lang="en-CA" dirty="0"/>
          </a:p>
        </p:txBody>
      </p:sp>
    </p:spTree>
    <p:extLst>
      <p:ext uri="{BB962C8B-B14F-4D97-AF65-F5344CB8AC3E}">
        <p14:creationId xmlns:p14="http://schemas.microsoft.com/office/powerpoint/2010/main" val="1083452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dirty="0"/>
              <a:t>I manage a drug-testing program for an organization with 400 employees. Every three months, a random-number generator selects 100 names for testing. Afterward, these names go back into the selection pool. Obviously, the probability of an employee being chosen in one quarter is 25 percent. But what is the likelihood (probability) of being chosen over the course of a year</a:t>
            </a:r>
            <a:r>
              <a:rPr lang="en-CA" dirty="0" smtClean="0"/>
              <a:t>?</a:t>
            </a:r>
            <a:endParaRPr lang="en-CA" dirty="0"/>
          </a:p>
        </p:txBody>
      </p:sp>
      <p:sp>
        <p:nvSpPr>
          <p:cNvPr id="3" name="Title 2"/>
          <p:cNvSpPr>
            <a:spLocks noGrp="1"/>
          </p:cNvSpPr>
          <p:nvPr>
            <p:ph type="title"/>
          </p:nvPr>
        </p:nvSpPr>
        <p:spPr/>
        <p:txBody>
          <a:bodyPr/>
          <a:lstStyle/>
          <a:p>
            <a:r>
              <a:rPr lang="en-CA" dirty="0" smtClean="0"/>
              <a:t>Challenge Question</a:t>
            </a:r>
            <a:endParaRPr lang="en-CA" dirty="0"/>
          </a:p>
        </p:txBody>
      </p:sp>
    </p:spTree>
    <p:extLst>
      <p:ext uri="{BB962C8B-B14F-4D97-AF65-F5344CB8AC3E}">
        <p14:creationId xmlns:p14="http://schemas.microsoft.com/office/powerpoint/2010/main" val="2306670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dirty="0" err="1"/>
              <a:t>Ans</a:t>
            </a:r>
            <a:r>
              <a:rPr lang="en-CA" dirty="0"/>
              <a:t>: 1–(0.75)</a:t>
            </a:r>
            <a:r>
              <a:rPr lang="en-CA" baseline="30000" dirty="0"/>
              <a:t>4 </a:t>
            </a:r>
            <a:endParaRPr lang="en-CA" baseline="30000" dirty="0" smtClean="0"/>
          </a:p>
          <a:p>
            <a:endParaRPr lang="en-CA" baseline="30000" dirty="0"/>
          </a:p>
          <a:p>
            <a:r>
              <a:rPr lang="en-CA" dirty="0" smtClean="0"/>
              <a:t>Fun </a:t>
            </a:r>
            <a:r>
              <a:rPr lang="en-CA" dirty="0"/>
              <a:t>Fact: This question stumped Marilyn </a:t>
            </a:r>
            <a:r>
              <a:rPr lang="en-CA" dirty="0" err="1"/>
              <a:t>Vos</a:t>
            </a:r>
            <a:r>
              <a:rPr lang="en-CA" dirty="0"/>
              <a:t> Savant, a women who Guinness claimed had the highest IQ in the world!</a:t>
            </a:r>
          </a:p>
          <a:p>
            <a:endParaRPr lang="en-CA" dirty="0"/>
          </a:p>
        </p:txBody>
      </p:sp>
      <p:sp>
        <p:nvSpPr>
          <p:cNvPr id="3" name="Title 2"/>
          <p:cNvSpPr>
            <a:spLocks noGrp="1"/>
          </p:cNvSpPr>
          <p:nvPr>
            <p:ph type="title"/>
          </p:nvPr>
        </p:nvSpPr>
        <p:spPr/>
        <p:txBody>
          <a:bodyPr/>
          <a:lstStyle/>
          <a:p>
            <a:r>
              <a:rPr lang="en-CA" dirty="0" smtClean="0"/>
              <a:t>Challenge Question</a:t>
            </a:r>
            <a:endParaRPr lang="en-CA" dirty="0"/>
          </a:p>
        </p:txBody>
      </p:sp>
    </p:spTree>
    <p:extLst>
      <p:ext uri="{BB962C8B-B14F-4D97-AF65-F5344CB8AC3E}">
        <p14:creationId xmlns:p14="http://schemas.microsoft.com/office/powerpoint/2010/main" val="4257274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1900" y="1417638"/>
            <a:ext cx="5996225" cy="4525963"/>
          </a:xfrm>
        </p:spPr>
        <p:txBody>
          <a:bodyPr/>
          <a:lstStyle/>
          <a:p>
            <a:pPr marL="109728" indent="0">
              <a:buNone/>
            </a:pPr>
            <a:r>
              <a:rPr lang="en-CA" dirty="0" smtClean="0"/>
              <a:t>Nightingale </a:t>
            </a:r>
            <a:r>
              <a:rPr lang="en-CA" dirty="0"/>
              <a:t>made a comprehensive statistical study of </a:t>
            </a:r>
            <a:r>
              <a:rPr lang="en-CA" dirty="0" smtClean="0"/>
              <a:t>sanitation</a:t>
            </a:r>
            <a:r>
              <a:rPr lang="en-CA" dirty="0"/>
              <a:t> in Indian rural life and was the leading figure in the introduction of improved medical care and public health service in India.</a:t>
            </a:r>
          </a:p>
        </p:txBody>
      </p:sp>
      <p:sp>
        <p:nvSpPr>
          <p:cNvPr id="3" name="Title 2"/>
          <p:cNvSpPr>
            <a:spLocks noGrp="1"/>
          </p:cNvSpPr>
          <p:nvPr>
            <p:ph type="title"/>
          </p:nvPr>
        </p:nvSpPr>
        <p:spPr/>
        <p:txBody>
          <a:bodyPr/>
          <a:lstStyle/>
          <a:p>
            <a:r>
              <a:rPr lang="en-CA" dirty="0" smtClean="0"/>
              <a:t>Great Moments in Statistics</a:t>
            </a:r>
            <a:endParaRPr lang="en-CA" dirty="0"/>
          </a:p>
        </p:txBody>
      </p:sp>
      <p:pic>
        <p:nvPicPr>
          <p:cNvPr id="4098" name="Picture 2" descr="Florence Nightingale CDV by H Lenth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840" y="1417638"/>
            <a:ext cx="20955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103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1900" y="1417638"/>
            <a:ext cx="5996225" cy="4525963"/>
          </a:xfrm>
        </p:spPr>
        <p:txBody>
          <a:bodyPr/>
          <a:lstStyle/>
          <a:p>
            <a:pPr marL="109728" indent="0">
              <a:buNone/>
            </a:pPr>
            <a:r>
              <a:rPr lang="en-CA" dirty="0"/>
              <a:t>George </a:t>
            </a:r>
            <a:r>
              <a:rPr lang="en-CA" dirty="0" err="1"/>
              <a:t>Dantzig</a:t>
            </a:r>
            <a:r>
              <a:rPr lang="en-CA" dirty="0"/>
              <a:t> solved two </a:t>
            </a:r>
            <a:r>
              <a:rPr lang="en-CA" dirty="0" smtClean="0"/>
              <a:t>open problems in statistical theory, </a:t>
            </a:r>
            <a:r>
              <a:rPr lang="en-CA" dirty="0"/>
              <a:t>which he had mistaken for homework after arriving late to a lecture of </a:t>
            </a:r>
            <a:r>
              <a:rPr lang="en-CA" dirty="0" smtClean="0"/>
              <a:t>Jerzy </a:t>
            </a:r>
            <a:r>
              <a:rPr lang="en-CA" dirty="0" err="1" smtClean="0"/>
              <a:t>Neyman</a:t>
            </a:r>
            <a:r>
              <a:rPr lang="en-CA" dirty="0" smtClean="0"/>
              <a:t>. </a:t>
            </a:r>
            <a:r>
              <a:rPr lang="en-CA" dirty="0"/>
              <a:t>The event inspired </a:t>
            </a:r>
            <a:r>
              <a:rPr lang="en-CA" dirty="0" smtClean="0"/>
              <a:t>the opening scene of </a:t>
            </a:r>
            <a:r>
              <a:rPr lang="en-CA" dirty="0"/>
              <a:t>the movie ("Good Will Hunting").</a:t>
            </a:r>
          </a:p>
        </p:txBody>
      </p:sp>
      <p:sp>
        <p:nvSpPr>
          <p:cNvPr id="3" name="Title 2"/>
          <p:cNvSpPr>
            <a:spLocks noGrp="1"/>
          </p:cNvSpPr>
          <p:nvPr>
            <p:ph type="title"/>
          </p:nvPr>
        </p:nvSpPr>
        <p:spPr/>
        <p:txBody>
          <a:bodyPr/>
          <a:lstStyle/>
          <a:p>
            <a:r>
              <a:rPr lang="en-CA" dirty="0" smtClean="0"/>
              <a:t>Great Moments in Statistics</a:t>
            </a:r>
            <a:endParaRPr lang="en-CA" dirty="0"/>
          </a:p>
        </p:txBody>
      </p:sp>
      <p:pic>
        <p:nvPicPr>
          <p:cNvPr id="14338" name="Picture 2" descr="http://news.stanford.edu/news/2006/june7/gifs/dantz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347" y="1414640"/>
            <a:ext cx="2392407" cy="3636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72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1900" y="1417638"/>
            <a:ext cx="5996225" cy="4525963"/>
          </a:xfrm>
        </p:spPr>
        <p:txBody>
          <a:bodyPr/>
          <a:lstStyle/>
          <a:p>
            <a:pPr marL="109728" indent="0">
              <a:buNone/>
            </a:pPr>
            <a:r>
              <a:rPr lang="en-CA" dirty="0" smtClean="0"/>
              <a:t>Gottfried </a:t>
            </a:r>
            <a:r>
              <a:rPr lang="en-CA" dirty="0" err="1" smtClean="0"/>
              <a:t>Achenwall</a:t>
            </a:r>
            <a:r>
              <a:rPr lang="en-CA" dirty="0" smtClean="0"/>
              <a:t> introduces </a:t>
            </a:r>
            <a:r>
              <a:rPr lang="en-CA" dirty="0"/>
              <a:t>the word </a:t>
            </a:r>
            <a:r>
              <a:rPr lang="en-CA" dirty="0" err="1"/>
              <a:t>statistik</a:t>
            </a:r>
            <a:r>
              <a:rPr lang="en-CA" dirty="0"/>
              <a:t> in 1749. It is originally designated the analysis of </a:t>
            </a:r>
            <a:r>
              <a:rPr lang="en-CA" dirty="0" smtClean="0"/>
              <a:t>data about </a:t>
            </a:r>
            <a:r>
              <a:rPr lang="en-CA" dirty="0"/>
              <a:t>the state, signifying the "science of state".</a:t>
            </a:r>
          </a:p>
        </p:txBody>
      </p:sp>
      <p:sp>
        <p:nvSpPr>
          <p:cNvPr id="3" name="Title 2"/>
          <p:cNvSpPr>
            <a:spLocks noGrp="1"/>
          </p:cNvSpPr>
          <p:nvPr>
            <p:ph type="title"/>
          </p:nvPr>
        </p:nvSpPr>
        <p:spPr/>
        <p:txBody>
          <a:bodyPr/>
          <a:lstStyle/>
          <a:p>
            <a:r>
              <a:rPr lang="en-CA" dirty="0" smtClean="0"/>
              <a:t>Great Moments in Statistics</a:t>
            </a:r>
            <a:endParaRPr lang="en-CA" dirty="0"/>
          </a:p>
        </p:txBody>
      </p:sp>
      <p:pic>
        <p:nvPicPr>
          <p:cNvPr id="15362" name="Picture 2" descr="http://fc02.deviantart.net/fs71/i/2011/095/a/b/gottfried_achenwall_by_artigas-d3dan4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417638"/>
            <a:ext cx="2311875" cy="2912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222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11900" y="1417638"/>
            <a:ext cx="5996225" cy="4525963"/>
          </a:xfrm>
        </p:spPr>
        <p:txBody>
          <a:bodyPr/>
          <a:lstStyle/>
          <a:p>
            <a:pPr marL="109728" indent="0">
              <a:buNone/>
            </a:pPr>
            <a:r>
              <a:rPr lang="en-CA" dirty="0" err="1" smtClean="0"/>
              <a:t>Tycho</a:t>
            </a:r>
            <a:r>
              <a:rPr lang="en-CA" dirty="0" smtClean="0"/>
              <a:t> Brahe is </a:t>
            </a:r>
            <a:r>
              <a:rPr lang="en-CA" dirty="0"/>
              <a:t>the first person to find the mean of more than two numbers (the ancient Greeks and everyone after them only calculated the mean of two numbers), when he was attempting to reduce the errors in his estimates of the locations of various celestial </a:t>
            </a:r>
            <a:r>
              <a:rPr lang="en-CA" dirty="0" smtClean="0"/>
              <a:t>bodies.</a:t>
            </a:r>
            <a:endParaRPr lang="en-CA" dirty="0"/>
          </a:p>
        </p:txBody>
      </p:sp>
      <p:sp>
        <p:nvSpPr>
          <p:cNvPr id="3" name="Title 2"/>
          <p:cNvSpPr>
            <a:spLocks noGrp="1"/>
          </p:cNvSpPr>
          <p:nvPr>
            <p:ph type="title"/>
          </p:nvPr>
        </p:nvSpPr>
        <p:spPr/>
        <p:txBody>
          <a:bodyPr/>
          <a:lstStyle/>
          <a:p>
            <a:r>
              <a:rPr lang="en-CA" dirty="0" smtClean="0"/>
              <a:t>Great Moments in Statistics</a:t>
            </a:r>
            <a:endParaRPr lang="en-CA" dirty="0"/>
          </a:p>
        </p:txBody>
      </p:sp>
      <p:sp>
        <p:nvSpPr>
          <p:cNvPr id="4" name="AutoShape 2" descr="data:image/jpeg;base64,/9j/4AAQSkZJRgABAQAAAQABAAD/2wCEAAkGBwgHBgkIBwgKCgkLDRYPDQwMDRsUFRAWIB0iIiAdHx8kKDQsJCYxJx8fLT0tMTU3Ojo6Iys/RD84QzQ5OjcBCgoKDQwNGg8PGjclHyU3Nzc3Nzc3Nzc3Nzc3Nzc3Nzc3Nzc3Nzc3Nzc3Nzc3Nzc3Nzc3Nzc3Nzc3Nzc3Nzc3N//AABEIALoAfAMBIgACEQEDEQH/xAAcAAACAwEBAQEAAAAAAAAAAAADBAIFBgEABwj/xAA7EAACAQMDAwIDBwIFAgcAAAABAhEAAwQSITEFQVETIgZhcQcUMoGRobEjQhVSweHwM/EkNGJygpKi/8QAGQEAAwEBAQAAAAAAAAAAAAAAAAECAwQF/8QAIxEBAQACAwEAAgEFAAAAAAAAAAECEQMhMRIEQSITMlFhgf/aAAwDAQACEQMRAD8AzCmV1GI1cDzUbm0nVAnjzXBqZWZTDhf1oTu2kCfdWTrqLNpcMuxBBBrlxix9u8TH5/71y+Q0ECBEVANCEzMdqbOuBiyFSZI/ihLf9gnngmos2+pSQw4qCgEe6QeZFBbEOoTpJ0nt4qFkqCVu7kjapoy8Ht43moOGYn+mRHnmkTqOdXt5ii6TMiRG1DUFZ3Go1NS0zO/ag4KHQGTzEUMXyBuIJ8Vx+ZgA9/nXG07E/lQe3g7M2mII2332r3pmBMAR3rguvqIA271wap9wJnigunLiAbyJHA80FwhaStMkFYPAmCK8wWeKaafti4Br2MbACp3SuzASe8V7FuhNjBkCBP5UO+oDakfYzQ3/AEWN+bkke3wRQ3fUTpO3HEVIQzENzGxFDI1NttxTZVxbbkypkkwas+i9DyeqXtKK4tAwzxsD48VDpvT3y8hbSFR7dRY/2ivqvwv0i1hYaBDcdWEguAP0HaseTP56XhhtV9O+Dum4tgPfstdIES5mZ8Dal+qfD3TGsFxZ0eCo3rfDBRlOpdyKrc/pYe2dESB+Ejaue/c721xuO9Pj3U+lPjH1Las9sH8QHH1qv0k7zMDmvo2bhXrXthdPesd1jCXEySyRpbkDsa14uTfQ5eH57nimYAwp58+KkUVeWk9qK1r3mIiOK41sBQRzW7noPDT3B4HFcknztRdEMdREg71PSArwBq2INMkV3J1b15rcHepoOf8AWpAD+7n6U0hLc9N9JMDx/pRDc1KI57VEKtyJHmuKGIIUAkHhhzQ17D/ETsQJ58UVQAQ2xnYihFiYI/8AkKmoYruNpoS332c4Fu56+fdUEhgiAjk8x/zxX0ayoSFUb/xWT+Byh6biW0j3a2P5GtVkZb4wXRYLj+7fcflXDnl/Pt1Y49SQ/wAJuZP0pW9bLgwJqN3qKWscXn4IkikrHVhlAN9xyVtnYXgsr/vTyzlmix4svdK/qVkDUSoPaKxHXccG9dVkABJ281u8xl9QAMGUnYg1lPiBUW66GZ0kzWPHlrJ1/H1jphohiGG8x9K4VlR5mm8u1/VJHJgmhe0BeCYmvRjy7NUAqA0+amo1LJjapKgM9vrRFRYIMAHvTKIMoKNEa18ivEiBK7xUmaTIElR2PNeO0BlJ8R4pwUmggFjNevXEIABIccNUW1JbAUkk77mgtEbkb0RVo1vSCTcG557TXGybabMZPYT3qvzs0SluzIIUBj862/2SdDxuo52T1DPtpeXFAFpH3/qHfUR8h/NCLk0X2bHKYrbv4t6wi2y1rWpGpTG4ntWp6p0nNyGxzj5osW0Ym5p3NwGI7c0a3dX/ABs6tm9Hb9acvXhB0CDvvXHlrdduP1ZipPiG2w6aqSSAwDsP3I/eu5ODlv0kjAuzeZh6ZuAMAvcbjmmOpuv+HoZVoMkat+d6L0y9/wCDVrbak7EVhLqt7Mrh/wBVFvFzLVm4c3YK3sPBYd/yql+IH9RgqLJYRWt6jfX0m43rCdVdjda4jgKJWZ4pYT+Tab+N1QdQ6L1O5jjNwmW5q2ezy6kfLuPpVCnUrlosl+1wIO24P0r6f8LYhy3Nu2CUkFp8d6p/tS+HEtXR1PBtAAKBdCjmBzFelj48bkus7plcfIS8mpGEU4pBQsqwIiTWQtX2sXtWo+CK0nTc1MjHnzsQexpljkY0m0gLARyRFB9XTsNx9KnccwQfnE0qwCmASKqFlkFeuh7UgfIR2NV2VcKK7f5R280+XEfL+Kq+q7IungneiKyJpuZPPmvsX2LoG6Z1AA7+sJA/9or45bg7Gvrv2IXZbqOKonZXPP05/wCd6VZNj1F2s9cxmBkPb08bc09kZKY9pgF9W4wMJNA+Jccs+NcQjWlwAQvn/tS+bkWum2Wa4TczbmyWxyCeK4eWazelxZS8UUN3DvX8m9jlRNpPW0hztJnzTfw71W3ZnCvqyEby3k0t/h+VhOuYzqMtgWZ5+vt5ipv926whkCzmqN+0msunV9XX+jfVsxbQfvttWNuM+TmJZRNTPAA5kmrHqJyrK+hmAn0wYYcEVafZ90x7uXd6lkIQlrZCe53n9B/NbcGHe0flc2uOTFp+kdPXonS0t7LkuIc87/XwKU+IxaXoWdcy90Syzkn6dvrVnkMLl78S6Zid4r539qvxAcbGHRcdily4BcvtAINuTC/WRP5fOut49u+3yS6BJqw6Bc9PNCP+C4pj69jVefc0wD5p3FXRnY2wGgrqkb8+KvRS9tDdQgb7x4qDI9wKylQIr1x2J0DczH18V46lMFdJ7g+aJ4uyKkMW2IpTORjajcx+9Ns/GsyVEE/xS9x5tktwveiCqxDBrcfZt1O50rrqZUp6JQ27gd4kHwO527+axVxxcaQOP7vNM4165ZYMjsp7MpgijKIfo27ez85Wv4+LvE6rraQvyA55rP8ARFu3et3rvUv/ADNoyEfj8qufgH4kxviDodq2rBczHtD1rIcs0g6QxJ88/matOsdEGay3rJFvLtj2Ose6ex8/WubLgmrZ66uP8j9XxWdVT17WxA290VlM+0LFs3NRQrEHzV5ljrlm6uG3TzevspZPSaVIEAkd+f5FetfBfUs3IF7quQmLamNCHU4H8CsMOHPx148+GGPqm6G/UOp5PoWrP3nQPczcKPmav8NsvpRZdBFpvx2TvHeRWowsPF6ViDFwLQt2gDqaPc5ifce9LdZ6h0zpWEcjq91LFoggD+547KOTz2rf+lruOXL8r6usp0pus9cwOl9Lu5126mgAi3aJhrrc6B86+CdX6hf6jnX8rKbVdusWY1e/EXxJZ6xdvK1kpZDsbAG8b7E/Os3pU3CslwVkEVvjLfXLnrfTvT1U3NbkBUOok1Y9PtC/mHKY+1jtt38VW29WkAH2g+PlRgz27epWb2nua00iZSVoLrKXaE5MgzEV4amAIKmRy25pdchcgG5aOsQCYO4+oqReIiQO21EXazzZI5I0iIMHmkr1/wBU8AAeKjkXS5CbQtCFGhaLbHNMWCbjKpIid6XVtKFBP1NStMyr6m2wgSaEtF8P9cz/AIfy7eZ0681sEgMDxdVWnS3kSK+9fB3xf034oxwUZcfKUBbmMzcE/wCTuwPmvzz1ZbVuzZ9BXCKRBeCfcoPP5HalMfKuWbyXLTslxTKMpgqfINQH6dulB8W41nWReGJe9o8Frf8AG361aXbiWbS3L161aUkAm60CTPc/82r80Y3xD1r79YyrHUso5ePbNu1eNySiRBEnt9aVy8/NzLsZmXcyHMD+pcLcHbn86A+0/Ev2ldI6Vaez0wjqGVt7l/6Y55PkV8g6913qHWsp8rqGQ1123A4Ve2w7cCqd307EwT86jcuggKuoE/ip6G0WaTqHFWPoLZt4zhT66/1XbXIIPH02IkeaX6VhnO6lj46zuRqjlR+hP6Ux8R5IbPa0C4hjcua41amJ2J3mBAmielfC+QqJcOliVJLaY4M+KG10upQmdQgSa8WR8YsonSwA1b7bmlg023mZUwAf3rROkLd65auh7bEEHkVYW+suiAEn8tqq7je3UTBG0RXPUUAbGY32oUAOd6mvM9qhNSpKTX3kDVA+Z4o59tlBOkk7TQrBBuKCQZ24o2WAmR6MGANJPf60JWGc1v7oBaRLdsC0xVXnSSu8eZqrLaW271YZGvIxxcVCwXGQtoskARtP5naqxQCeRt86RnMe6yI91O0DzUNbGG8maItrTh64IBc6Qe480MiQB/pT0nbzHt3FcnURqI0j+414qW0gEDfv2q2+HelnJyVvXI9JSQpuITbuOQ0LPHI/bvSvRw/YtJ0joLZJUtkt7rlu4oIjUVCmP/Uqnc/UVlWcvdLsZLbmTyfrVx8RdS+85HpoV0KdR0H26zEgDwPH7VSbmSPJNLE6ZS6FR9OylZA5Pcb0uWJ2n2kzFGsoDZfUQDGwFDjUsHhTNUSYT2GDufA4qVrHZklQI+YFEtKotlgCN+TxFTyrK+rtERtT0W1QKnEx9a5bRrjhVG5qW4BHkUlm8M2VdXMM8iFHY0LIYvfuMSfxFuPnUsc/11uvvsWM70qILjUdpoJq8LHbK+Hrb27rK3o37Z1oIOghj2mAsAHfdiNhWZVv/t4E1rfg64t/Ev4jyxsXrd20zGLag/0z+pcGDAOnzFZjqOOmLnX7NliUtuVQsNyvYn5kQamemtM10Xo2FaGkvbXeP1/k1W3LxDaQojtQXuFk0ngUTExr+XfFrFtG5d0ltK8wBJP7VVqZBsDEu5t8WbCkkgsWiQoAJJP5A1pOt5NvpmCuLh3AHKsgCHZhqkOwPBMtH1ppcTE+HML087TduFibhRtLuy3CAIJ/DoYnvNY7Ly7uZktfynZ3MCTUf3VXhZjJ8Cu9pBmoSCefpXQV2mRG52mTVktcAamdJLJoknwI/wB6QV4eCoI7TU8a4RrIJBCHcUxkWkCWXtMbilZL+D3BEfKqR+w0ulrEatMzAroZmAI9s9gaGioytvBnY8Udbcr+ML8poJV2306j5UivAdx+nmo1NQealqMAVtOYiZj8qAhJGkAb9zR7mlLBXkkcGlqCW/Quor07qePkuD6YJF0AD3KQQRuD/E1pviboJ6j90yum6b9+6qToCj1g5IQiY4Cgcd6wtuS4JMwPpW++C7/VcW5adrmQcb0fbZdNU6I4IHtiYA+fzms8uuzn+FXg/B9+8xGVkW0hWZksH1XWJG8SoggyZ4q6fJ6f8P4yJZUJ7zqsrc1G6SQRrM8DQkjjciqf4izerYt0YwzbpxAIxzaGgMscHuGHBHmfO+VaPlPyFGvr096PdS6jkZ+T6uQ+uIRACYCgAbfoKSuc+088Go7zuf1rjExz+VXrUSjJmphWjUBqETUZ4jmeK8Dt8qAbw9PqKrgkMYgcmmfWazjPYWDLe8yPyiq9SSVK9oj601fIOOpH4rpljFVEonJdyGAVSoiFXt/rUlukKAIEDzE0pvJjY/KjqmpQZBMbyeKBYTG5FO4ehbVxSs3HGlW8eaSmi47lJPf+2fNJbl3Uq6X5mYoY3qV06zP7VE7UUQSzC3ULLqUMCR5E8V9c6P1y9ZwsucD75j27wtLasqoJEdt942B32K18jWTGkGZ5FPLnZVtUGt0RY0qjlYPnY8/OpuOy3prvj3qFzqXSMa/m2yt71WWyjD3Wk7qx7zANYNhvyD9Keys/KyQ63bmpSBMjx8+aCyOMZSFOk7hj3pyaG9+lwx4JHEb1FjqEmJ4270QWjqO0weKi3fQ0r4imEI2mvcyRxRXAA23U7/OajBMSrHaFoCVmIMgHwaezJUY0NIW0WAjjf/aq8AozK0SDBq2/xCw+Kce/aZCyhRdtqC0Dgb9vpTiarwYbWw+opm3Y9MFHI1A78mlbi6JUsWAMhp2/5xRUttpB0/tTBa5a/qsFEGe1dW2NJViZEncbcUTK2vPH+c/zTLKukHSJgdqkyTWDGwJ37cUTFyGxHe4ttGOhlGtZ0k9x8xTDAA7Acmo3APTIgbLt+tMb0ts/F/6ri3bFo27YuOV3tkjUWAH0il16QLWRdtXbtl2S2da7kqdOqfnAii63ZboZmIIggnmOKk7sbtlix1HG3M7n20i2TyOlvZttdF1P6cyN94KqT/8AoVout2AcDNx7FtQ1hLbIeNKld4PcnfaqHqd25quJ6j6TeEjUYNHyMnIa0Va/dKmJBcxsaQ2Onw3ovG22SNckEhSNO4A/WfNKX+jL9xW5buKLtqy73B/m0uRzTlq9dN7Jm45m2GPuO51c0j1e7cUWIdhqsgNB5HzoPZfO6YcNUBe214tBtnkCAQf5FVoJBGluNweKsUu3Dm4pNx5AWDq43NLWQNSbckT89jTMvALEGedxyaft2hft2VDolwGCGbTMfOuAD0xsPxn+anjgSgjx/rTiLQmdrD3Fu3QWbY6d/wB6XN4n+8j86NkAfe72w/E1CQkLsaW1R//Z"/>
          <p:cNvSpPr>
            <a:spLocks noChangeAspect="1" noChangeArrowheads="1"/>
          </p:cNvSpPr>
          <p:nvPr/>
        </p:nvSpPr>
        <p:spPr bwMode="auto">
          <a:xfrm>
            <a:off x="155575" y="-144463"/>
            <a:ext cx="2781366" cy="2781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6390" name="Picture 6" descr="Tycho Brah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39" y="1479661"/>
            <a:ext cx="2381250" cy="3533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893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dirty="0" smtClean="0"/>
              <a:t>Assume </a:t>
            </a:r>
            <a:r>
              <a:rPr lang="en-CA" dirty="0" err="1" smtClean="0"/>
              <a:t>X~Exponential</a:t>
            </a:r>
            <a:r>
              <a:rPr lang="en-CA" dirty="0" smtClean="0"/>
              <a:t>(λ=1). </a:t>
            </a:r>
          </a:p>
          <a:p>
            <a:endParaRPr lang="en-CA" dirty="0" smtClean="0"/>
          </a:p>
          <a:p>
            <a:r>
              <a:rPr lang="en-CA" b="1" dirty="0" smtClean="0"/>
              <a:t>Find P(X=1).</a:t>
            </a:r>
            <a:endParaRPr lang="en-CA" b="1" dirty="0"/>
          </a:p>
        </p:txBody>
      </p:sp>
      <p:sp>
        <p:nvSpPr>
          <p:cNvPr id="3" name="Title 2"/>
          <p:cNvSpPr>
            <a:spLocks noGrp="1"/>
          </p:cNvSpPr>
          <p:nvPr>
            <p:ph type="title"/>
          </p:nvPr>
        </p:nvSpPr>
        <p:spPr/>
        <p:txBody>
          <a:bodyPr/>
          <a:lstStyle/>
          <a:p>
            <a:r>
              <a:rPr lang="en-CA" dirty="0" smtClean="0"/>
              <a:t>Question 1 </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dirty="0" smtClean="0"/>
              <a:t>A coin is tossed until three heads occur. Let X be the number coin tosses. </a:t>
            </a:r>
          </a:p>
          <a:p>
            <a:endParaRPr lang="en-CA" b="1" dirty="0" smtClean="0"/>
          </a:p>
          <a:p>
            <a:r>
              <a:rPr lang="en-CA" b="1" dirty="0" smtClean="0"/>
              <a:t>What distribution does X follow?</a:t>
            </a:r>
          </a:p>
          <a:p>
            <a:endParaRPr lang="en-CA" dirty="0"/>
          </a:p>
        </p:txBody>
      </p:sp>
      <p:sp>
        <p:nvSpPr>
          <p:cNvPr id="3" name="Title 2"/>
          <p:cNvSpPr>
            <a:spLocks noGrp="1"/>
          </p:cNvSpPr>
          <p:nvPr>
            <p:ph type="title"/>
          </p:nvPr>
        </p:nvSpPr>
        <p:spPr/>
        <p:txBody>
          <a:bodyPr/>
          <a:lstStyle/>
          <a:p>
            <a:r>
              <a:rPr lang="en-CA" dirty="0" smtClean="0"/>
              <a:t>Question 2	</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n-CA" dirty="0" smtClean="0"/>
          </a:p>
          <a:p>
            <a:pPr lvl="0"/>
            <a:r>
              <a:rPr lang="en-CA" dirty="0" smtClean="0"/>
              <a:t>How many ways can you rearrange the letters in </a:t>
            </a:r>
            <a:r>
              <a:rPr lang="en-CA" b="1" dirty="0" smtClean="0"/>
              <a:t>SAMANTHA</a:t>
            </a:r>
            <a:r>
              <a:rPr lang="en-CA" dirty="0" smtClean="0"/>
              <a:t>?</a:t>
            </a:r>
          </a:p>
          <a:p>
            <a:endParaRPr lang="en-CA" dirty="0"/>
          </a:p>
        </p:txBody>
      </p:sp>
      <p:sp>
        <p:nvSpPr>
          <p:cNvPr id="3" name="Title 2"/>
          <p:cNvSpPr>
            <a:spLocks noGrp="1"/>
          </p:cNvSpPr>
          <p:nvPr>
            <p:ph type="title"/>
          </p:nvPr>
        </p:nvSpPr>
        <p:spPr/>
        <p:txBody>
          <a:bodyPr/>
          <a:lstStyle/>
          <a:p>
            <a:r>
              <a:rPr lang="en-CA" dirty="0" smtClean="0"/>
              <a:t>Question 3</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n-CA" dirty="0" smtClean="0"/>
          </a:p>
          <a:p>
            <a:pPr lvl="0"/>
            <a:r>
              <a:rPr lang="en-CA" dirty="0" smtClean="0"/>
              <a:t>X and Y are independent variables that follow a Poisson Distribution. </a:t>
            </a:r>
          </a:p>
          <a:p>
            <a:pPr lvl="0"/>
            <a:r>
              <a:rPr lang="en-CA" dirty="0" smtClean="0"/>
              <a:t>E(X)=1, E(Y)=2.</a:t>
            </a:r>
          </a:p>
          <a:p>
            <a:endParaRPr lang="en-CA" dirty="0" smtClean="0"/>
          </a:p>
          <a:p>
            <a:r>
              <a:rPr lang="en-CA" b="1" dirty="0" smtClean="0"/>
              <a:t>What is </a:t>
            </a:r>
            <a:r>
              <a:rPr lang="en-CA" b="1" dirty="0" err="1" smtClean="0"/>
              <a:t>Var</a:t>
            </a:r>
            <a:r>
              <a:rPr lang="en-CA" b="1" dirty="0" smtClean="0"/>
              <a:t>(X+Y)?</a:t>
            </a:r>
          </a:p>
          <a:p>
            <a:endParaRPr lang="en-CA" dirty="0" smtClean="0"/>
          </a:p>
        </p:txBody>
      </p:sp>
      <p:sp>
        <p:nvSpPr>
          <p:cNvPr id="3" name="Title 2"/>
          <p:cNvSpPr>
            <a:spLocks noGrp="1"/>
          </p:cNvSpPr>
          <p:nvPr>
            <p:ph type="title"/>
          </p:nvPr>
        </p:nvSpPr>
        <p:spPr/>
        <p:txBody>
          <a:bodyPr/>
          <a:lstStyle/>
          <a:p>
            <a:r>
              <a:rPr lang="en-CA" dirty="0" smtClean="0"/>
              <a:t>Question 4</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n-CA" dirty="0" smtClean="0"/>
          </a:p>
          <a:p>
            <a:pPr lvl="0"/>
            <a:r>
              <a:rPr lang="en-CA" dirty="0" smtClean="0"/>
              <a:t>A student randomly guesses at five multiple-choice questions. </a:t>
            </a:r>
          </a:p>
          <a:p>
            <a:pPr lvl="0"/>
            <a:r>
              <a:rPr lang="en-CA" dirty="0" smtClean="0"/>
              <a:t>Let X be the number of questions she answers correct. </a:t>
            </a:r>
          </a:p>
          <a:p>
            <a:pPr lvl="0"/>
            <a:endParaRPr lang="en-CA" dirty="0" smtClean="0"/>
          </a:p>
          <a:p>
            <a:pPr lvl="0"/>
            <a:r>
              <a:rPr lang="en-CA" b="1" dirty="0" smtClean="0"/>
              <a:t>What distribution does X follow?</a:t>
            </a:r>
          </a:p>
          <a:p>
            <a:endParaRPr lang="en-CA" dirty="0"/>
          </a:p>
        </p:txBody>
      </p:sp>
      <p:sp>
        <p:nvSpPr>
          <p:cNvPr id="3" name="Title 2"/>
          <p:cNvSpPr>
            <a:spLocks noGrp="1"/>
          </p:cNvSpPr>
          <p:nvPr>
            <p:ph type="title"/>
          </p:nvPr>
        </p:nvSpPr>
        <p:spPr/>
        <p:txBody>
          <a:bodyPr/>
          <a:lstStyle/>
          <a:p>
            <a:r>
              <a:rPr lang="en-CA" dirty="0" smtClean="0"/>
              <a:t>Question 5</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aphicFrame>
        <p:nvGraphicFramePr>
          <p:cNvPr id="7" name="Content Placeholder 3"/>
          <p:cNvGraphicFramePr>
            <a:graphicFrameLocks noGrp="1"/>
          </p:cNvGraphicFramePr>
          <p:nvPr>
            <p:ph idx="1"/>
          </p:nvPr>
        </p:nvGraphicFramePr>
        <p:xfrm>
          <a:off x="467544" y="3284984"/>
          <a:ext cx="8229600" cy="73660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0">
                <a:tc>
                  <a:txBody>
                    <a:bodyPr/>
                    <a:lstStyle/>
                    <a:p>
                      <a:r>
                        <a:rPr lang="en-CA" dirty="0" smtClean="0"/>
                        <a:t>X</a:t>
                      </a:r>
                      <a:endParaRPr lang="en-CA" dirty="0"/>
                    </a:p>
                  </a:txBody>
                  <a:tcPr/>
                </a:tc>
                <a:tc>
                  <a:txBody>
                    <a:bodyPr/>
                    <a:lstStyle/>
                    <a:p>
                      <a:r>
                        <a:rPr lang="en-CA" dirty="0" smtClean="0"/>
                        <a:t>-1</a:t>
                      </a:r>
                      <a:endParaRPr lang="en-CA" dirty="0"/>
                    </a:p>
                  </a:txBody>
                  <a:tcPr/>
                </a:tc>
                <a:tc>
                  <a:txBody>
                    <a:bodyPr/>
                    <a:lstStyle/>
                    <a:p>
                      <a:r>
                        <a:rPr lang="en-CA" dirty="0" smtClean="0"/>
                        <a:t>0</a:t>
                      </a:r>
                      <a:endParaRPr lang="en-CA" dirty="0"/>
                    </a:p>
                  </a:txBody>
                  <a:tcPr/>
                </a:tc>
                <a:tc>
                  <a:txBody>
                    <a:bodyPr/>
                    <a:lstStyle/>
                    <a:p>
                      <a:r>
                        <a:rPr lang="en-CA" dirty="0" smtClean="0"/>
                        <a:t>1</a:t>
                      </a:r>
                      <a:endParaRPr lang="en-CA" dirty="0"/>
                    </a:p>
                  </a:txBody>
                  <a:tcPr/>
                </a:tc>
                <a:tc>
                  <a:txBody>
                    <a:bodyPr/>
                    <a:lstStyle/>
                    <a:p>
                      <a:r>
                        <a:rPr lang="en-CA" dirty="0" smtClean="0"/>
                        <a:t>2</a:t>
                      </a:r>
                      <a:endParaRPr lang="en-CA" dirty="0"/>
                    </a:p>
                  </a:txBody>
                  <a:tcPr/>
                </a:tc>
              </a:tr>
              <a:tr h="370840">
                <a:tc>
                  <a:txBody>
                    <a:bodyPr/>
                    <a:lstStyle/>
                    <a:p>
                      <a:r>
                        <a:rPr lang="en-CA" dirty="0" smtClean="0"/>
                        <a:t>P(X)</a:t>
                      </a:r>
                      <a:endParaRPr lang="en-CA" dirty="0"/>
                    </a:p>
                  </a:txBody>
                  <a:tcPr/>
                </a:tc>
                <a:tc>
                  <a:txBody>
                    <a:bodyPr/>
                    <a:lstStyle/>
                    <a:p>
                      <a:r>
                        <a:rPr lang="en-CA" dirty="0" smtClean="0"/>
                        <a:t>0.1</a:t>
                      </a:r>
                      <a:endParaRPr lang="en-CA" dirty="0"/>
                    </a:p>
                  </a:txBody>
                  <a:tcPr/>
                </a:tc>
                <a:tc>
                  <a:txBody>
                    <a:bodyPr/>
                    <a:lstStyle/>
                    <a:p>
                      <a:r>
                        <a:rPr lang="en-CA" dirty="0" smtClean="0"/>
                        <a:t>0.1</a:t>
                      </a:r>
                      <a:endParaRPr lang="en-CA" dirty="0"/>
                    </a:p>
                  </a:txBody>
                  <a:tcPr/>
                </a:tc>
                <a:tc>
                  <a:txBody>
                    <a:bodyPr/>
                    <a:lstStyle/>
                    <a:p>
                      <a:r>
                        <a:rPr lang="en-CA" dirty="0" smtClean="0"/>
                        <a:t>0.35</a:t>
                      </a:r>
                      <a:endParaRPr lang="en-CA" dirty="0"/>
                    </a:p>
                  </a:txBody>
                  <a:tcPr/>
                </a:tc>
                <a:tc>
                  <a:txBody>
                    <a:bodyPr/>
                    <a:lstStyle/>
                    <a:p>
                      <a:r>
                        <a:rPr lang="en-CA" dirty="0" smtClean="0"/>
                        <a:t>0.25</a:t>
                      </a:r>
                      <a:endParaRPr lang="en-CA" dirty="0"/>
                    </a:p>
                  </a:txBody>
                  <a:tcPr/>
                </a:tc>
              </a:tr>
            </a:tbl>
          </a:graphicData>
        </a:graphic>
      </p:graphicFrame>
      <p:sp>
        <p:nvSpPr>
          <p:cNvPr id="2" name="Title 1"/>
          <p:cNvSpPr>
            <a:spLocks noGrp="1"/>
          </p:cNvSpPr>
          <p:nvPr>
            <p:ph type="title"/>
          </p:nvPr>
        </p:nvSpPr>
        <p:spPr/>
        <p:txBody>
          <a:bodyPr/>
          <a:lstStyle/>
          <a:p>
            <a:r>
              <a:rPr lang="en-CA" dirty="0" smtClean="0"/>
              <a:t>Question 6</a:t>
            </a:r>
            <a:endParaRPr lang="en-CA" dirty="0"/>
          </a:p>
        </p:txBody>
      </p:sp>
      <p:sp>
        <p:nvSpPr>
          <p:cNvPr id="6" name="Content Placeholder 5"/>
          <p:cNvSpPr>
            <a:spLocks noGrp="1"/>
          </p:cNvSpPr>
          <p:nvPr>
            <p:ph sz="quarter" idx="4294967295"/>
          </p:nvPr>
        </p:nvSpPr>
        <p:spPr>
          <a:xfrm>
            <a:off x="539552" y="1772816"/>
            <a:ext cx="8002588" cy="4032250"/>
          </a:xfrm>
        </p:spPr>
        <p:txBody>
          <a:bodyPr>
            <a:normAutofit/>
          </a:bodyPr>
          <a:lstStyle/>
          <a:p>
            <a:endParaRPr lang="en-CA" dirty="0" smtClean="0"/>
          </a:p>
          <a:p>
            <a:r>
              <a:rPr lang="en-CA" dirty="0" smtClean="0"/>
              <a:t>If X has the following probability mass function:</a:t>
            </a:r>
          </a:p>
          <a:p>
            <a:endParaRPr lang="en-CA" dirty="0" smtClean="0"/>
          </a:p>
          <a:p>
            <a:endParaRPr lang="en-CA" dirty="0" smtClean="0"/>
          </a:p>
          <a:p>
            <a:endParaRPr lang="en-CA" sz="1800" dirty="0" smtClean="0"/>
          </a:p>
          <a:p>
            <a:r>
              <a:rPr lang="en-CA" b="1" dirty="0" smtClean="0"/>
              <a:t>Find P(|X|&lt;1.5)</a:t>
            </a:r>
            <a:endParaRPr lang="en-CA" b="1" dirty="0"/>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CA" dirty="0" smtClean="0"/>
          </a:p>
          <a:p>
            <a:r>
              <a:rPr lang="en-CA" dirty="0" smtClean="0"/>
              <a:t>If P(A)&gt;0, P(B)&gt;0, P(C)&gt;0</a:t>
            </a:r>
          </a:p>
          <a:p>
            <a:pPr>
              <a:buNone/>
            </a:pPr>
            <a:r>
              <a:rPr lang="en-CA" dirty="0" smtClean="0"/>
              <a:t>   and P(A|C)&gt;P(B|C)</a:t>
            </a:r>
          </a:p>
          <a:p>
            <a:endParaRPr lang="en-CA" dirty="0" smtClean="0"/>
          </a:p>
          <a:p>
            <a:endParaRPr lang="en-CA" dirty="0" smtClean="0"/>
          </a:p>
          <a:p>
            <a:r>
              <a:rPr lang="en-CA" b="1" dirty="0" smtClean="0"/>
              <a:t>True or False: P(A)&gt;P(B)</a:t>
            </a:r>
          </a:p>
        </p:txBody>
      </p:sp>
      <p:sp>
        <p:nvSpPr>
          <p:cNvPr id="3" name="Title 2"/>
          <p:cNvSpPr>
            <a:spLocks noGrp="1"/>
          </p:cNvSpPr>
          <p:nvPr>
            <p:ph type="title"/>
          </p:nvPr>
        </p:nvSpPr>
        <p:spPr/>
        <p:txBody>
          <a:bodyPr/>
          <a:lstStyle/>
          <a:p>
            <a:r>
              <a:rPr lang="en-CA" dirty="0" smtClean="0"/>
              <a:t>Question 7</a:t>
            </a: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82</TotalTime>
  <Words>775</Words>
  <Application>Microsoft Office PowerPoint</Application>
  <PresentationFormat>On-screen Show (4:3)</PresentationFormat>
  <Paragraphs>153</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Calibri</vt:lpstr>
      <vt:lpstr>Lucida Sans Unicode</vt:lpstr>
      <vt:lpstr>Times New Roman</vt:lpstr>
      <vt:lpstr>Verdana</vt:lpstr>
      <vt:lpstr>Wingdings 2</vt:lpstr>
      <vt:lpstr>Wingdings 3</vt:lpstr>
      <vt:lpstr>Concourse</vt:lpstr>
      <vt:lpstr>STA107 Exam Jam</vt:lpstr>
      <vt:lpstr>Lightning Round </vt:lpstr>
      <vt:lpstr>Question 1 </vt:lpstr>
      <vt:lpstr>Question 2 </vt:lpstr>
      <vt:lpstr>Question 3</vt:lpstr>
      <vt:lpstr>Question 4</vt:lpstr>
      <vt:lpstr>Question 5</vt:lpstr>
      <vt:lpstr>Question 6</vt:lpstr>
      <vt:lpstr>Question 7</vt:lpstr>
      <vt:lpstr>Question 8</vt:lpstr>
      <vt:lpstr>Question 9</vt:lpstr>
      <vt:lpstr>Question 10</vt:lpstr>
      <vt:lpstr>Question 11</vt:lpstr>
      <vt:lpstr>Question 12</vt:lpstr>
      <vt:lpstr>Question 13</vt:lpstr>
      <vt:lpstr>Question 14</vt:lpstr>
      <vt:lpstr>Question 15</vt:lpstr>
      <vt:lpstr>Question 16</vt:lpstr>
      <vt:lpstr>Question 17</vt:lpstr>
      <vt:lpstr>Question 18</vt:lpstr>
      <vt:lpstr>Question 19</vt:lpstr>
      <vt:lpstr>Question 20</vt:lpstr>
      <vt:lpstr>Challenge Question</vt:lpstr>
      <vt:lpstr>Challenge Question</vt:lpstr>
      <vt:lpstr>Great Moments in Statistics</vt:lpstr>
      <vt:lpstr>Great Moments in Statistics</vt:lpstr>
      <vt:lpstr>Great Moments in Statistics</vt:lpstr>
      <vt:lpstr>Great Moments in Statistics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STA107 Exam Jam</dc:title>
  <dc:creator>Owner</dc:creator>
  <cp:lastModifiedBy>matthew Scicluna</cp:lastModifiedBy>
  <cp:revision>32</cp:revision>
  <dcterms:created xsi:type="dcterms:W3CDTF">2014-04-04T22:59:35Z</dcterms:created>
  <dcterms:modified xsi:type="dcterms:W3CDTF">2014-04-05T00:47:21Z</dcterms:modified>
</cp:coreProperties>
</file>