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120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CE9D2-32DA-4906-8B4B-FCC5F6D6E9DF}" type="datetimeFigureOut">
              <a:rPr lang="en-US" smtClean="0"/>
              <a:pPr/>
              <a:t>18-10-03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42D2B-5D86-4474-86F6-29CDB9BD7F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86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DFAA8-18D2-4D93-ACE5-672ECF8E9DC4}" type="datetimeFigureOut">
              <a:rPr lang="en-US" smtClean="0"/>
              <a:pPr/>
              <a:t>18-10-03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appliedf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73502"/>
            <a:ext cx="7772400" cy="1470025"/>
          </a:xfrm>
        </p:spPr>
        <p:txBody>
          <a:bodyPr/>
          <a:lstStyle/>
          <a:p>
            <a:r>
              <a:rPr lang="en-US" dirty="0" smtClean="0"/>
              <a:t>Poisson Regression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48252"/>
            <a:ext cx="6400800" cy="1752600"/>
          </a:xfrm>
        </p:spPr>
        <p:txBody>
          <a:bodyPr/>
          <a:lstStyle/>
          <a:p>
            <a:r>
              <a:rPr lang="en-US" dirty="0" smtClean="0"/>
              <a:t>STA 2101/442 Fall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54829" y="5438745"/>
            <a:ext cx="4220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See last slide for copyright information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14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Regression: Outcomes are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9270"/>
            <a:ext cx="8229600" cy="556494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Poisson process model roughly applies</a:t>
            </a:r>
          </a:p>
          <a:p>
            <a:r>
              <a:rPr lang="en-US" dirty="0" smtClean="0"/>
              <a:t>Examples: Relationship of explanatory variables to</a:t>
            </a:r>
          </a:p>
          <a:p>
            <a:pPr lvl="1"/>
            <a:r>
              <a:rPr lang="en-US" dirty="0" smtClean="0"/>
              <a:t>Number of children</a:t>
            </a:r>
          </a:p>
          <a:p>
            <a:pPr lvl="1"/>
            <a:r>
              <a:rPr lang="en-US" dirty="0" smtClean="0"/>
              <a:t>Number of typos in a short document</a:t>
            </a:r>
          </a:p>
          <a:p>
            <a:pPr lvl="1"/>
            <a:r>
              <a:rPr lang="en-US" dirty="0" smtClean="0"/>
              <a:t>Number of workplace accidents in a short time period</a:t>
            </a:r>
          </a:p>
          <a:p>
            <a:pPr lvl="1"/>
            <a:r>
              <a:rPr lang="en-US" dirty="0" smtClean="0"/>
              <a:t>Number of marriages</a:t>
            </a:r>
          </a:p>
          <a:p>
            <a:r>
              <a:rPr lang="en-US" dirty="0" smtClean="0"/>
              <a:t>For large </a:t>
            </a:r>
            <a:r>
              <a:rPr lang="en-US" dirty="0" err="1" smtClean="0"/>
              <a:t>λ</a:t>
            </a:r>
            <a:r>
              <a:rPr lang="en-US" dirty="0" smtClean="0"/>
              <a:t>, CLT says a normality assumption is okay, but not constant </a:t>
            </a:r>
            <a:r>
              <a:rPr lang="en-US" dirty="0" smtClean="0"/>
              <a:t>variance</a:t>
            </a:r>
          </a:p>
          <a:p>
            <a:r>
              <a:rPr lang="en-US" dirty="0" smtClean="0"/>
              <a:t>Yes I know, we could stabilize the variance with a square </a:t>
            </a:r>
            <a:r>
              <a:rPr lang="en-US" smtClean="0"/>
              <a:t>root transformation.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Model for log </a:t>
            </a:r>
            <a:r>
              <a:rPr lang="en-US" dirty="0" err="1" smtClean="0"/>
              <a:t>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dirty="0" err="1" smtClean="0"/>
              <a:t>λ</a:t>
            </a:r>
            <a:r>
              <a:rPr lang="en-US" dirty="0" smtClean="0"/>
              <a:t> = β</a:t>
            </a:r>
            <a:r>
              <a:rPr lang="en-US" baseline="-25000" dirty="0" smtClean="0"/>
              <a:t>0</a:t>
            </a:r>
            <a:r>
              <a:rPr lang="en-US" dirty="0" smtClean="0"/>
              <a:t> + β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… + β</a:t>
            </a:r>
            <a:r>
              <a:rPr lang="en-US" baseline="-25000" dirty="0" smtClean="0"/>
              <a:t>p-1</a:t>
            </a:r>
            <a:r>
              <a:rPr lang="en-US" dirty="0" smtClean="0"/>
              <a:t>x</a:t>
            </a:r>
            <a:r>
              <a:rPr lang="en-US" baseline="-25000" dirty="0" smtClean="0"/>
              <a:t>p-1</a:t>
            </a:r>
          </a:p>
          <a:p>
            <a:r>
              <a:rPr lang="en-US" dirty="0" smtClean="0"/>
              <a:t>Implicitly for i = 1, …n</a:t>
            </a:r>
          </a:p>
          <a:p>
            <a:r>
              <a:rPr lang="en-US" dirty="0" smtClean="0"/>
              <a:t>Everybody in the sample has a different </a:t>
            </a:r>
            <a:r>
              <a:rPr lang="en-US" dirty="0" err="1" smtClean="0"/>
              <a:t>λ</a:t>
            </a:r>
            <a:r>
              <a:rPr lang="en-US" dirty="0" smtClean="0"/>
              <a:t>=</a:t>
            </a:r>
            <a:r>
              <a:rPr lang="en-US" dirty="0" err="1" smtClean="0"/>
              <a:t>λ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r>
              <a:rPr lang="en-US" dirty="0" smtClean="0"/>
              <a:t>Take exponential function of both sides</a:t>
            </a:r>
          </a:p>
          <a:p>
            <a:r>
              <a:rPr lang="en-US" dirty="0" smtClean="0"/>
              <a:t>Substitute into Poisson likelihood</a:t>
            </a:r>
          </a:p>
          <a:p>
            <a:r>
              <a:rPr lang="en-US" dirty="0" smtClean="0"/>
              <a:t>Maximum likelihood as usual</a:t>
            </a:r>
          </a:p>
          <a:p>
            <a:r>
              <a:rPr lang="en-US" dirty="0" smtClean="0"/>
              <a:t>Likelihood ratio tests,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dirty="0" err="1" smtClean="0"/>
              <a:t>λ</a:t>
            </a:r>
            <a:r>
              <a:rPr lang="en-US" dirty="0" smtClean="0"/>
              <a:t> = β</a:t>
            </a:r>
            <a:r>
              <a:rPr lang="en-US" baseline="-25000" dirty="0" smtClean="0"/>
              <a:t>0</a:t>
            </a:r>
            <a:r>
              <a:rPr lang="en-US" dirty="0" smtClean="0"/>
              <a:t> + β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… + β</a:t>
            </a:r>
            <a:r>
              <a:rPr lang="en-US" baseline="-25000" dirty="0" smtClean="0"/>
              <a:t>p-1</a:t>
            </a:r>
            <a:r>
              <a:rPr lang="en-US" dirty="0" smtClean="0"/>
              <a:t>x</a:t>
            </a:r>
            <a:r>
              <a:rPr lang="en-US" baseline="-25000" dirty="0" smtClean="0"/>
              <a:t>p-1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5924"/>
            <a:ext cx="8229600" cy="291191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Increase x</a:t>
            </a:r>
            <a:r>
              <a:rPr lang="en-US" sz="3600" baseline="-25000" dirty="0" smtClean="0"/>
              <a:t>k</a:t>
            </a:r>
            <a:r>
              <a:rPr lang="en-US" sz="3600" dirty="0" smtClean="0"/>
              <a:t> with everything else held constant, and</a:t>
            </a:r>
          </a:p>
          <a:p>
            <a:pPr lvl="1"/>
            <a:r>
              <a:rPr lang="en-US" sz="3200" dirty="0" smtClean="0"/>
              <a:t>Log </a:t>
            </a:r>
            <a:r>
              <a:rPr lang="en-US" sz="3200" dirty="0" err="1" smtClean="0"/>
              <a:t>λ</a:t>
            </a:r>
            <a:r>
              <a:rPr lang="en-US" sz="3200" dirty="0" smtClean="0"/>
              <a:t> increases by </a:t>
            </a:r>
            <a:r>
              <a:rPr lang="en-US" sz="3200" dirty="0" err="1" smtClean="0"/>
              <a:t>β</a:t>
            </a:r>
            <a:r>
              <a:rPr lang="en-US" sz="3200" baseline="-25000" dirty="0" err="1" smtClean="0"/>
              <a:t>k</a:t>
            </a:r>
            <a:endParaRPr lang="en-US" sz="3200" baseline="-25000" dirty="0" smtClean="0"/>
          </a:p>
          <a:p>
            <a:pPr lvl="1"/>
            <a:r>
              <a:rPr lang="en-US" sz="3200" dirty="0" err="1" smtClean="0"/>
              <a:t>λ</a:t>
            </a:r>
            <a:r>
              <a:rPr lang="en-US" sz="3200" dirty="0" smtClean="0"/>
              <a:t> is multiplied by </a:t>
            </a:r>
            <a:r>
              <a:rPr lang="en-US" sz="3200" dirty="0" err="1" smtClean="0"/>
              <a:t>e</a:t>
            </a:r>
            <a:r>
              <a:rPr lang="en-US" sz="3200" baseline="30000" dirty="0" err="1" smtClean="0"/>
              <a:t>βk</a:t>
            </a:r>
            <a:endParaRPr lang="en-US" sz="3200" baseline="30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81000" y="2667000"/>
            <a:ext cx="83820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hlinkClick r:id="rId2"/>
              </a:rPr>
              <a:t>http://www.utstat.toronto.edu/brunner/oldclass/appliedf18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242</Words>
  <Application>Microsoft Macintosh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Poisson Regression</vt:lpstr>
      <vt:lpstr>Regression: Outcomes are Counts</vt:lpstr>
      <vt:lpstr>Linear Model for log λ</vt:lpstr>
      <vt:lpstr>log λ = β0 + β1x1 + … + βp-1xp-1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Poisson Regression</dc:title>
  <dc:creator>Earl Monroe</dc:creator>
  <cp:lastModifiedBy>Kareem</cp:lastModifiedBy>
  <cp:revision>49</cp:revision>
  <cp:lastPrinted>2012-10-25T14:20:18Z</cp:lastPrinted>
  <dcterms:created xsi:type="dcterms:W3CDTF">2014-10-31T17:52:39Z</dcterms:created>
  <dcterms:modified xsi:type="dcterms:W3CDTF">2018-10-04T01:05:00Z</dcterms:modified>
</cp:coreProperties>
</file>