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97" r:id="rId2"/>
    <p:sldId id="320" r:id="rId3"/>
    <p:sldId id="298" r:id="rId4"/>
    <p:sldId id="299" r:id="rId5"/>
    <p:sldId id="300" r:id="rId6"/>
    <p:sldId id="301" r:id="rId7"/>
    <p:sldId id="302" r:id="rId8"/>
    <p:sldId id="303" r:id="rId9"/>
    <p:sldId id="306" r:id="rId10"/>
    <p:sldId id="307" r:id="rId11"/>
    <p:sldId id="309" r:id="rId12"/>
    <p:sldId id="281" r:id="rId13"/>
    <p:sldId id="322" r:id="rId14"/>
    <p:sldId id="321" r:id="rId15"/>
    <p:sldId id="323" r:id="rId16"/>
    <p:sldId id="296" r:id="rId17"/>
    <p:sldId id="314" r:id="rId18"/>
    <p:sldId id="315" r:id="rId19"/>
    <p:sldId id="316" r:id="rId20"/>
    <p:sldId id="317" r:id="rId21"/>
    <p:sldId id="318" r:id="rId22"/>
    <p:sldId id="319" r:id="rId23"/>
    <p:sldId id="310" r:id="rId24"/>
    <p:sldId id="311" r:id="rId25"/>
    <p:sldId id="313" r:id="rId26"/>
    <p:sldId id="312" r:id="rId27"/>
    <p:sldId id="324" r:id="rId28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48" autoAdjust="0"/>
  </p:normalViewPr>
  <p:slideViewPr>
    <p:cSldViewPr>
      <p:cViewPr varScale="1">
        <p:scale>
          <a:sx n="119" d="100"/>
          <a:sy n="119" d="100"/>
        </p:scale>
        <p:origin x="-120" y="-1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0FCFF00-F10A-42FD-A3DB-F330381AEF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Maximize (log) likelihood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{H} = \left[\</a:t>
            </a:r>
            <a:r>
              <a:rPr lang="en-US" dirty="0" err="1" smtClean="0"/>
              <a:t>frac</a:t>
            </a:r>
            <a:r>
              <a:rPr lang="en-US" dirty="0" smtClean="0"/>
              <a:t>{\partial^2 (-\ell)} {\partial\</a:t>
            </a:r>
            <a:r>
              <a:rPr lang="en-US" dirty="0" err="1" smtClean="0"/>
              <a:t>theta_i</a:t>
            </a:r>
            <a:r>
              <a:rPr lang="en-US" dirty="0" smtClean="0"/>
              <a:t>\partial\</a:t>
            </a:r>
            <a:r>
              <a:rPr lang="en-US" dirty="0" err="1" smtClean="0"/>
              <a:t>theta_j</a:t>
            </a:r>
            <a:r>
              <a:rPr lang="en-US" dirty="0" smtClean="0"/>
              <a:t>}\right]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30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well known distributions</a:t>
            </a:r>
          </a:p>
          <a:p>
            <a:endParaRPr lang="en-US" dirty="0" smtClean="0"/>
          </a:p>
          <a:p>
            <a:r>
              <a:rPr lang="en-US" dirty="0" smtClean="0"/>
              <a:t>\begin{verbatim} </a:t>
            </a:r>
          </a:p>
          <a:p>
            <a:r>
              <a:rPr lang="en-US" dirty="0" smtClean="0"/>
              <a:t>&gt; gmll2 &lt;- function(</a:t>
            </a:r>
            <a:r>
              <a:rPr lang="en-US" dirty="0" err="1" smtClean="0"/>
              <a:t>theta,datta</a:t>
            </a:r>
            <a:r>
              <a:rPr lang="en-US" dirty="0" smtClean="0"/>
              <a:t>) </a:t>
            </a:r>
          </a:p>
          <a:p>
            <a:r>
              <a:rPr lang="en-US" dirty="0" smtClean="0"/>
              <a:t>+     { gmll2 &lt;- -sum(</a:t>
            </a:r>
            <a:r>
              <a:rPr lang="en-US" dirty="0" err="1" smtClean="0"/>
              <a:t>dgamma</a:t>
            </a:r>
            <a:r>
              <a:rPr lang="en-US" dirty="0" smtClean="0"/>
              <a:t>(</a:t>
            </a:r>
            <a:r>
              <a:rPr lang="en-US" dirty="0" err="1" smtClean="0"/>
              <a:t>datta,shape</a:t>
            </a:r>
            <a:r>
              <a:rPr lang="en-US" dirty="0" smtClean="0"/>
              <a:t>=theta[1],scale=theta[2],log=T))</a:t>
            </a:r>
          </a:p>
          <a:p>
            <a:r>
              <a:rPr lang="en-US" dirty="0" smtClean="0"/>
              <a:t>+       gmll2</a:t>
            </a:r>
          </a:p>
          <a:p>
            <a:r>
              <a:rPr lang="en-US" dirty="0" smtClean="0"/>
              <a:t>+     } # End of gmll2</a:t>
            </a:r>
          </a:p>
          <a:p>
            <a:endParaRPr lang="en-US" dirty="0" smtClean="0"/>
          </a:p>
          <a:p>
            <a:r>
              <a:rPr lang="en-US" dirty="0" smtClean="0"/>
              <a:t>&gt; </a:t>
            </a:r>
            <a:r>
              <a:rPr lang="en-US" dirty="0" err="1" smtClean="0"/>
              <a:t>nlm</a:t>
            </a:r>
            <a:r>
              <a:rPr lang="en-US" dirty="0" smtClean="0"/>
              <a:t>(gmll2,c(</a:t>
            </a:r>
            <a:r>
              <a:rPr lang="en-US" dirty="0" err="1" smtClean="0"/>
              <a:t>momalpha,mombeta</a:t>
            </a:r>
            <a:r>
              <a:rPr lang="en-US" dirty="0" smtClean="0"/>
              <a:t>),</a:t>
            </a:r>
            <a:r>
              <a:rPr lang="en-US" dirty="0" err="1" smtClean="0"/>
              <a:t>datta</a:t>
            </a:r>
            <a:r>
              <a:rPr lang="en-US" dirty="0" smtClean="0"/>
              <a:t>=D)</a:t>
            </a:r>
          </a:p>
          <a:p>
            <a:r>
              <a:rPr lang="en-US" dirty="0" smtClean="0"/>
              <a:t>$minimum</a:t>
            </a:r>
          </a:p>
          <a:p>
            <a:r>
              <a:rPr lang="en-US" dirty="0" smtClean="0"/>
              <a:t>[1] 142.0316</a:t>
            </a:r>
          </a:p>
          <a:p>
            <a:endParaRPr lang="en-US" dirty="0" smtClean="0"/>
          </a:p>
          <a:p>
            <a:r>
              <a:rPr lang="en-US" dirty="0" smtClean="0"/>
              <a:t>$estimate</a:t>
            </a:r>
          </a:p>
          <a:p>
            <a:r>
              <a:rPr lang="en-US" dirty="0" smtClean="0"/>
              <a:t>[1] 1.805930 3.808674</a:t>
            </a:r>
          </a:p>
          <a:p>
            <a:endParaRPr lang="en-US" dirty="0" smtClean="0"/>
          </a:p>
          <a:p>
            <a:r>
              <a:rPr lang="en-US" dirty="0" smtClean="0"/>
              <a:t>$gradient</a:t>
            </a:r>
          </a:p>
          <a:p>
            <a:r>
              <a:rPr lang="en-US" dirty="0" smtClean="0"/>
              <a:t>[1] 2.847002e-05 9.133932e-06</a:t>
            </a:r>
          </a:p>
          <a:p>
            <a:endParaRPr lang="en-US" dirty="0" smtClean="0"/>
          </a:p>
          <a:p>
            <a:r>
              <a:rPr lang="en-US" dirty="0" smtClean="0"/>
              <a:t>$code</a:t>
            </a:r>
          </a:p>
          <a:p>
            <a:r>
              <a:rPr lang="en-US" dirty="0" smtClean="0"/>
              <a:t>[1] 1</a:t>
            </a:r>
          </a:p>
          <a:p>
            <a:endParaRPr lang="en-US" dirty="0" smtClean="0"/>
          </a:p>
          <a:p>
            <a:r>
              <a:rPr lang="en-US" dirty="0" smtClean="0"/>
              <a:t>$iterations</a:t>
            </a:r>
          </a:p>
          <a:p>
            <a:r>
              <a:rPr lang="en-US" dirty="0" smtClean="0"/>
              <a:t>[1] 6</a:t>
            </a:r>
          </a:p>
          <a:p>
            <a:r>
              <a:rPr lang="en-US" dirty="0" smtClean="0"/>
              <a:t>\end{verbatim} % 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B941D52-DBAD-4369-BD15-2A318F2E7AF7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457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\begin{array}{l}</a:t>
            </a:r>
          </a:p>
          <a:p>
            <a:r>
              <a:rPr lang="en-US" dirty="0" smtClean="0"/>
              <a:t>     X_1, \</a:t>
            </a:r>
            <a:r>
              <a:rPr lang="en-US" dirty="0" err="1" smtClean="0"/>
              <a:t>ldots</a:t>
            </a:r>
            <a:r>
              <a:rPr lang="en-US" dirty="0" smtClean="0"/>
              <a:t>, </a:t>
            </a:r>
            <a:r>
              <a:rPr lang="en-US" dirty="0" err="1" smtClean="0"/>
              <a:t>X_n</a:t>
            </a:r>
            <a:r>
              <a:rPr lang="en-US" dirty="0" smtClean="0"/>
              <a:t> 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i.i.d</a:t>
            </a:r>
            <a:r>
              <a:rPr lang="en-US" dirty="0" smtClean="0"/>
              <a:t>.}{\</a:t>
            </a:r>
            <a:r>
              <a:rPr lang="en-US" dirty="0" err="1" smtClean="0"/>
              <a:t>sim</a:t>
            </a:r>
            <a:r>
              <a:rPr lang="en-US" dirty="0" smtClean="0"/>
              <a:t>} F_\theta, \, \theta \in \Theta,  \\</a:t>
            </a:r>
          </a:p>
          <a:p>
            <a:r>
              <a:rPr lang="en-US" dirty="0" smtClean="0"/>
              <a:t>     H_0: \theta \in \Theta_0 \</a:t>
            </a:r>
            <a:r>
              <a:rPr lang="en-US" dirty="0" err="1" smtClean="0"/>
              <a:t>mbox</a:t>
            </a:r>
            <a:r>
              <a:rPr lang="en-US" dirty="0" smtClean="0"/>
              <a:t>{ </a:t>
            </a:r>
            <a:r>
              <a:rPr lang="en-US" dirty="0" err="1" smtClean="0"/>
              <a:t>v.s</a:t>
            </a:r>
            <a:r>
              <a:rPr lang="en-US" dirty="0" smtClean="0"/>
              <a:t>. } </a:t>
            </a:r>
          </a:p>
          <a:p>
            <a:r>
              <a:rPr lang="en-US" dirty="0" smtClean="0"/>
              <a:t>     H_A: \theta \in \Theta \cap \Theta_0^c, \\</a:t>
            </a:r>
          </a:p>
          <a:p>
            <a:r>
              <a:rPr lang="en-US" dirty="0" smtClean="0"/>
              <a:t>\end{array} % 36</a:t>
            </a:r>
          </a:p>
          <a:p>
            <a:endParaRPr lang="en-US" dirty="0" smtClean="0"/>
          </a:p>
          <a:p>
            <a:r>
              <a:rPr lang="en-US" dirty="0" smtClean="0"/>
              <a:t>G^2 = -2 \log \left(   </a:t>
            </a:r>
          </a:p>
          <a:p>
            <a:r>
              <a:rPr lang="en-US" dirty="0" smtClean="0"/>
              <a:t>           \</a:t>
            </a:r>
            <a:r>
              <a:rPr lang="en-US" dirty="0" err="1" smtClean="0"/>
              <a:t>frac</a:t>
            </a:r>
            <a:r>
              <a:rPr lang="en-US" dirty="0" smtClean="0"/>
              <a:t>{\max_{\theta \in \Theta_0} L(\theta)}</a:t>
            </a:r>
          </a:p>
          <a:p>
            <a:r>
              <a:rPr lang="en-US" dirty="0" smtClean="0"/>
              <a:t>                {\max_{\theta \in \Theta}   L(\theta)}</a:t>
            </a:r>
          </a:p>
          <a:p>
            <a:r>
              <a:rPr lang="en-US" dirty="0" smtClean="0"/>
              <a:t>           \right) % 36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 Plotting jobs parameter space with R</a:t>
            </a:r>
          </a:p>
          <a:p>
            <a:r>
              <a:rPr lang="en-US" dirty="0" smtClean="0"/>
              <a:t>pi1 = </a:t>
            </a:r>
            <a:r>
              <a:rPr lang="en-US" dirty="0" err="1" smtClean="0"/>
              <a:t>seq</a:t>
            </a:r>
            <a:r>
              <a:rPr lang="en-US" dirty="0" smtClean="0"/>
              <a:t>(from=0,to=1,by=0.05); pi2=pi1</a:t>
            </a:r>
          </a:p>
          <a:p>
            <a:r>
              <a:rPr lang="en-US" dirty="0" smtClean="0"/>
              <a:t>plot(pi1,pi2,pch=' ', </a:t>
            </a:r>
            <a:r>
              <a:rPr lang="en-US" dirty="0" err="1" smtClean="0"/>
              <a:t>frame.plot</a:t>
            </a:r>
            <a:r>
              <a:rPr lang="en-US" dirty="0" smtClean="0"/>
              <a:t>=F,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xlab</a:t>
            </a:r>
            <a:r>
              <a:rPr lang="en-US" dirty="0" smtClean="0"/>
              <a:t>=expression(pi[1]), </a:t>
            </a:r>
            <a:r>
              <a:rPr lang="en-US" dirty="0" err="1" smtClean="0"/>
              <a:t>ylab</a:t>
            </a:r>
            <a:r>
              <a:rPr lang="en-US" dirty="0" smtClean="0"/>
              <a:t>=expression(pi[2])) </a:t>
            </a:r>
          </a:p>
          <a:p>
            <a:r>
              <a:rPr lang="en-US" dirty="0" smtClean="0"/>
              <a:t># Draw boundaries of parameter space</a:t>
            </a:r>
          </a:p>
          <a:p>
            <a:r>
              <a:rPr lang="en-US" dirty="0" smtClean="0"/>
              <a:t>xloc1 = c(0,0); yloc1 = c(0,1); lines(xloc1,yloc1,lty=1)</a:t>
            </a:r>
          </a:p>
          <a:p>
            <a:r>
              <a:rPr lang="en-US" dirty="0" smtClean="0"/>
              <a:t>xloc2 = c(0,1); yloc2 = c(0,0); lines(xloc2,yloc2,lty=1)</a:t>
            </a:r>
          </a:p>
          <a:p>
            <a:r>
              <a:rPr lang="en-US" dirty="0" smtClean="0"/>
              <a:t>xloc3 = c(0,1); yloc3 = c(1,0); lines(xloc3,yloc3,lty=1)</a:t>
            </a:r>
          </a:p>
          <a:p>
            <a:r>
              <a:rPr lang="en-US" dirty="0" smtClean="0"/>
              <a:t># Restricted parameter space is a line segment</a:t>
            </a:r>
          </a:p>
          <a:p>
            <a:r>
              <a:rPr lang="en-US" dirty="0" smtClean="0"/>
              <a:t>xloc4 = c(0,2/3); yloc4 = c(0,1/3); lines(xloc4,yloc4,lty=2)</a:t>
            </a:r>
          </a:p>
          <a:p>
            <a:r>
              <a:rPr lang="en-US" dirty="0" smtClean="0"/>
              <a:t>points(0.53,0.37, </a:t>
            </a:r>
            <a:r>
              <a:rPr lang="en-US" dirty="0" err="1" smtClean="0"/>
              <a:t>pch</a:t>
            </a:r>
            <a:r>
              <a:rPr lang="en-US" dirty="0" smtClean="0"/>
              <a:t>=19, col = "red1") # Unrestricted MLE</a:t>
            </a:r>
          </a:p>
          <a:p>
            <a:r>
              <a:rPr lang="en-US" dirty="0" smtClean="0"/>
              <a:t>points(0.60,0.30, </a:t>
            </a:r>
            <a:r>
              <a:rPr lang="en-US" dirty="0" err="1" smtClean="0"/>
              <a:t>pch</a:t>
            </a:r>
            <a:r>
              <a:rPr lang="en-US" dirty="0" smtClean="0"/>
              <a:t>=23, </a:t>
            </a:r>
            <a:r>
              <a:rPr lang="en-US" dirty="0" err="1" smtClean="0"/>
              <a:t>bg</a:t>
            </a:r>
            <a:r>
              <a:rPr lang="en-US" smtClean="0"/>
              <a:t>="black") # Restricted MLE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6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# Plotting jobs parameter space with R</a:t>
            </a:r>
          </a:p>
          <a:p>
            <a:r>
              <a:rPr lang="en-US" dirty="0" smtClean="0"/>
              <a:t># Including MLE and restricted MLE</a:t>
            </a:r>
          </a:p>
          <a:p>
            <a:r>
              <a:rPr lang="en-US" dirty="0" smtClean="0"/>
              <a:t>theta1 = </a:t>
            </a:r>
            <a:r>
              <a:rPr lang="en-US" dirty="0" err="1" smtClean="0"/>
              <a:t>seq</a:t>
            </a:r>
            <a:r>
              <a:rPr lang="en-US" dirty="0" smtClean="0"/>
              <a:t>(from=0,to=1,by=0.05); theta2=theta1</a:t>
            </a:r>
          </a:p>
          <a:p>
            <a:r>
              <a:rPr lang="en-US" dirty="0" smtClean="0"/>
              <a:t>plot(theta1,theta2,pch=' ', </a:t>
            </a:r>
            <a:r>
              <a:rPr lang="en-US" dirty="0" err="1" smtClean="0"/>
              <a:t>frame.plot</a:t>
            </a:r>
            <a:r>
              <a:rPr lang="en-US" dirty="0" smtClean="0"/>
              <a:t>=F,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xlab</a:t>
            </a:r>
            <a:r>
              <a:rPr lang="en-US" dirty="0" smtClean="0"/>
              <a:t>=expression(theta[1]), </a:t>
            </a:r>
            <a:r>
              <a:rPr lang="en-US" dirty="0" err="1" smtClean="0"/>
              <a:t>ylab</a:t>
            </a:r>
            <a:r>
              <a:rPr lang="en-US" dirty="0" smtClean="0"/>
              <a:t>=expression(theta[2])) </a:t>
            </a:r>
          </a:p>
          <a:p>
            <a:r>
              <a:rPr lang="en-US" dirty="0" smtClean="0"/>
              <a:t># Draw boundaries of parameter space</a:t>
            </a:r>
          </a:p>
          <a:p>
            <a:r>
              <a:rPr lang="en-US" dirty="0" smtClean="0"/>
              <a:t>xloc1 = c(0,0); yloc1 = c(0,1); lines(xloc1,yloc1,lty=1)</a:t>
            </a:r>
          </a:p>
          <a:p>
            <a:r>
              <a:rPr lang="en-US" dirty="0" smtClean="0"/>
              <a:t>xloc2 = c(0,1); yloc2 = c(0,0); lines(xloc2,yloc2,lty=1)</a:t>
            </a:r>
          </a:p>
          <a:p>
            <a:r>
              <a:rPr lang="en-US" dirty="0" smtClean="0"/>
              <a:t>xloc3 = c(0,1); yloc3 = c(1,0); lines(xloc3,yloc3,lty=1)</a:t>
            </a:r>
          </a:p>
          <a:p>
            <a:r>
              <a:rPr lang="en-US" dirty="0" smtClean="0"/>
              <a:t># Restricted parameter space is a line segment</a:t>
            </a:r>
          </a:p>
          <a:p>
            <a:r>
              <a:rPr lang="en-US" dirty="0" smtClean="0"/>
              <a:t>xloc4 = c(0,2/3); yloc4 = c(0,1/3); lines(xloc4,yloc4,lty=2)</a:t>
            </a:r>
          </a:p>
          <a:p>
            <a:endParaRPr lang="en-US" dirty="0" smtClean="0"/>
          </a:p>
          <a:p>
            <a:r>
              <a:rPr lang="en-US" dirty="0" smtClean="0"/>
              <a:t>points(0.53,0.37, </a:t>
            </a:r>
            <a:r>
              <a:rPr lang="en-US" dirty="0" err="1" smtClean="0"/>
              <a:t>pch</a:t>
            </a:r>
            <a:r>
              <a:rPr lang="en-US" dirty="0" smtClean="0"/>
              <a:t>=19, col = "red1") # Unrestricted MLE</a:t>
            </a:r>
          </a:p>
          <a:p>
            <a:r>
              <a:rPr lang="en-US" dirty="0" smtClean="0"/>
              <a:t>points(0.60,0.30, </a:t>
            </a:r>
            <a:r>
              <a:rPr lang="en-US" dirty="0" err="1" smtClean="0"/>
              <a:t>pch</a:t>
            </a:r>
            <a:r>
              <a:rPr lang="en-US" dirty="0" smtClean="0"/>
              <a:t>=23, </a:t>
            </a:r>
            <a:r>
              <a:rPr lang="en-US" dirty="0" err="1" smtClean="0"/>
              <a:t>bg</a:t>
            </a:r>
            <a:r>
              <a:rPr lang="en-US" dirty="0" smtClean="0"/>
              <a:t>="black") # Restricted MLE</a:t>
            </a:r>
          </a:p>
          <a:p>
            <a:endParaRPr lang="en-US" dirty="0" smtClean="0"/>
          </a:p>
          <a:p>
            <a:r>
              <a:rPr lang="en-US" dirty="0" smtClean="0"/>
              <a:t>\end{verbatim} %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08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$\</a:t>
            </a:r>
            <a:r>
              <a:rPr lang="en-US" dirty="0" err="1" smtClean="0"/>
              <a:t>boldsymbol</a:t>
            </a:r>
            <a:r>
              <a:rPr lang="en-US" dirty="0" smtClean="0"/>
              <a:t>{\theta} = (\theta_1, \</a:t>
            </a:r>
            <a:r>
              <a:rPr lang="en-US" dirty="0" err="1" smtClean="0"/>
              <a:t>ldots</a:t>
            </a:r>
            <a:r>
              <a:rPr lang="en-US" dirty="0" smtClean="0"/>
              <a:t> \theta_7)$, with </a:t>
            </a:r>
          </a:p>
          <a:p>
            <a:endParaRPr lang="en-US" dirty="0" smtClean="0"/>
          </a:p>
          <a:p>
            <a:r>
              <a:rPr lang="en-US" dirty="0" smtClean="0"/>
              <a:t>H_0: \theta_1=\theta_2$, $\theta_6=\theta_7, \</a:t>
            </a:r>
            <a:r>
              <a:rPr lang="en-US" dirty="0" err="1" smtClean="0"/>
              <a:t>frac</a:t>
            </a:r>
            <a:r>
              <a:rPr lang="en-US" dirty="0" smtClean="0"/>
              <a:t>{1}{3}\left(\theta_1+\theta_2+\theta_3\right) =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frac</a:t>
            </a:r>
            <a:r>
              <a:rPr lang="en-US" dirty="0" smtClean="0"/>
              <a:t>{1}{3}\left(\theta_4+\theta_5+\theta_6\right) %24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H_0: \theta_1=\theta_2, \theta_6=\theta_7, \</a:t>
            </a:r>
            <a:r>
              <a:rPr lang="en-US" dirty="0" err="1" smtClean="0"/>
              <a:t>frac</a:t>
            </a:r>
            <a:r>
              <a:rPr lang="en-US" dirty="0" smtClean="0"/>
              <a:t>{1}{3}\left(\theta_1+\theta_2+\theta_3\right) =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frac</a:t>
            </a:r>
            <a:r>
              <a:rPr lang="en-US" dirty="0" smtClean="0"/>
              <a:t>{1}{3}\left(\theta_4+\theta_5+\theta_6\right) %24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\left[ \begin{array}{r r r r r r r}</a:t>
            </a:r>
          </a:p>
          <a:p>
            <a:r>
              <a:rPr lang="en-US" dirty="0" smtClean="0"/>
              <a:t>       1 &amp; -1 &amp; ~0 &amp; ~0 &amp; ~0 &amp; ~0 &amp; ~0 \\</a:t>
            </a:r>
          </a:p>
          <a:p>
            <a:r>
              <a:rPr lang="en-US" dirty="0" smtClean="0"/>
              <a:t>       0 &amp;  0 &amp;  0 &amp;  0 &amp;  0 &amp;  1 &amp; -1 \\</a:t>
            </a:r>
          </a:p>
          <a:p>
            <a:r>
              <a:rPr lang="en-US" dirty="0" smtClean="0"/>
              <a:t>       1 &amp;  1 &amp;  1 &amp; -1 &amp; -1 &amp; -1 &amp;  0 \\</a:t>
            </a:r>
          </a:p>
          <a:p>
            <a:r>
              <a:rPr lang="en-US" dirty="0" smtClean="0"/>
              <a:t>    \end{array} \right] </a:t>
            </a:r>
          </a:p>
          <a:p>
            <a:r>
              <a:rPr lang="en-US" dirty="0" smtClean="0"/>
              <a:t>    \left[ \begin{array}{r}</a:t>
            </a:r>
          </a:p>
          <a:p>
            <a:r>
              <a:rPr lang="en-US" dirty="0" smtClean="0"/>
              <a:t>    \theta_1 \\  \theta_2 \\  \theta_3 \\  \theta_4 \\  </a:t>
            </a:r>
          </a:p>
          <a:p>
            <a:r>
              <a:rPr lang="en-US" dirty="0" smtClean="0"/>
              <a:t>    \theta_5 \\  \theta_6 \\  \theta_7 </a:t>
            </a:r>
          </a:p>
          <a:p>
            <a:r>
              <a:rPr lang="en-US" dirty="0" smtClean="0"/>
              <a:t>    \end{array} \right] = </a:t>
            </a:r>
          </a:p>
          <a:p>
            <a:r>
              <a:rPr lang="en-US" dirty="0" smtClean="0"/>
              <a:t>    \left[ \begin{array}{r}</a:t>
            </a:r>
          </a:p>
          <a:p>
            <a:r>
              <a:rPr lang="en-US" dirty="0" smtClean="0"/>
              <a:t>    0 \\  0 \\ 0</a:t>
            </a:r>
          </a:p>
          <a:p>
            <a:r>
              <a:rPr lang="en-US" dirty="0" smtClean="0"/>
              <a:t>    \end{array} \right]    % 28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Rows are linearly independent, so $</a:t>
            </a:r>
            <a:r>
              <a:rPr lang="en-US" dirty="0" err="1" smtClean="0"/>
              <a:t>df</a:t>
            </a:r>
            <a:r>
              <a:rPr lang="en-US" dirty="0" smtClean="0"/>
              <a:t>$=number of rows. % 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33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G^2 &amp;=&amp; -2 \log \left(   </a:t>
            </a:r>
          </a:p>
          <a:p>
            <a:r>
              <a:rPr lang="en-US" dirty="0" smtClean="0"/>
              <a:t>           \</a:t>
            </a:r>
            <a:r>
              <a:rPr lang="en-US" dirty="0" err="1" smtClean="0"/>
              <a:t>frac</a:t>
            </a:r>
            <a:r>
              <a:rPr lang="en-US" dirty="0" smtClean="0"/>
              <a:t>{\max_{\theta \in \Theta_0} L(\theta)}</a:t>
            </a:r>
          </a:p>
          <a:p>
            <a:r>
              <a:rPr lang="en-US" dirty="0" smtClean="0"/>
              <a:t>                {\max_{\theta \in \Theta}   L(\theta)}</a:t>
            </a:r>
          </a:p>
          <a:p>
            <a:r>
              <a:rPr lang="en-US" dirty="0" smtClean="0"/>
              <a:t>           \right) \\</a:t>
            </a:r>
          </a:p>
          <a:p>
            <a:r>
              <a:rPr lang="en-US" dirty="0" smtClean="0"/>
              <a:t>    &amp;=&amp;  2 \left( -\ell(\</a:t>
            </a:r>
            <a:r>
              <a:rPr lang="en-US" dirty="0" err="1" smtClean="0"/>
              <a:t>widehat</a:t>
            </a:r>
            <a:r>
              <a:rPr lang="en-US" dirty="0" smtClean="0"/>
              <a:t>{\theta}_0) - [-\ell(\</a:t>
            </a:r>
            <a:r>
              <a:rPr lang="en-US" dirty="0" err="1" smtClean="0"/>
              <a:t>widehat</a:t>
            </a:r>
            <a:r>
              <a:rPr lang="en-US" dirty="0" smtClean="0"/>
              <a:t>{\theta})] \right) % 32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Already have $-\ell(\</a:t>
            </a:r>
            <a:r>
              <a:rPr lang="en-US" dirty="0" err="1" smtClean="0"/>
              <a:t>widehat</a:t>
            </a:r>
            <a:r>
              <a:rPr lang="en-US" dirty="0" smtClean="0"/>
              <a:t>{\theta}) = 142.0316$ % 32</a:t>
            </a:r>
          </a:p>
          <a:p>
            <a:endParaRPr lang="en-US" dirty="0" smtClean="0"/>
          </a:p>
          <a:p>
            <a:r>
              <a:rPr lang="en-US" dirty="0" smtClean="0"/>
              <a:t>Could re-write the function imposing constraints: Not recommended %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69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gmll2 &lt;- function(</a:t>
            </a:r>
            <a:r>
              <a:rPr lang="en-US" dirty="0" err="1" smtClean="0"/>
              <a:t>theta,datta</a:t>
            </a:r>
            <a:r>
              <a:rPr lang="en-US" dirty="0" smtClean="0"/>
              <a:t>) </a:t>
            </a:r>
          </a:p>
          <a:p>
            <a:r>
              <a:rPr lang="en-US" dirty="0" smtClean="0"/>
              <a:t>+     { gmll2 &lt;- -sum(</a:t>
            </a:r>
            <a:r>
              <a:rPr lang="en-US" dirty="0" err="1" smtClean="0"/>
              <a:t>dgamma</a:t>
            </a:r>
            <a:r>
              <a:rPr lang="en-US" dirty="0" smtClean="0"/>
              <a:t>(</a:t>
            </a:r>
            <a:r>
              <a:rPr lang="en-US" dirty="0" err="1" smtClean="0"/>
              <a:t>datta,shape</a:t>
            </a:r>
            <a:r>
              <a:rPr lang="en-US" dirty="0" smtClean="0"/>
              <a:t>=theta[1],scale=theta[2],log=T))</a:t>
            </a:r>
          </a:p>
          <a:p>
            <a:r>
              <a:rPr lang="en-US" dirty="0" smtClean="0"/>
              <a:t>+       gmll2</a:t>
            </a:r>
          </a:p>
          <a:p>
            <a:r>
              <a:rPr lang="en-US" dirty="0" smtClean="0"/>
              <a:t>+     } # End of gmll2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&gt; gmllH0 &lt;- function(</a:t>
            </a:r>
            <a:r>
              <a:rPr lang="en-US" dirty="0" err="1" smtClean="0"/>
              <a:t>theta,datta</a:t>
            </a:r>
            <a:r>
              <a:rPr lang="en-US" dirty="0" smtClean="0"/>
              <a:t>) # Theta is a scalar this time</a:t>
            </a:r>
          </a:p>
          <a:p>
            <a:r>
              <a:rPr lang="en-US" dirty="0" smtClean="0"/>
              <a:t>+     { gmllH0 &lt;- gmll2(c(</a:t>
            </a:r>
            <a:r>
              <a:rPr lang="en-US" dirty="0" err="1" smtClean="0"/>
              <a:t>theta,theta</a:t>
            </a:r>
            <a:r>
              <a:rPr lang="en-US" dirty="0" smtClean="0"/>
              <a:t>),</a:t>
            </a:r>
            <a:r>
              <a:rPr lang="en-US" dirty="0" err="1" smtClean="0"/>
              <a:t>datta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+       gmllH0</a:t>
            </a:r>
          </a:p>
          <a:p>
            <a:r>
              <a:rPr lang="en-US" dirty="0" smtClean="0"/>
              <a:t>+     } # End of gmllH0</a:t>
            </a:r>
          </a:p>
          <a:p>
            <a:r>
              <a:rPr lang="en-US" dirty="0" smtClean="0"/>
              <a:t>&gt; H0start &lt;- </a:t>
            </a:r>
            <a:r>
              <a:rPr lang="en-US" dirty="0" err="1" smtClean="0"/>
              <a:t>sqrt</a:t>
            </a:r>
            <a:r>
              <a:rPr lang="en-US" dirty="0" smtClean="0"/>
              <a:t>(mean(D)) # Because E(X) = alpha beta</a:t>
            </a:r>
          </a:p>
          <a:p>
            <a:r>
              <a:rPr lang="en-US" dirty="0" smtClean="0"/>
              <a:t>&gt; H0start</a:t>
            </a:r>
          </a:p>
          <a:p>
            <a:r>
              <a:rPr lang="en-US" dirty="0" smtClean="0"/>
              <a:t>[1] 2.622632</a:t>
            </a:r>
          </a:p>
          <a:p>
            <a:r>
              <a:rPr lang="en-US" dirty="0" smtClean="0"/>
              <a:t>\end{verbatim} %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38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nlm</a:t>
            </a:r>
            <a:r>
              <a:rPr lang="en-US" dirty="0" smtClean="0"/>
              <a:t>(gmllH0,H0start,datta=D)</a:t>
            </a:r>
          </a:p>
          <a:p>
            <a:r>
              <a:rPr lang="en-US" dirty="0" smtClean="0"/>
              <a:t>$minimum</a:t>
            </a:r>
          </a:p>
          <a:p>
            <a:r>
              <a:rPr lang="en-US" dirty="0" smtClean="0"/>
              <a:t>[1] 144.1704</a:t>
            </a:r>
          </a:p>
          <a:p>
            <a:endParaRPr lang="en-US" dirty="0" smtClean="0"/>
          </a:p>
          <a:p>
            <a:r>
              <a:rPr lang="en-US" dirty="0" smtClean="0"/>
              <a:t>$estimate</a:t>
            </a:r>
          </a:p>
          <a:p>
            <a:r>
              <a:rPr lang="en-US" dirty="0" smtClean="0"/>
              <a:t>[1] 2.562369</a:t>
            </a:r>
          </a:p>
          <a:p>
            <a:endParaRPr lang="en-US" dirty="0" smtClean="0"/>
          </a:p>
          <a:p>
            <a:r>
              <a:rPr lang="en-US" dirty="0" smtClean="0"/>
              <a:t>$gradient</a:t>
            </a:r>
          </a:p>
          <a:p>
            <a:r>
              <a:rPr lang="en-US" dirty="0" smtClean="0"/>
              <a:t>[1] 5.545982e-08</a:t>
            </a:r>
          </a:p>
          <a:p>
            <a:endParaRPr lang="en-US" dirty="0" smtClean="0"/>
          </a:p>
          <a:p>
            <a:r>
              <a:rPr lang="en-US" dirty="0" smtClean="0"/>
              <a:t>$code</a:t>
            </a:r>
          </a:p>
          <a:p>
            <a:r>
              <a:rPr lang="en-US" dirty="0" smtClean="0"/>
              <a:t>[1] 1</a:t>
            </a:r>
          </a:p>
          <a:p>
            <a:endParaRPr lang="en-US" dirty="0" smtClean="0"/>
          </a:p>
          <a:p>
            <a:r>
              <a:rPr lang="en-US" dirty="0" smtClean="0"/>
              <a:t>$iterations</a:t>
            </a:r>
          </a:p>
          <a:p>
            <a:r>
              <a:rPr lang="en-US" dirty="0" smtClean="0"/>
              <a:t>[1] 3</a:t>
            </a:r>
          </a:p>
          <a:p>
            <a:endParaRPr lang="en-US" dirty="0" smtClean="0"/>
          </a:p>
          <a:p>
            <a:r>
              <a:rPr lang="en-US" dirty="0" smtClean="0"/>
              <a:t>Warning messages:</a:t>
            </a:r>
          </a:p>
          <a:p>
            <a:r>
              <a:rPr lang="en-US" dirty="0" smtClean="0"/>
              <a:t>1: </a:t>
            </a:r>
            <a:r>
              <a:rPr lang="en-US" dirty="0" err="1" smtClean="0"/>
              <a:t>NaNs</a:t>
            </a:r>
            <a:r>
              <a:rPr lang="en-US" dirty="0" smtClean="0"/>
              <a:t> produced in: </a:t>
            </a:r>
            <a:r>
              <a:rPr lang="en-US" dirty="0" err="1" smtClean="0"/>
              <a:t>dgamma</a:t>
            </a:r>
            <a:r>
              <a:rPr lang="en-US" dirty="0" smtClean="0"/>
              <a:t>(x, shape, scale, log) </a:t>
            </a:r>
          </a:p>
          <a:p>
            <a:r>
              <a:rPr lang="en-US" dirty="0" smtClean="0"/>
              <a:t>2: NA/</a:t>
            </a:r>
            <a:r>
              <a:rPr lang="en-US" dirty="0" err="1" smtClean="0"/>
              <a:t>Inf</a:t>
            </a:r>
            <a:r>
              <a:rPr lang="en-US" dirty="0" smtClean="0"/>
              <a:t> replaced by maximum positive value </a:t>
            </a:r>
          </a:p>
          <a:p>
            <a:r>
              <a:rPr lang="en-US" dirty="0" smtClean="0"/>
              <a:t>\end{verbatim} %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5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Maximize (log) likelihood</a:t>
            </a:r>
          </a:p>
          <a:p>
            <a:endParaRPr lang="en-US" dirty="0" smtClean="0"/>
          </a:p>
          <a:p>
            <a:r>
              <a:rPr lang="en-US" dirty="0" smtClean="0"/>
              <a:t>X_1, \</a:t>
            </a:r>
            <a:r>
              <a:rPr lang="en-US" dirty="0" err="1" smtClean="0"/>
              <a:t>ldots</a:t>
            </a:r>
            <a:r>
              <a:rPr lang="en-US" dirty="0" smtClean="0"/>
              <a:t>, </a:t>
            </a:r>
            <a:r>
              <a:rPr lang="en-US" dirty="0" err="1" smtClean="0"/>
              <a:t>X_n</a:t>
            </a:r>
            <a:r>
              <a:rPr lang="en-US" dirty="0" smtClean="0"/>
              <a:t> 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i.i.d</a:t>
            </a:r>
            <a:r>
              <a:rPr lang="en-US" dirty="0" smtClean="0"/>
              <a:t>.}{\</a:t>
            </a:r>
            <a:r>
              <a:rPr lang="en-US" dirty="0" err="1" smtClean="0"/>
              <a:t>sim</a:t>
            </a:r>
            <a:r>
              <a:rPr lang="en-US" dirty="0" smtClean="0"/>
              <a:t>} F_\theta, \, \theta \in \Theta % 36</a:t>
            </a:r>
          </a:p>
          <a:p>
            <a:endParaRPr lang="en-US" dirty="0" smtClean="0"/>
          </a:p>
          <a:p>
            <a:r>
              <a:rPr lang="en-US" dirty="0" smtClean="0"/>
              <a:t>L(\theta) = \prod_{</a:t>
            </a:r>
            <a:r>
              <a:rPr lang="en-US" dirty="0" err="1" smtClean="0"/>
              <a:t>i</a:t>
            </a:r>
            <a:r>
              <a:rPr lang="en-US" dirty="0" smtClean="0"/>
              <a:t>=1}^n f(</a:t>
            </a:r>
            <a:r>
              <a:rPr lang="en-US" dirty="0" err="1" smtClean="0"/>
              <a:t>x_i</a:t>
            </a:r>
            <a:r>
              <a:rPr lang="en-US" dirty="0" smtClean="0"/>
              <a:t>;\theta) % 36</a:t>
            </a:r>
          </a:p>
          <a:p>
            <a:endParaRPr lang="en-US" dirty="0" smtClean="0"/>
          </a:p>
          <a:p>
            <a:r>
              <a:rPr lang="en-US" dirty="0" smtClean="0"/>
              <a:t>\ell(\theta) = \</a:t>
            </a:r>
            <a:r>
              <a:rPr lang="en-US" dirty="0" err="1" smtClean="0"/>
              <a:t>ln</a:t>
            </a:r>
            <a:r>
              <a:rPr lang="en-US" dirty="0" smtClean="0"/>
              <a:t> L(\theta) = \sum_{</a:t>
            </a:r>
            <a:r>
              <a:rPr lang="en-US" dirty="0" err="1" smtClean="0"/>
              <a:t>i</a:t>
            </a:r>
            <a:r>
              <a:rPr lang="en-US" dirty="0" smtClean="0"/>
              <a:t>=1}^n \</a:t>
            </a:r>
            <a:r>
              <a:rPr lang="en-US" dirty="0" err="1" smtClean="0"/>
              <a:t>ln</a:t>
            </a:r>
            <a:r>
              <a:rPr lang="en-US" dirty="0" smtClean="0"/>
              <a:t> f(</a:t>
            </a:r>
            <a:r>
              <a:rPr lang="en-US" dirty="0" err="1" smtClean="0"/>
              <a:t>x_i</a:t>
            </a:r>
            <a:r>
              <a:rPr lang="en-US" dirty="0" smtClean="0"/>
              <a:t>;\theta)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# It's probably okay, but plot</a:t>
            </a:r>
          </a:p>
          <a:p>
            <a:r>
              <a:rPr lang="en-US" dirty="0" smtClean="0"/>
              <a:t>&gt; Theta = </a:t>
            </a:r>
            <a:r>
              <a:rPr lang="en-US" dirty="0" err="1" smtClean="0"/>
              <a:t>seq</a:t>
            </a:r>
            <a:r>
              <a:rPr lang="en-US" dirty="0" smtClean="0"/>
              <a:t>(from=0.1,to=10,by=0.1)</a:t>
            </a:r>
          </a:p>
          <a:p>
            <a:r>
              <a:rPr lang="en-US" dirty="0" smtClean="0"/>
              <a:t>&gt; y = Theta-Theta</a:t>
            </a:r>
          </a:p>
          <a:p>
            <a:r>
              <a:rPr lang="en-US" dirty="0" smtClean="0"/>
              <a:t>&gt; for(</a:t>
            </a:r>
            <a:r>
              <a:rPr lang="en-US" dirty="0" err="1" smtClean="0"/>
              <a:t>i</a:t>
            </a:r>
            <a:r>
              <a:rPr lang="en-US" dirty="0" smtClean="0"/>
              <a:t> in 1:length(Theta)) y[</a:t>
            </a:r>
            <a:r>
              <a:rPr lang="en-US" dirty="0" err="1" smtClean="0"/>
              <a:t>i</a:t>
            </a:r>
            <a:r>
              <a:rPr lang="en-US" dirty="0" smtClean="0"/>
              <a:t>] = gmllH0(Theta[</a:t>
            </a:r>
            <a:r>
              <a:rPr lang="en-US" dirty="0" err="1" smtClean="0"/>
              <a:t>i</a:t>
            </a:r>
            <a:r>
              <a:rPr lang="en-US" dirty="0" smtClean="0"/>
              <a:t>],D)</a:t>
            </a:r>
          </a:p>
          <a:p>
            <a:r>
              <a:rPr lang="en-US" dirty="0" smtClean="0"/>
              <a:t>&gt; plot(</a:t>
            </a:r>
            <a:r>
              <a:rPr lang="en-US" dirty="0" err="1" smtClean="0"/>
              <a:t>Theta,y,type</a:t>
            </a:r>
            <a:r>
              <a:rPr lang="en-US" dirty="0" smtClean="0"/>
              <a:t>='l')</a:t>
            </a:r>
          </a:p>
          <a:p>
            <a:r>
              <a:rPr lang="en-US" dirty="0" smtClean="0"/>
              <a:t>\end{verbatim} 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51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\begin{</a:t>
            </a:r>
            <a:r>
              <a:rPr lang="nl-NL" dirty="0" err="1" smtClean="0"/>
              <a:t>verbatim</a:t>
            </a:r>
            <a:r>
              <a:rPr lang="nl-NL" dirty="0" smtClean="0"/>
              <a:t>}</a:t>
            </a:r>
          </a:p>
          <a:p>
            <a:r>
              <a:rPr lang="nl-NL" dirty="0" smtClean="0"/>
              <a:t>&gt; G2 = 2 * (144.1704-142.0316); G2</a:t>
            </a:r>
          </a:p>
          <a:p>
            <a:r>
              <a:rPr lang="nl-NL" dirty="0" smtClean="0"/>
              <a:t>[1] 4.2776</a:t>
            </a:r>
          </a:p>
          <a:p>
            <a:r>
              <a:rPr lang="nl-NL" dirty="0" smtClean="0"/>
              <a:t>&gt; 1-pchisq(G2,df=1)</a:t>
            </a:r>
          </a:p>
          <a:p>
            <a:r>
              <a:rPr lang="nl-NL" dirty="0" smtClean="0"/>
              <a:t>[1] 0.03861784</a:t>
            </a:r>
          </a:p>
          <a:p>
            <a:r>
              <a:rPr lang="nl-NL" dirty="0" smtClean="0"/>
              <a:t>\end{</a:t>
            </a:r>
            <a:r>
              <a:rPr lang="nl-NL" dirty="0" err="1" smtClean="0"/>
              <a:t>verbatim</a:t>
            </a:r>
            <a:r>
              <a:rPr lang="nl-NL" dirty="0" smtClean="0"/>
              <a:t>} % 32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92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{\sigma} = \</a:t>
            </a:r>
            <a:r>
              <a:rPr lang="en-US" dirty="0" err="1" smtClean="0"/>
              <a:t>sqrt</a:t>
            </a:r>
            <a:r>
              <a:rPr lang="en-US" dirty="0" smtClean="0"/>
              <a:t>{\</a:t>
            </a:r>
            <a:r>
              <a:rPr lang="en-US" dirty="0" err="1" smtClean="0"/>
              <a:t>widehat</a:t>
            </a:r>
            <a:r>
              <a:rPr lang="en-US" dirty="0" smtClean="0"/>
              <a:t>{\sigma^2}} 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12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Re-parameterize: Let </a:t>
            </a:r>
          </a:p>
          <a:p>
            <a:r>
              <a:rPr lang="en-US" dirty="0" smtClean="0"/>
              <a:t>\begin{itemize}</a:t>
            </a:r>
          </a:p>
          <a:p>
            <a:r>
              <a:rPr lang="en-US" dirty="0" smtClean="0"/>
              <a:t>     \item[] $\theta_1 = \alpha-\beta$ </a:t>
            </a:r>
          </a:p>
          <a:p>
            <a:r>
              <a:rPr lang="en-US" dirty="0" smtClean="0"/>
              <a:t>     \item[] $\theta_2 = \beta$</a:t>
            </a:r>
          </a:p>
          <a:p>
            <a:r>
              <a:rPr lang="en-US" dirty="0" smtClean="0"/>
              <a:t>\end{itemize}</a:t>
            </a:r>
          </a:p>
          <a:p>
            <a:r>
              <a:rPr lang="en-US" dirty="0" smtClean="0"/>
              <a:t>The re-parameterization is one-to-one because</a:t>
            </a:r>
          </a:p>
          <a:p>
            <a:r>
              <a:rPr lang="en-US" dirty="0" smtClean="0"/>
              <a:t>\begin{itemize}</a:t>
            </a:r>
          </a:p>
          <a:p>
            <a:r>
              <a:rPr lang="en-US" dirty="0" smtClean="0"/>
              <a:t>     \item[] $\alpha = \theta_1+\theta_2$ </a:t>
            </a:r>
          </a:p>
          <a:p>
            <a:r>
              <a:rPr lang="en-US" dirty="0" smtClean="0"/>
              <a:t>     \item[] $\beta = \theta_2$</a:t>
            </a:r>
          </a:p>
          <a:p>
            <a:r>
              <a:rPr lang="en-US" dirty="0" smtClean="0"/>
              <a:t>\end{itemize} </a:t>
            </a:r>
          </a:p>
          <a:p>
            <a:r>
              <a:rPr lang="en-US" dirty="0" smtClean="0"/>
              <a:t>Invariance says $\</a:t>
            </a:r>
            <a:r>
              <a:rPr lang="en-US" dirty="0" err="1" smtClean="0"/>
              <a:t>widehat</a:t>
            </a:r>
            <a:r>
              <a:rPr lang="en-US" dirty="0" smtClean="0"/>
              <a:t>{\theta}_1 = \</a:t>
            </a:r>
            <a:r>
              <a:rPr lang="en-US" dirty="0" err="1" smtClean="0"/>
              <a:t>widehat</a:t>
            </a:r>
            <a:r>
              <a:rPr lang="en-US" dirty="0" smtClean="0"/>
              <a:t>{\alpha}-\</a:t>
            </a:r>
            <a:r>
              <a:rPr lang="en-US" dirty="0" err="1" smtClean="0"/>
              <a:t>widehat</a:t>
            </a:r>
            <a:r>
              <a:rPr lang="en-US" dirty="0" smtClean="0"/>
              <a:t>{\beta}$ and $\</a:t>
            </a:r>
            <a:r>
              <a:rPr lang="en-US" dirty="0" err="1" smtClean="0"/>
              <a:t>widehat</a:t>
            </a:r>
            <a:r>
              <a:rPr lang="en-US" dirty="0" smtClean="0"/>
              <a:t>{\theta}_2 = \</a:t>
            </a:r>
            <a:r>
              <a:rPr lang="en-US" dirty="0" err="1" smtClean="0"/>
              <a:t>widehat</a:t>
            </a:r>
            <a:r>
              <a:rPr lang="en-US" dirty="0" smtClean="0"/>
              <a:t>{\beta}$ % 24</a:t>
            </a:r>
          </a:p>
          <a:p>
            <a:endParaRPr lang="en-US" dirty="0" smtClean="0"/>
          </a:p>
          <a:p>
            <a:r>
              <a:rPr lang="en-US" dirty="0" smtClean="0"/>
              <a:t>H_0: \theta_1=0 %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97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X_1, \</a:t>
            </a:r>
            <a:r>
              <a:rPr lang="en-US" dirty="0" err="1" smtClean="0"/>
              <a:t>ldots</a:t>
            </a:r>
            <a:r>
              <a:rPr lang="en-US" dirty="0" smtClean="0"/>
              <a:t>, </a:t>
            </a:r>
            <a:r>
              <a:rPr lang="en-US" dirty="0" err="1" smtClean="0"/>
              <a:t>X_n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i.i.d</a:t>
            </a:r>
            <a:r>
              <a:rPr lang="en-US" dirty="0" smtClean="0"/>
              <a:t>.}{\</a:t>
            </a:r>
            <a:r>
              <a:rPr lang="en-US" dirty="0" err="1" smtClean="0"/>
              <a:t>sim</a:t>
            </a:r>
            <a:r>
              <a:rPr lang="en-US" dirty="0" smtClean="0"/>
              <a:t>} N(\mu,\sigma^2) % 36</a:t>
            </a:r>
          </a:p>
          <a:p>
            <a:r>
              <a:rPr lang="en-US" dirty="0" smtClean="0"/>
              <a:t>H_0: \mu^2 = \sigma^2 % 36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Re-parameterize: Let </a:t>
            </a:r>
          </a:p>
          <a:p>
            <a:r>
              <a:rPr lang="en-US" dirty="0" smtClean="0"/>
              <a:t>\begin{itemize}</a:t>
            </a:r>
          </a:p>
          <a:p>
            <a:r>
              <a:rPr lang="en-US" dirty="0" smtClean="0"/>
              <a:t>     \item[] $\theta_1 = \mu^2-\sigma^2$ </a:t>
            </a:r>
          </a:p>
          <a:p>
            <a:r>
              <a:rPr lang="en-US" dirty="0" smtClean="0"/>
              <a:t>     \item[] $\theta_2 = \mu$</a:t>
            </a:r>
          </a:p>
          <a:p>
            <a:r>
              <a:rPr lang="en-US" dirty="0" smtClean="0"/>
              <a:t>\end{itemize}</a:t>
            </a:r>
          </a:p>
          <a:p>
            <a:r>
              <a:rPr lang="en-US" dirty="0" smtClean="0"/>
              <a:t>The re-parameterization is one-to-one because</a:t>
            </a:r>
          </a:p>
          <a:p>
            <a:r>
              <a:rPr lang="en-US" dirty="0" smtClean="0"/>
              <a:t>\begin{itemize}</a:t>
            </a:r>
          </a:p>
          <a:p>
            <a:r>
              <a:rPr lang="en-US" dirty="0" smtClean="0"/>
              <a:t>     \item[] $\mu = \theta_2$ </a:t>
            </a:r>
          </a:p>
          <a:p>
            <a:r>
              <a:rPr lang="en-US" dirty="0" smtClean="0"/>
              <a:t>     \item[] $\sigma^2 = \theta_2^2-\theta_1$</a:t>
            </a:r>
          </a:p>
          <a:p>
            <a:r>
              <a:rPr lang="en-US" dirty="0" smtClean="0"/>
              <a:t>\end{itemize} </a:t>
            </a:r>
          </a:p>
          <a:p>
            <a:r>
              <a:rPr lang="en-US" dirty="0" smtClean="0"/>
              <a:t>Invariance says $\</a:t>
            </a:r>
            <a:r>
              <a:rPr lang="en-US" dirty="0" err="1" smtClean="0"/>
              <a:t>widehat</a:t>
            </a:r>
            <a:r>
              <a:rPr lang="en-US" dirty="0" smtClean="0"/>
              <a:t>{\theta}_1 = \</a:t>
            </a:r>
            <a:r>
              <a:rPr lang="en-US" dirty="0" err="1" smtClean="0"/>
              <a:t>widehat</a:t>
            </a:r>
            <a:r>
              <a:rPr lang="en-US" dirty="0" smtClean="0"/>
              <a:t>{\mu}^2-\</a:t>
            </a:r>
            <a:r>
              <a:rPr lang="en-US" dirty="0" err="1" smtClean="0"/>
              <a:t>widehat</a:t>
            </a:r>
            <a:r>
              <a:rPr lang="en-US" dirty="0" smtClean="0"/>
              <a:t>{\sigma}^2$ and $\</a:t>
            </a:r>
            <a:r>
              <a:rPr lang="en-US" dirty="0" err="1" smtClean="0"/>
              <a:t>widehat</a:t>
            </a:r>
            <a:r>
              <a:rPr lang="en-US" dirty="0" smtClean="0"/>
              <a:t>{\theta}_2 = \</a:t>
            </a:r>
            <a:r>
              <a:rPr lang="en-US" dirty="0" err="1" smtClean="0"/>
              <a:t>widehat</a:t>
            </a:r>
            <a:r>
              <a:rPr lang="en-US" dirty="0" smtClean="0"/>
              <a:t>{\mu}$ % 20</a:t>
            </a:r>
          </a:p>
          <a:p>
            <a:endParaRPr lang="en-US" dirty="0" smtClean="0"/>
          </a:p>
          <a:p>
            <a:r>
              <a:rPr lang="en-US" dirty="0" smtClean="0"/>
              <a:t>H_0: \theta_1=0 %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$X_1, \</a:t>
            </a:r>
            <a:r>
              <a:rPr lang="en-US" dirty="0" err="1" smtClean="0"/>
              <a:t>ldots</a:t>
            </a:r>
            <a:r>
              <a:rPr lang="en-US" dirty="0" smtClean="0"/>
              <a:t>, </a:t>
            </a:r>
            <a:r>
              <a:rPr lang="en-US" dirty="0" err="1" smtClean="0"/>
              <a:t>X_n</a:t>
            </a:r>
            <a:r>
              <a:rPr lang="en-US" dirty="0" smtClean="0"/>
              <a:t>$ be a random sample from a Gamma distribution with parameters $\alpha&gt;0$ and $\beta&gt;0$ % 20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f(x;\alpha,\beta) = \</a:t>
            </a:r>
            <a:r>
              <a:rPr lang="en-US" dirty="0" err="1" smtClean="0"/>
              <a:t>frac</a:t>
            </a:r>
            <a:r>
              <a:rPr lang="en-US" dirty="0" smtClean="0"/>
              <a:t>{1}{\beta^\alpha \Gamma(\alpha)} </a:t>
            </a:r>
          </a:p>
          <a:p>
            <a:r>
              <a:rPr lang="en-US" dirty="0" smtClean="0"/>
              <a:t>                 e^{-x/\beta} x^{\alpha - 1}% 36</a:t>
            </a:r>
          </a:p>
          <a:p>
            <a:endParaRPr lang="en-US" dirty="0" smtClean="0"/>
          </a:p>
          <a:p>
            <a:r>
              <a:rPr lang="en-US" dirty="0" smtClean="0"/>
              <a:t>\Theta = \{(\alpha,\beta): \alpha&gt;0, \beta&gt;0 \}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3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set.seed</a:t>
            </a:r>
            <a:r>
              <a:rPr lang="en-US" dirty="0" smtClean="0"/>
              <a:t>(3201); alpha=2; beta=3</a:t>
            </a:r>
          </a:p>
          <a:p>
            <a:r>
              <a:rPr lang="en-US" dirty="0" smtClean="0"/>
              <a:t>&gt; D &lt;- round(</a:t>
            </a:r>
            <a:r>
              <a:rPr lang="en-US" dirty="0" err="1" smtClean="0"/>
              <a:t>rgamma</a:t>
            </a:r>
            <a:r>
              <a:rPr lang="en-US" dirty="0" smtClean="0"/>
              <a:t>(50,shape=alpha, scale=beta),2); D</a:t>
            </a:r>
          </a:p>
          <a:p>
            <a:r>
              <a:rPr lang="en-US" dirty="0" smtClean="0"/>
              <a:t> [1] 20.87 13.74  5.13  2.76  4.73  2.66 11.74  0.75 22.07 10.49  7.26  5.82 13.08</a:t>
            </a:r>
          </a:p>
          <a:p>
            <a:r>
              <a:rPr lang="en-US" dirty="0" smtClean="0"/>
              <a:t>[14]  1.79  4.57  1.40  1.13  6.84  3.21  0.38 11.24  1.72  4.69  1.96  7.87  8.49</a:t>
            </a:r>
          </a:p>
          <a:p>
            <a:r>
              <a:rPr lang="en-US" dirty="0" smtClean="0"/>
              <a:t>[27]  5.31  3.40  5.24  1.64  7.17  9.60  6.97 10.87  5.23  5.53 15.80  6.40 11.25</a:t>
            </a:r>
          </a:p>
          <a:p>
            <a:r>
              <a:rPr lang="en-US" dirty="0" smtClean="0"/>
              <a:t>[40]  4.91 12.05  5.44 12.62  1.81  2.70  3.03  4.09 12.29  3.23 10.94</a:t>
            </a:r>
          </a:p>
          <a:p>
            <a:r>
              <a:rPr lang="en-US" dirty="0" smtClean="0"/>
              <a:t>&gt; mean(D); alpha*beta</a:t>
            </a:r>
          </a:p>
          <a:p>
            <a:r>
              <a:rPr lang="en-US" dirty="0" smtClean="0"/>
              <a:t>[1] 6.8782</a:t>
            </a:r>
          </a:p>
          <a:p>
            <a:r>
              <a:rPr lang="en-US" dirty="0" smtClean="0"/>
              <a:t>[1] 6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var</a:t>
            </a:r>
            <a:r>
              <a:rPr lang="en-US" dirty="0" smtClean="0"/>
              <a:t>(D); alpha*beta^2</a:t>
            </a:r>
          </a:p>
          <a:p>
            <a:r>
              <a:rPr lang="en-US" dirty="0" smtClean="0"/>
              <a:t>[1] 24.90303</a:t>
            </a:r>
          </a:p>
          <a:p>
            <a:r>
              <a:rPr lang="en-US" dirty="0" smtClean="0"/>
              <a:t>[1] 18</a:t>
            </a:r>
          </a:p>
          <a:p>
            <a:r>
              <a:rPr lang="en-US" dirty="0" smtClean="0"/>
              <a:t>\end{verbatim} % 18?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9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\ell(\alpha,\beta) </a:t>
            </a:r>
          </a:p>
          <a:p>
            <a:r>
              <a:rPr lang="en-US" dirty="0" smtClean="0"/>
              <a:t>    &amp;=&amp; \</a:t>
            </a:r>
            <a:r>
              <a:rPr lang="en-US" dirty="0" err="1" smtClean="0"/>
              <a:t>ln</a:t>
            </a:r>
            <a:r>
              <a:rPr lang="en-US" dirty="0" smtClean="0"/>
              <a:t> \prod_{</a:t>
            </a:r>
            <a:r>
              <a:rPr lang="en-US" dirty="0" err="1" smtClean="0"/>
              <a:t>i</a:t>
            </a:r>
            <a:r>
              <a:rPr lang="en-US" dirty="0" smtClean="0"/>
              <a:t>=1}^n \</a:t>
            </a:r>
            <a:r>
              <a:rPr lang="en-US" dirty="0" err="1" smtClean="0"/>
              <a:t>frac</a:t>
            </a:r>
            <a:r>
              <a:rPr lang="en-US" dirty="0" smtClean="0"/>
              <a:t>{1}{\beta^\alpha \Gamma(\alpha)} </a:t>
            </a:r>
          </a:p>
          <a:p>
            <a:r>
              <a:rPr lang="en-US" dirty="0" smtClean="0"/>
              <a:t>                 e^{-</a:t>
            </a:r>
            <a:r>
              <a:rPr lang="en-US" dirty="0" err="1" smtClean="0"/>
              <a:t>x_i</a:t>
            </a:r>
            <a:r>
              <a:rPr lang="en-US" dirty="0" smtClean="0"/>
              <a:t>/\beta} </a:t>
            </a:r>
            <a:r>
              <a:rPr lang="en-US" dirty="0" err="1" smtClean="0"/>
              <a:t>x_i</a:t>
            </a:r>
            <a:r>
              <a:rPr lang="en-US" dirty="0" smtClean="0"/>
              <a:t>^{\alpha - 1} 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&amp;=&amp; \</a:t>
            </a:r>
            <a:r>
              <a:rPr lang="en-US" dirty="0" err="1" smtClean="0"/>
              <a:t>ln</a:t>
            </a:r>
            <a:r>
              <a:rPr lang="en-US" dirty="0" smtClean="0"/>
              <a:t> \left[ \beta^{-n\alpha} \, \Gamma(\alpha)^{-n}</a:t>
            </a:r>
          </a:p>
          <a:p>
            <a:r>
              <a:rPr lang="en-US" dirty="0" smtClean="0"/>
              <a:t>                 \</a:t>
            </a:r>
            <a:r>
              <a:rPr lang="en-US" dirty="0" err="1" smtClean="0"/>
              <a:t>exp</a:t>
            </a:r>
            <a:r>
              <a:rPr lang="en-US" dirty="0" smtClean="0"/>
              <a:t>(-\</a:t>
            </a:r>
            <a:r>
              <a:rPr lang="en-US" dirty="0" err="1" smtClean="0"/>
              <a:t>frac</a:t>
            </a:r>
            <a:r>
              <a:rPr lang="en-US" dirty="0" smtClean="0"/>
              <a:t>{1}{\beta}\sum_{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</a:t>
            </a:r>
            <a:r>
              <a:rPr lang="en-US" dirty="0" smtClean="0"/>
              <a:t>) </a:t>
            </a:r>
          </a:p>
          <a:p>
            <a:r>
              <a:rPr lang="en-US" dirty="0" smtClean="0"/>
              <a:t>                 \left(\prod_{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</a:t>
            </a:r>
            <a:r>
              <a:rPr lang="en-US" dirty="0" smtClean="0"/>
              <a:t> \right)^{\alpha-1} </a:t>
            </a:r>
          </a:p>
          <a:p>
            <a:r>
              <a:rPr lang="en-US" dirty="0" smtClean="0"/>
              <a:t>            \right] 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&amp;=&amp; -n\alpha\</a:t>
            </a:r>
            <a:r>
              <a:rPr lang="en-US" dirty="0" err="1" smtClean="0"/>
              <a:t>ln</a:t>
            </a:r>
            <a:r>
              <a:rPr lang="en-US" dirty="0" smtClean="0"/>
              <a:t>\beta -n\</a:t>
            </a:r>
            <a:r>
              <a:rPr lang="en-US" dirty="0" err="1" smtClean="0"/>
              <a:t>ln</a:t>
            </a:r>
            <a:r>
              <a:rPr lang="en-US" dirty="0" smtClean="0"/>
              <a:t>\Gamma(\alpha) - \</a:t>
            </a:r>
            <a:r>
              <a:rPr lang="en-US" dirty="0" err="1" smtClean="0"/>
              <a:t>frac</a:t>
            </a:r>
            <a:r>
              <a:rPr lang="en-US" dirty="0" smtClean="0"/>
              <a:t>{1}{\beta}\sum_{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</a:t>
            </a:r>
            <a:endParaRPr lang="en-US" dirty="0" smtClean="0"/>
          </a:p>
          <a:p>
            <a:r>
              <a:rPr lang="en-US" dirty="0" smtClean="0"/>
              <a:t>        + (\alpha - 1) \sum_{</a:t>
            </a:r>
            <a:r>
              <a:rPr lang="en-US" dirty="0" err="1" smtClean="0"/>
              <a:t>i</a:t>
            </a:r>
            <a:r>
              <a:rPr lang="en-US" dirty="0" smtClean="0"/>
              <a:t>=1}^n \</a:t>
            </a:r>
            <a:r>
              <a:rPr lang="en-US" dirty="0" err="1" smtClean="0"/>
              <a:t>ln</a:t>
            </a:r>
            <a:r>
              <a:rPr lang="en-US" dirty="0" smtClean="0"/>
              <a:t> </a:t>
            </a:r>
            <a:r>
              <a:rPr lang="en-US" dirty="0" err="1" smtClean="0"/>
              <a:t>x_i</a:t>
            </a:r>
            <a:r>
              <a:rPr lang="en-US" dirty="0" smtClean="0"/>
              <a:t> \</a:t>
            </a:r>
            <a:r>
              <a:rPr lang="en-US" dirty="0" err="1" smtClean="0"/>
              <a:t>nonumber</a:t>
            </a:r>
            <a:r>
              <a:rPr lang="en-US" dirty="0" smtClean="0"/>
              <a:t> 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1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\ell(\alpha,\beta) = </a:t>
            </a:r>
          </a:p>
          <a:p>
            <a:r>
              <a:rPr lang="en-US" dirty="0" smtClean="0"/>
              <a:t>-n\alpha\</a:t>
            </a:r>
            <a:r>
              <a:rPr lang="en-US" dirty="0" err="1" smtClean="0"/>
              <a:t>ln</a:t>
            </a:r>
            <a:r>
              <a:rPr lang="en-US" dirty="0" smtClean="0"/>
              <a:t>\beta -n\</a:t>
            </a:r>
            <a:r>
              <a:rPr lang="en-US" dirty="0" err="1" smtClean="0"/>
              <a:t>ln</a:t>
            </a:r>
            <a:r>
              <a:rPr lang="en-US" dirty="0" smtClean="0"/>
              <a:t>\Gamma(\alpha) - \</a:t>
            </a:r>
            <a:r>
              <a:rPr lang="en-US" dirty="0" err="1" smtClean="0"/>
              <a:t>frac</a:t>
            </a:r>
            <a:r>
              <a:rPr lang="en-US" dirty="0" smtClean="0"/>
              <a:t>{1}{\beta}\sum_{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</a:t>
            </a:r>
            <a:endParaRPr lang="en-US" dirty="0" smtClean="0"/>
          </a:p>
          <a:p>
            <a:r>
              <a:rPr lang="en-US" dirty="0" smtClean="0"/>
              <a:t>        + (\alpha - 1) \sum_{</a:t>
            </a:r>
            <a:r>
              <a:rPr lang="en-US" dirty="0" err="1" smtClean="0"/>
              <a:t>i</a:t>
            </a:r>
            <a:r>
              <a:rPr lang="en-US" dirty="0" smtClean="0"/>
              <a:t>=1}^n \</a:t>
            </a:r>
            <a:r>
              <a:rPr lang="en-US" dirty="0" err="1" smtClean="0"/>
              <a:t>ln</a:t>
            </a:r>
            <a:r>
              <a:rPr lang="en-US" dirty="0" smtClean="0"/>
              <a:t> </a:t>
            </a:r>
            <a:r>
              <a:rPr lang="en-US" dirty="0" err="1" smtClean="0"/>
              <a:t>x_i</a:t>
            </a:r>
            <a:r>
              <a:rPr lang="en-US" dirty="0" smtClean="0"/>
              <a:t> % 24</a:t>
            </a:r>
          </a:p>
          <a:p>
            <a:endParaRPr lang="en-US" dirty="0" smtClean="0"/>
          </a:p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# Gamma minus log likelihood: alpha=a, beta=b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gmll</a:t>
            </a:r>
            <a:r>
              <a:rPr lang="en-US" dirty="0" smtClean="0"/>
              <a:t> &lt;- function(</a:t>
            </a:r>
            <a:r>
              <a:rPr lang="en-US" dirty="0" err="1" smtClean="0"/>
              <a:t>theta,datta</a:t>
            </a:r>
            <a:r>
              <a:rPr lang="en-US" dirty="0" smtClean="0"/>
              <a:t>) </a:t>
            </a:r>
          </a:p>
          <a:p>
            <a:r>
              <a:rPr lang="en-US" dirty="0" smtClean="0"/>
              <a:t>+      {</a:t>
            </a:r>
          </a:p>
          <a:p>
            <a:r>
              <a:rPr lang="en-US" dirty="0" smtClean="0"/>
              <a:t>+       a &lt;- theta[1]; b &lt;- theta[2]</a:t>
            </a:r>
          </a:p>
          <a:p>
            <a:r>
              <a:rPr lang="en-US" dirty="0" smtClean="0"/>
              <a:t>+       n &lt;- length(</a:t>
            </a:r>
            <a:r>
              <a:rPr lang="en-US" dirty="0" err="1" smtClean="0"/>
              <a:t>datta</a:t>
            </a:r>
            <a:r>
              <a:rPr lang="en-US" dirty="0" smtClean="0"/>
              <a:t>); </a:t>
            </a:r>
            <a:r>
              <a:rPr lang="en-US" dirty="0" err="1" smtClean="0"/>
              <a:t>sumd</a:t>
            </a:r>
            <a:r>
              <a:rPr lang="en-US" dirty="0" smtClean="0"/>
              <a:t> &lt;- sum(</a:t>
            </a:r>
            <a:r>
              <a:rPr lang="en-US" dirty="0" err="1" smtClean="0"/>
              <a:t>datta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+       </a:t>
            </a:r>
            <a:r>
              <a:rPr lang="en-US" dirty="0" err="1" smtClean="0"/>
              <a:t>sumlogd</a:t>
            </a:r>
            <a:r>
              <a:rPr lang="en-US" dirty="0" smtClean="0"/>
              <a:t> &lt;- sum(log(</a:t>
            </a:r>
            <a:r>
              <a:rPr lang="en-US" dirty="0" err="1" smtClean="0"/>
              <a:t>datta</a:t>
            </a:r>
            <a:r>
              <a:rPr lang="en-US" dirty="0" smtClean="0"/>
              <a:t>))</a:t>
            </a:r>
          </a:p>
          <a:p>
            <a:r>
              <a:rPr lang="en-US" dirty="0" smtClean="0"/>
              <a:t>+       </a:t>
            </a:r>
            <a:r>
              <a:rPr lang="en-US" dirty="0" err="1" smtClean="0"/>
              <a:t>gmll</a:t>
            </a:r>
            <a:r>
              <a:rPr lang="en-US" dirty="0" smtClean="0"/>
              <a:t> &lt;- n*a*log(b) + n*</a:t>
            </a:r>
            <a:r>
              <a:rPr lang="en-US" dirty="0" err="1" smtClean="0"/>
              <a:t>lgamma</a:t>
            </a:r>
            <a:r>
              <a:rPr lang="en-US" dirty="0" smtClean="0"/>
              <a:t>(a) + </a:t>
            </a:r>
            <a:r>
              <a:rPr lang="en-US" dirty="0" err="1" smtClean="0"/>
              <a:t>sumd</a:t>
            </a:r>
            <a:r>
              <a:rPr lang="en-US" dirty="0" smtClean="0"/>
              <a:t>/b - (a-1)*</a:t>
            </a:r>
            <a:r>
              <a:rPr lang="en-US" dirty="0" err="1" smtClean="0"/>
              <a:t>sumlogd</a:t>
            </a:r>
            <a:endParaRPr lang="en-US" dirty="0" smtClean="0"/>
          </a:p>
          <a:p>
            <a:r>
              <a:rPr lang="en-US" dirty="0" smtClean="0"/>
              <a:t>+      </a:t>
            </a:r>
            <a:r>
              <a:rPr lang="en-US" dirty="0" err="1" smtClean="0"/>
              <a:t>gmll</a:t>
            </a:r>
            <a:endParaRPr lang="en-US" dirty="0" smtClean="0"/>
          </a:p>
          <a:p>
            <a:r>
              <a:rPr lang="en-US" dirty="0" smtClean="0"/>
              <a:t>+      } # End function </a:t>
            </a:r>
            <a:r>
              <a:rPr lang="en-US" dirty="0" err="1" smtClean="0"/>
              <a:t>gmll</a:t>
            </a:r>
            <a:endParaRPr lang="en-US" dirty="0" smtClean="0"/>
          </a:p>
          <a:p>
            <a:r>
              <a:rPr lang="en-US" dirty="0" smtClean="0"/>
              <a:t>\end{verbatim} %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5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stackrel</a:t>
            </a:r>
            <a:r>
              <a:rPr lang="en-US" dirty="0" smtClean="0"/>
              <a:t>{\</a:t>
            </a:r>
            <a:r>
              <a:rPr lang="en-US" dirty="0" err="1" smtClean="0"/>
              <a:t>sim</a:t>
            </a:r>
            <a:r>
              <a:rPr lang="en-US" dirty="0" smtClean="0"/>
              <a:t>}{\alpha} = \</a:t>
            </a:r>
            <a:r>
              <a:rPr lang="en-US" dirty="0" err="1" smtClean="0"/>
              <a:t>frac</a:t>
            </a:r>
            <a:r>
              <a:rPr lang="en-US" dirty="0" smtClean="0"/>
              <a:t>{\</a:t>
            </a:r>
            <a:r>
              <a:rPr lang="en-US" dirty="0" err="1" smtClean="0"/>
              <a:t>overline</a:t>
            </a:r>
            <a:r>
              <a:rPr lang="en-US" dirty="0" smtClean="0"/>
              <a:t>{X}^2}{S^2} \</a:t>
            </a:r>
            <a:r>
              <a:rPr lang="en-US" dirty="0" err="1" smtClean="0"/>
              <a:t>mbox</a:t>
            </a:r>
            <a:r>
              <a:rPr lang="en-US" dirty="0" smtClean="0"/>
              <a:t>{~~~and~~~} </a:t>
            </a:r>
          </a:p>
          <a:p>
            <a:r>
              <a:rPr lang="en-US" dirty="0" smtClean="0"/>
              <a:t>    \</a:t>
            </a:r>
            <a:r>
              <a:rPr lang="en-US" dirty="0" err="1" smtClean="0"/>
              <a:t>stackrel</a:t>
            </a:r>
            <a:r>
              <a:rPr lang="en-US" dirty="0" smtClean="0"/>
              <a:t>{\</a:t>
            </a:r>
            <a:r>
              <a:rPr lang="en-US" dirty="0" err="1" smtClean="0"/>
              <a:t>sim</a:t>
            </a:r>
            <a:r>
              <a:rPr lang="en-US" dirty="0" smtClean="0"/>
              <a:t>}{\beta} =\</a:t>
            </a:r>
            <a:r>
              <a:rPr lang="en-US" dirty="0" err="1" smtClean="0"/>
              <a:t>frac</a:t>
            </a:r>
            <a:r>
              <a:rPr lang="en-US" dirty="0" smtClean="0"/>
              <a:t>{S^2}{\</a:t>
            </a:r>
            <a:r>
              <a:rPr lang="en-US" dirty="0" err="1" smtClean="0"/>
              <a:t>overline</a:t>
            </a:r>
            <a:r>
              <a:rPr lang="en-US" dirty="0" smtClean="0"/>
              <a:t>{X}}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88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stackrel</a:t>
            </a:r>
            <a:r>
              <a:rPr lang="en-US" dirty="0" smtClean="0"/>
              <a:t>{\</a:t>
            </a:r>
            <a:r>
              <a:rPr lang="en-US" dirty="0" err="1" smtClean="0"/>
              <a:t>sim</a:t>
            </a:r>
            <a:r>
              <a:rPr lang="en-US" dirty="0" smtClean="0"/>
              <a:t>}{\alpha} = \</a:t>
            </a:r>
            <a:r>
              <a:rPr lang="en-US" dirty="0" err="1" smtClean="0"/>
              <a:t>frac</a:t>
            </a:r>
            <a:r>
              <a:rPr lang="en-US" dirty="0" smtClean="0"/>
              <a:t>{\</a:t>
            </a:r>
            <a:r>
              <a:rPr lang="en-US" dirty="0" err="1" smtClean="0"/>
              <a:t>overline</a:t>
            </a:r>
            <a:r>
              <a:rPr lang="en-US" dirty="0" smtClean="0"/>
              <a:t>{X}^2}{S^2} \</a:t>
            </a:r>
            <a:r>
              <a:rPr lang="en-US" dirty="0" err="1" smtClean="0"/>
              <a:t>mbox</a:t>
            </a:r>
            <a:r>
              <a:rPr lang="en-US" dirty="0" smtClean="0"/>
              <a:t>{~~~and~~~} </a:t>
            </a:r>
          </a:p>
          <a:p>
            <a:r>
              <a:rPr lang="en-US" dirty="0" smtClean="0"/>
              <a:t>    \</a:t>
            </a:r>
            <a:r>
              <a:rPr lang="en-US" dirty="0" err="1" smtClean="0"/>
              <a:t>stackrel</a:t>
            </a:r>
            <a:r>
              <a:rPr lang="en-US" dirty="0" smtClean="0"/>
              <a:t>{\</a:t>
            </a:r>
            <a:r>
              <a:rPr lang="en-US" dirty="0" err="1" smtClean="0"/>
              <a:t>sim</a:t>
            </a:r>
            <a:r>
              <a:rPr lang="en-US" dirty="0" smtClean="0"/>
              <a:t>}{\beta} =\</a:t>
            </a:r>
            <a:r>
              <a:rPr lang="en-US" dirty="0" err="1" smtClean="0"/>
              <a:t>frac</a:t>
            </a:r>
            <a:r>
              <a:rPr lang="en-US" dirty="0" smtClean="0"/>
              <a:t>{S^2}{\</a:t>
            </a:r>
            <a:r>
              <a:rPr lang="en-US" dirty="0" err="1" smtClean="0"/>
              <a:t>overline</a:t>
            </a:r>
            <a:r>
              <a:rPr lang="en-US" dirty="0" smtClean="0"/>
              <a:t>{X}} % 36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momalpha</a:t>
            </a:r>
            <a:r>
              <a:rPr lang="en-US" dirty="0" smtClean="0"/>
              <a:t> &lt;- mean(D)^2/</a:t>
            </a:r>
            <a:r>
              <a:rPr lang="en-US" dirty="0" err="1" smtClean="0"/>
              <a:t>var</a:t>
            </a:r>
            <a:r>
              <a:rPr lang="en-US" dirty="0" smtClean="0"/>
              <a:t>(D); </a:t>
            </a:r>
            <a:r>
              <a:rPr lang="en-US" dirty="0" err="1" smtClean="0"/>
              <a:t>momalpha</a:t>
            </a:r>
            <a:endParaRPr lang="en-US" dirty="0" smtClean="0"/>
          </a:p>
          <a:p>
            <a:r>
              <a:rPr lang="en-US" dirty="0" smtClean="0"/>
              <a:t>[1] 1.899754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mombeta</a:t>
            </a:r>
            <a:r>
              <a:rPr lang="en-US" dirty="0" smtClean="0"/>
              <a:t> &lt;- </a:t>
            </a:r>
            <a:r>
              <a:rPr lang="en-US" dirty="0" err="1" smtClean="0"/>
              <a:t>var</a:t>
            </a:r>
            <a:r>
              <a:rPr lang="en-US" dirty="0" smtClean="0"/>
              <a:t>(D)/mean(D); </a:t>
            </a:r>
            <a:r>
              <a:rPr lang="en-US" dirty="0" err="1" smtClean="0"/>
              <a:t>mombeta</a:t>
            </a:r>
            <a:endParaRPr lang="en-US" dirty="0" smtClean="0"/>
          </a:p>
          <a:p>
            <a:r>
              <a:rPr lang="en-US" dirty="0" smtClean="0"/>
              <a:t>[1] 3.620574</a:t>
            </a:r>
          </a:p>
          <a:p>
            <a:r>
              <a:rPr lang="en-US" dirty="0" smtClean="0"/>
              <a:t>\end{verbatim} % 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gammasearch</a:t>
            </a:r>
            <a:r>
              <a:rPr lang="en-US" dirty="0" smtClean="0"/>
              <a:t> = </a:t>
            </a:r>
            <a:r>
              <a:rPr lang="en-US" dirty="0" err="1" smtClean="0"/>
              <a:t>nlm</a:t>
            </a:r>
            <a:r>
              <a:rPr lang="en-US" dirty="0" smtClean="0"/>
              <a:t>(</a:t>
            </a:r>
            <a:r>
              <a:rPr lang="en-US" dirty="0" err="1" smtClean="0"/>
              <a:t>gmll,c</a:t>
            </a:r>
            <a:r>
              <a:rPr lang="en-US" dirty="0" smtClean="0"/>
              <a:t>(</a:t>
            </a:r>
            <a:r>
              <a:rPr lang="en-US" dirty="0" err="1" smtClean="0"/>
              <a:t>momalpha,mombeta</a:t>
            </a:r>
            <a:r>
              <a:rPr lang="en-US" dirty="0" smtClean="0"/>
              <a:t>),hessian=</a:t>
            </a:r>
            <a:r>
              <a:rPr lang="en-US" dirty="0" err="1" smtClean="0"/>
              <a:t>T,datta</a:t>
            </a:r>
            <a:r>
              <a:rPr lang="en-US" dirty="0" smtClean="0"/>
              <a:t>=D); </a:t>
            </a:r>
            <a:r>
              <a:rPr lang="en-US" dirty="0" err="1" smtClean="0"/>
              <a:t>gammasearch</a:t>
            </a:r>
            <a:endParaRPr lang="en-US" dirty="0" smtClean="0"/>
          </a:p>
          <a:p>
            <a:r>
              <a:rPr lang="en-US" dirty="0" smtClean="0"/>
              <a:t>$minimum</a:t>
            </a:r>
          </a:p>
          <a:p>
            <a:r>
              <a:rPr lang="en-US" dirty="0" smtClean="0"/>
              <a:t>[1] 142.0316</a:t>
            </a:r>
          </a:p>
          <a:p>
            <a:endParaRPr lang="en-US" dirty="0" smtClean="0"/>
          </a:p>
          <a:p>
            <a:r>
              <a:rPr lang="en-US" dirty="0" smtClean="0"/>
              <a:t>$estimate</a:t>
            </a:r>
          </a:p>
          <a:p>
            <a:r>
              <a:rPr lang="en-US" dirty="0" smtClean="0"/>
              <a:t>[1] 1.805930 3.808674</a:t>
            </a:r>
          </a:p>
          <a:p>
            <a:endParaRPr lang="en-US" dirty="0" smtClean="0"/>
          </a:p>
          <a:p>
            <a:r>
              <a:rPr lang="en-US" dirty="0" smtClean="0"/>
              <a:t>$gradient</a:t>
            </a:r>
          </a:p>
          <a:p>
            <a:r>
              <a:rPr lang="en-US" dirty="0" smtClean="0"/>
              <a:t>[1] 2.847002e-05 9.133932e-06</a:t>
            </a:r>
          </a:p>
          <a:p>
            <a:endParaRPr lang="en-US" dirty="0" smtClean="0"/>
          </a:p>
          <a:p>
            <a:r>
              <a:rPr lang="en-US" dirty="0" smtClean="0"/>
              <a:t>$hessian</a:t>
            </a:r>
          </a:p>
          <a:p>
            <a:r>
              <a:rPr lang="en-US" dirty="0" smtClean="0"/>
              <a:t>         [,1]      [,2]</a:t>
            </a:r>
          </a:p>
          <a:p>
            <a:r>
              <a:rPr lang="en-US" dirty="0" smtClean="0"/>
              <a:t>[1,] 36.68932 13.127271</a:t>
            </a:r>
          </a:p>
          <a:p>
            <a:r>
              <a:rPr lang="en-US" dirty="0" smtClean="0"/>
              <a:t>[2,] 13.12727  6.222282</a:t>
            </a:r>
          </a:p>
          <a:p>
            <a:endParaRPr lang="en-US" dirty="0" smtClean="0"/>
          </a:p>
          <a:p>
            <a:r>
              <a:rPr lang="en-US" dirty="0" smtClean="0"/>
              <a:t>$code</a:t>
            </a:r>
          </a:p>
          <a:p>
            <a:r>
              <a:rPr lang="en-US" dirty="0" smtClean="0"/>
              <a:t>[1] 1</a:t>
            </a:r>
          </a:p>
          <a:p>
            <a:endParaRPr lang="en-US" dirty="0" smtClean="0"/>
          </a:p>
          <a:p>
            <a:r>
              <a:rPr lang="en-US" dirty="0" smtClean="0"/>
              <a:t>$iterations</a:t>
            </a:r>
          </a:p>
          <a:p>
            <a:r>
              <a:rPr lang="en-US" dirty="0" smtClean="0"/>
              <a:t>[1] 6</a:t>
            </a:r>
          </a:p>
          <a:p>
            <a:endParaRPr lang="en-US" dirty="0" smtClean="0"/>
          </a:p>
          <a:p>
            <a:r>
              <a:rPr lang="en-US" dirty="0" smtClean="0"/>
              <a:t>&gt; </a:t>
            </a:r>
            <a:r>
              <a:rPr lang="en-US" dirty="0" err="1" smtClean="0"/>
              <a:t>eigen</a:t>
            </a:r>
            <a:r>
              <a:rPr lang="en-US" dirty="0" smtClean="0"/>
              <a:t>(</a:t>
            </a:r>
            <a:r>
              <a:rPr lang="en-US" dirty="0" err="1" smtClean="0"/>
              <a:t>gammasearch$hessian</a:t>
            </a:r>
            <a:r>
              <a:rPr lang="en-US" dirty="0" smtClean="0"/>
              <a:t>)$values</a:t>
            </a:r>
          </a:p>
          <a:p>
            <a:r>
              <a:rPr lang="en-US" dirty="0" smtClean="0"/>
              <a:t>[1] 41.565137  1.346466</a:t>
            </a:r>
          </a:p>
          <a:p>
            <a:r>
              <a:rPr lang="en-US" dirty="0" smtClean="0"/>
              <a:t>\end{verbatim} </a:t>
            </a:r>
          </a:p>
          <a:p>
            <a:endParaRPr lang="en-US" dirty="0" smtClean="0"/>
          </a:p>
          <a:p>
            <a:r>
              <a:rPr lang="en-US" dirty="0" smtClean="0"/>
              <a:t>% Place these</a:t>
            </a:r>
          </a:p>
          <a:p>
            <a:r>
              <a:rPr lang="en-US" dirty="0" smtClean="0"/>
              <a:t>-\ell(\</a:t>
            </a:r>
            <a:r>
              <a:rPr lang="en-US" dirty="0" err="1" smtClean="0"/>
              <a:t>widehat</a:t>
            </a:r>
            <a:r>
              <a:rPr lang="en-US" dirty="0" smtClean="0"/>
              <a:t>{\alpha},\</a:t>
            </a:r>
            <a:r>
              <a:rPr lang="en-US" dirty="0" err="1" smtClean="0"/>
              <a:t>widehat</a:t>
            </a:r>
            <a:r>
              <a:rPr lang="en-US" dirty="0" smtClean="0"/>
              <a:t>{\beta}) % 18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{\alpha} = 1.805930 % 18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{\beta} = 3.808674 % 18 </a:t>
            </a:r>
          </a:p>
          <a:p>
            <a:endParaRPr lang="en-US" dirty="0" smtClean="0"/>
          </a:p>
          <a:p>
            <a:r>
              <a:rPr lang="en-US" dirty="0" smtClean="0"/>
              <a:t> \</a:t>
            </a:r>
            <a:r>
              <a:rPr lang="en-US" dirty="0" err="1" smtClean="0"/>
              <a:t>mathbf</a:t>
            </a:r>
            <a:r>
              <a:rPr lang="en-US" dirty="0" smtClean="0"/>
              <a:t>{H} = \left[\</a:t>
            </a:r>
            <a:r>
              <a:rPr lang="en-US" dirty="0" err="1" smtClean="0"/>
              <a:t>frac</a:t>
            </a:r>
            <a:r>
              <a:rPr lang="en-US" dirty="0" smtClean="0"/>
              <a:t>{\partial^2 (-\ell)} {\partial\</a:t>
            </a:r>
            <a:r>
              <a:rPr lang="en-US" dirty="0" err="1" smtClean="0"/>
              <a:t>theta_i</a:t>
            </a:r>
            <a:r>
              <a:rPr lang="en-US" dirty="0" smtClean="0"/>
              <a:t>\partial\</a:t>
            </a:r>
            <a:r>
              <a:rPr lang="en-US" dirty="0" err="1" smtClean="0"/>
              <a:t>theta_j</a:t>
            </a:r>
            <a:r>
              <a:rPr lang="en-US" dirty="0" smtClean="0"/>
              <a:t>}\right] % 24</a:t>
            </a:r>
          </a:p>
          <a:p>
            <a:endParaRPr lang="en-US" dirty="0" smtClean="0"/>
          </a:p>
          <a:p>
            <a:r>
              <a:rPr lang="en-US" dirty="0" smtClean="0"/>
              <a:t>    \left(-\</a:t>
            </a:r>
            <a:r>
              <a:rPr lang="en-US" dirty="0" err="1" smtClean="0"/>
              <a:t>frac</a:t>
            </a:r>
            <a:r>
              <a:rPr lang="en-US" dirty="0" smtClean="0"/>
              <a:t>{\partial\ell}{\partial\alpha}, -\</a:t>
            </a:r>
            <a:r>
              <a:rPr lang="en-US" dirty="0" err="1" smtClean="0"/>
              <a:t>frac</a:t>
            </a:r>
            <a:r>
              <a:rPr lang="en-US" dirty="0" smtClean="0"/>
              <a:t>{\partial\ell}{\partial\beta}</a:t>
            </a:r>
          </a:p>
          <a:p>
            <a:r>
              <a:rPr lang="en-US" dirty="0" smtClean="0"/>
              <a:t>    \right)^\top% 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2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AB3C8-B883-4584-B279-89CC1E4C7D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27E1-064E-4D9A-A9C7-684812BA3A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272AA-0A60-457A-B0BD-9C81896235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0813" cy="41132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0D719-9267-4620-9006-70B7D7FE44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51932-6FA6-4101-AB6C-B33F5C238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6BCA2-0A42-4406-9440-51CD27BF7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718F2-1CE3-483D-B14D-F8B210C14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0A715-5D32-4E11-90B7-A1935DD712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6BC78-52CB-4F6B-B433-5ACA9417E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8CF56-3E5B-4F5B-A289-405E25D0C9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B8FA5-0103-4876-9CC1-4BD2BFB38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5040-A447-438F-BC77-0E8CBE001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2C1EDE9-9FA6-4AB8-BECE-34066679F8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tstat.toronto.edu/~brunner/oldclass/appliedf1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/>
          <a:p>
            <a:r>
              <a:rPr lang="en-US" dirty="0" smtClean="0"/>
              <a:t>Maximum Likelihood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r>
              <a:rPr lang="en-US" dirty="0" smtClean="0"/>
              <a:t>See Davison Ch. 4 for background and a more thorough discussion.</a:t>
            </a:r>
            <a:endParaRPr lang="en-US" dirty="0"/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1587500" y="6149975"/>
            <a:ext cx="172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Sometimes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5867400"/>
            <a:ext cx="5896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last slide for copyright information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16189"/>
            <a:ext cx="8229600" cy="4027413"/>
          </a:xfrm>
        </p:spPr>
        <p:txBody>
          <a:bodyPr/>
          <a:lstStyle/>
          <a:p>
            <a:r>
              <a:rPr lang="en-US" dirty="0" smtClean="0"/>
              <a:t>If the second derivatives are continuous, </a:t>
            </a:r>
            <a:r>
              <a:rPr lang="en-US" b="1" dirty="0" smtClean="0"/>
              <a:t>H</a:t>
            </a:r>
            <a:r>
              <a:rPr lang="en-US" dirty="0" smtClean="0"/>
              <a:t> is symmetric. </a:t>
            </a:r>
          </a:p>
          <a:p>
            <a:r>
              <a:rPr lang="en-US" dirty="0" smtClean="0"/>
              <a:t>If the gradient is zero at a point and |</a:t>
            </a:r>
            <a:r>
              <a:rPr lang="en-US" b="1" dirty="0" smtClean="0"/>
              <a:t>H</a:t>
            </a:r>
            <a:r>
              <a:rPr lang="en-US" dirty="0" smtClean="0"/>
              <a:t>|≠0, 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H</a:t>
            </a:r>
            <a:r>
              <a:rPr lang="en-US" dirty="0" smtClean="0"/>
              <a:t> is positive definite, local minimum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H</a:t>
            </a:r>
            <a:r>
              <a:rPr lang="en-US" dirty="0" smtClean="0"/>
              <a:t> is negative definite, local maximum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H</a:t>
            </a:r>
            <a:r>
              <a:rPr lang="en-US" dirty="0" smtClean="0"/>
              <a:t> has both positive and negative eigenvalues, saddle point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318" y="1006458"/>
            <a:ext cx="2844800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1219200"/>
          </a:xfrm>
        </p:spPr>
        <p:txBody>
          <a:bodyPr/>
          <a:lstStyle/>
          <a:p>
            <a:r>
              <a:rPr lang="en-US" dirty="0" smtClean="0"/>
              <a:t>A slicker way to define the minus log likelihood function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7607300" cy="4787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/>
              <a:t>Likelihood Ratio Tests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990600" y="4419600"/>
            <a:ext cx="6596062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Under </a:t>
            </a:r>
            <a:r>
              <a:rPr lang="en-US" i="1" dirty="0">
                <a:solidFill>
                  <a:srgbClr val="000000"/>
                </a:solidFill>
              </a:rPr>
              <a:t>H</a:t>
            </a:r>
            <a:r>
              <a:rPr lang="en-US" i="1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i="1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has an approximate chi-square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distribution for large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. Degrees of freedom = number of (non-redundant, linear) equalities specified by H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.  Reject when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i="1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is large.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0" y="895626"/>
            <a:ext cx="6667500" cy="11684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19400"/>
            <a:ext cx="5994400" cy="1130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1066800"/>
          </a:xfrm>
        </p:spPr>
        <p:txBody>
          <a:bodyPr/>
          <a:lstStyle/>
          <a:p>
            <a:r>
              <a:rPr lang="en-US" sz="3600" dirty="0"/>
              <a:t>Example: Multinomial with 3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27432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Parameter space is 2-dimensional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Unrestricted MLE is (P</a:t>
            </a:r>
            <a:r>
              <a:rPr lang="en-US" baseline="-25000" dirty="0" smtClean="0"/>
              <a:t>1</a:t>
            </a:r>
            <a:r>
              <a:rPr lang="en-US" dirty="0" smtClean="0"/>
              <a:t>, P</a:t>
            </a:r>
            <a:r>
              <a:rPr lang="en-US" baseline="-25000" dirty="0" smtClean="0"/>
              <a:t>2</a:t>
            </a:r>
            <a:r>
              <a:rPr lang="en-US" dirty="0" smtClean="0"/>
              <a:t>): Sample proportions.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: θ</a:t>
            </a:r>
            <a:r>
              <a:rPr lang="en-US" baseline="-25000" dirty="0"/>
              <a:t>1</a:t>
            </a:r>
            <a:r>
              <a:rPr lang="en-US" dirty="0"/>
              <a:t> = 2θ</a:t>
            </a:r>
            <a:r>
              <a:rPr lang="en-US" baseline="-25000" dirty="0"/>
              <a:t>2</a:t>
            </a: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0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0813" cy="450850"/>
          </a:xfrm>
        </p:spPr>
        <p:txBody>
          <a:bodyPr/>
          <a:lstStyle/>
          <a:p>
            <a:r>
              <a:rPr lang="en-US" sz="2400" dirty="0" smtClean="0"/>
              <a:t>Parameter space and restricted parameter space</a:t>
            </a:r>
            <a:endParaRPr lang="en-US" sz="2400" dirty="0"/>
          </a:p>
        </p:txBody>
      </p:sp>
      <p:pic>
        <p:nvPicPr>
          <p:cNvPr id="4" name="Picture 3" descr="2101f12ParameterSpac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399"/>
            <a:ext cx="6248400" cy="58947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0813" cy="838201"/>
          </a:xfrm>
        </p:spPr>
        <p:txBody>
          <a:bodyPr/>
          <a:lstStyle/>
          <a:p>
            <a:r>
              <a:rPr lang="en-US" dirty="0" smtClean="0"/>
              <a:t>R code for the record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" y="1558290"/>
            <a:ext cx="79248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26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0813" cy="1143000"/>
          </a:xfrm>
        </p:spPr>
        <p:txBody>
          <a:bodyPr/>
          <a:lstStyle/>
          <a:p>
            <a:r>
              <a:rPr lang="en-US" dirty="0"/>
              <a:t>Degrees of Freedom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0813" cy="2895600"/>
          </a:xfrm>
        </p:spPr>
        <p:txBody>
          <a:bodyPr/>
          <a:lstStyle/>
          <a:p>
            <a:r>
              <a:rPr lang="en-US" sz="2800" dirty="0"/>
              <a:t>Express H</a:t>
            </a:r>
            <a:r>
              <a:rPr lang="en-US" sz="2800" baseline="-25000" dirty="0"/>
              <a:t>0</a:t>
            </a:r>
            <a:r>
              <a:rPr lang="en-US" sz="2800" dirty="0"/>
              <a:t> as a set of linear combinations of the parameters, set equal to constants (usually zeros). </a:t>
            </a:r>
          </a:p>
          <a:p>
            <a:r>
              <a:rPr lang="en-US" sz="2800" dirty="0"/>
              <a:t>Degrees of freedom = number of </a:t>
            </a:r>
            <a:r>
              <a:rPr lang="en-US" sz="2800" i="1" dirty="0"/>
              <a:t>non-redundant</a:t>
            </a:r>
            <a:r>
              <a:rPr lang="en-US" sz="2800" dirty="0"/>
              <a:t> linear combinations (meaning linearly independent).</a:t>
            </a:r>
          </a:p>
          <a:p>
            <a:endParaRPr lang="en-US" sz="2800" dirty="0"/>
          </a:p>
        </p:txBody>
      </p:sp>
      <p:pic>
        <p:nvPicPr>
          <p:cNvPr id="25604" name="Picture 1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648200"/>
            <a:ext cx="38608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029200"/>
            <a:ext cx="741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997325" y="5584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2819400" y="6019800"/>
            <a:ext cx="341536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df=</a:t>
            </a:r>
            <a:r>
              <a:rPr lang="en-US" dirty="0" smtClean="0">
                <a:solidFill>
                  <a:srgbClr val="000000"/>
                </a:solidFill>
              </a:rPr>
              <a:t>3 (count the = signs)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7770813" cy="1143000"/>
          </a:xfrm>
        </p:spPr>
        <p:txBody>
          <a:bodyPr/>
          <a:lstStyle/>
          <a:p>
            <a:r>
              <a:rPr lang="en-US" sz="3600" dirty="0" smtClean="0"/>
              <a:t>Can write Null Hypothesis in Matrix Form as </a:t>
            </a:r>
            <a:r>
              <a:rPr lang="en-US" sz="3600" i="1" dirty="0" smtClean="0"/>
              <a:t>H</a:t>
            </a:r>
            <a:r>
              <a:rPr lang="en-US" sz="3600" i="1" baseline="-25000" dirty="0" smtClean="0"/>
              <a:t>0</a:t>
            </a:r>
            <a:r>
              <a:rPr lang="en-US" sz="3600" i="1" dirty="0" smtClean="0"/>
              <a:t>: </a:t>
            </a:r>
            <a:r>
              <a:rPr lang="en-US" sz="3600" b="1" i="1" dirty="0" err="1" smtClean="0"/>
              <a:t>Lθ</a:t>
            </a:r>
            <a:r>
              <a:rPr lang="en-US" sz="3600" i="1" dirty="0" smtClean="0"/>
              <a:t> = </a:t>
            </a:r>
            <a:r>
              <a:rPr lang="en-US" sz="3600" b="1" i="1" dirty="0" smtClean="0"/>
              <a:t>h</a:t>
            </a:r>
            <a:endParaRPr lang="en-US" sz="3600" b="1" i="1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378700" cy="647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62200"/>
            <a:ext cx="8140700" cy="2997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6172200"/>
            <a:ext cx="7213600" cy="292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dirty="0" smtClean="0"/>
              <a:t>Gamma Example: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i="1" dirty="0" smtClean="0"/>
              <a:t>: α = β</a:t>
            </a:r>
            <a:endParaRPr lang="en-US" i="1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267200"/>
            <a:ext cx="5511800" cy="5334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8" y="6142038"/>
            <a:ext cx="7581900" cy="2413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74" y="1704285"/>
            <a:ext cx="5816600" cy="18923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685800"/>
          </a:xfrm>
        </p:spPr>
        <p:txBody>
          <a:bodyPr/>
          <a:lstStyle/>
          <a:p>
            <a:r>
              <a:rPr lang="en-US" dirty="0" smtClean="0"/>
              <a:t>Make a wrapper function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91440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060450"/>
          </a:xfrm>
        </p:spPr>
        <p:txBody>
          <a:bodyPr/>
          <a:lstStyle/>
          <a:p>
            <a:r>
              <a:rPr lang="en-US" dirty="0" smtClean="0"/>
              <a:t>Maximum Likelihood</a:t>
            </a:r>
          </a:p>
        </p:txBody>
      </p:sp>
      <p:pic>
        <p:nvPicPr>
          <p:cNvPr id="15363" name="Picture 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371600"/>
            <a:ext cx="51181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590800"/>
            <a:ext cx="3568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572000"/>
            <a:ext cx="59309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1587500" y="6149975"/>
            <a:ext cx="172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Sometimes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038" y="131763"/>
            <a:ext cx="7112000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838199"/>
          </a:xfrm>
        </p:spPr>
        <p:txBody>
          <a:bodyPr/>
          <a:lstStyle/>
          <a:p>
            <a:r>
              <a:rPr lang="en-US" dirty="0" smtClean="0"/>
              <a:t>It's probably okay, but plot -LL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895600"/>
            <a:ext cx="3962400" cy="3962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13" y="1174750"/>
            <a:ext cx="8382000" cy="1727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i="1" dirty="0" smtClean="0"/>
              <a:t>: α = β</a:t>
            </a:r>
            <a:endParaRPr lang="en-US" i="1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3663"/>
            <a:ext cx="807720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6800"/>
          </a:xfrm>
        </p:spPr>
        <p:txBody>
          <a:bodyPr/>
          <a:lstStyle/>
          <a:p>
            <a:r>
              <a:rPr lang="en-US" dirty="0" smtClean="0"/>
              <a:t>The actual Theorem (Wilks, 1934)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0813" cy="48006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There are </a:t>
            </a:r>
            <a:r>
              <a:rPr lang="en-US" i="1" dirty="0" err="1" smtClean="0"/>
              <a:t>r+p</a:t>
            </a:r>
            <a:r>
              <a:rPr lang="en-US" dirty="0" smtClean="0"/>
              <a:t> parameters</a:t>
            </a:r>
          </a:p>
          <a:p>
            <a:pPr>
              <a:buFont typeface="Arial"/>
              <a:buChar char="•"/>
            </a:pPr>
            <a:r>
              <a:rPr lang="en-US" dirty="0" smtClean="0"/>
              <a:t>Null hypothesis says that the first </a:t>
            </a:r>
            <a:r>
              <a:rPr lang="en-US" i="1" dirty="0" smtClean="0"/>
              <a:t>r </a:t>
            </a:r>
            <a:r>
              <a:rPr lang="en-US" dirty="0" smtClean="0"/>
              <a:t>parameters equal specified constants.</a:t>
            </a:r>
          </a:p>
          <a:p>
            <a:pPr>
              <a:buFont typeface="Arial"/>
              <a:buChar char="•"/>
            </a:pPr>
            <a:r>
              <a:rPr lang="en-US" dirty="0" smtClean="0"/>
              <a:t>Then under some regularity conditions, </a:t>
            </a:r>
            <a:r>
              <a:rPr lang="en-US" i="1" dirty="0" smtClean="0"/>
              <a:t>G</a:t>
            </a:r>
            <a:r>
              <a:rPr lang="en-US" i="1" baseline="30000" dirty="0" smtClean="0"/>
              <a:t>2</a:t>
            </a:r>
            <a:r>
              <a:rPr lang="en-US" dirty="0" smtClean="0"/>
              <a:t> converges in distribution to chi-squared with </a:t>
            </a:r>
            <a:r>
              <a:rPr lang="en-US" i="1" dirty="0" smtClean="0"/>
              <a:t>r</a:t>
            </a:r>
            <a:r>
              <a:rPr lang="en-US" dirty="0" smtClean="0"/>
              <a:t> df if H</a:t>
            </a:r>
            <a:r>
              <a:rPr lang="en-US" baseline="-25000" dirty="0" smtClean="0"/>
              <a:t>0</a:t>
            </a:r>
            <a:r>
              <a:rPr lang="en-US" dirty="0" smtClean="0"/>
              <a:t> is true.</a:t>
            </a:r>
          </a:p>
          <a:p>
            <a:pPr>
              <a:buFont typeface="Arial"/>
              <a:buChar char="•"/>
            </a:pPr>
            <a:r>
              <a:rPr lang="en-US" dirty="0" smtClean="0"/>
              <a:t>Can justify tests of </a:t>
            </a:r>
            <a:r>
              <a:rPr lang="en-US" i="1" dirty="0" smtClean="0"/>
              <a:t>linear </a:t>
            </a:r>
            <a:r>
              <a:rPr lang="en-US" dirty="0" smtClean="0"/>
              <a:t>null hypotheses by a re-parameterization using the invariance principle.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"/>
            <a:ext cx="7770813" cy="990599"/>
          </a:xfrm>
        </p:spPr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0813" cy="5715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The invariance principle of maximum likelihood estimation says that the MLE of a function is that function of the MLE. Like 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Meaning is particularly clear when the function is one-to-one.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Write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: </a:t>
            </a:r>
            <a:r>
              <a:rPr lang="en-US" sz="2400" b="1" dirty="0" err="1" smtClean="0"/>
              <a:t>Lθ</a:t>
            </a:r>
            <a:r>
              <a:rPr lang="en-US" sz="2400" dirty="0" smtClean="0"/>
              <a:t> = </a:t>
            </a:r>
            <a:r>
              <a:rPr lang="en-US" sz="2400" b="1" dirty="0" smtClean="0"/>
              <a:t>h</a:t>
            </a:r>
            <a:r>
              <a:rPr lang="en-US" sz="2400" dirty="0" smtClean="0"/>
              <a:t>, where </a:t>
            </a:r>
            <a:r>
              <a:rPr lang="en-US" sz="2400" b="1" dirty="0" smtClean="0"/>
              <a:t>L</a:t>
            </a:r>
            <a:r>
              <a:rPr lang="en-US" sz="2400" dirty="0" smtClean="0"/>
              <a:t> is r x (</a:t>
            </a:r>
            <a:r>
              <a:rPr lang="en-US" sz="2400" dirty="0" err="1" smtClean="0"/>
              <a:t>r+p</a:t>
            </a:r>
            <a:r>
              <a:rPr lang="en-US" sz="2400" dirty="0" smtClean="0"/>
              <a:t>) and rows of </a:t>
            </a:r>
            <a:r>
              <a:rPr lang="en-US" sz="2400" b="1" dirty="0" smtClean="0"/>
              <a:t>L</a:t>
            </a:r>
            <a:r>
              <a:rPr lang="en-US" sz="2400" dirty="0" smtClean="0"/>
              <a:t> are linearly independent.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Can always find an additional p vectors that, together with the rows of </a:t>
            </a:r>
            <a:r>
              <a:rPr lang="en-US" sz="2400" b="1" dirty="0"/>
              <a:t>L</a:t>
            </a:r>
            <a:r>
              <a:rPr lang="en-US" sz="2400" dirty="0" smtClean="0"/>
              <a:t>, span </a:t>
            </a:r>
            <a:r>
              <a:rPr lang="en-US" sz="2400" dirty="0" err="1" smtClean="0"/>
              <a:t>R</a:t>
            </a:r>
            <a:r>
              <a:rPr lang="en-US" sz="2400" baseline="30000" dirty="0" err="1" smtClean="0"/>
              <a:t>r+p</a:t>
            </a:r>
            <a:endParaRPr lang="en-US" sz="2400" baseline="300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This defines a (linear) 1-to-1 re-parameterization, and Wilks' theorem applies directly.</a:t>
            </a: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413" y="2493963"/>
            <a:ext cx="1206500" cy="558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1143000"/>
          </a:xfrm>
        </p:spPr>
        <p:txBody>
          <a:bodyPr/>
          <a:lstStyle/>
          <a:p>
            <a:r>
              <a:rPr lang="en-US" dirty="0" smtClean="0"/>
              <a:t>Gamma Example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i="1" dirty="0" smtClean="0"/>
              <a:t>: α = β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71600"/>
            <a:ext cx="6121400" cy="39370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5" y="6040438"/>
            <a:ext cx="21844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</p:spPr>
        <p:txBody>
          <a:bodyPr/>
          <a:lstStyle/>
          <a:p>
            <a:r>
              <a:rPr lang="en-US" sz="3200" dirty="0" smtClean="0"/>
              <a:t>Can Work for Non-linear Null Hypotheses Too</a:t>
            </a:r>
            <a:endParaRPr lang="en-US" sz="32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2463800" cy="520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172200"/>
            <a:ext cx="2184400" cy="419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914400"/>
            <a:ext cx="4914900" cy="622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2514600"/>
            <a:ext cx="51054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This slide show was prepared by Jerry Brunner, Department of</a:t>
            </a:r>
          </a:p>
          <a:p>
            <a:r>
              <a:rPr lang="en-US" sz="2000" dirty="0"/>
              <a:t>Statistics, University of Toronto. It is licensed under a Creative</a:t>
            </a:r>
          </a:p>
          <a:p>
            <a:r>
              <a:rPr lang="en-US" sz="2000" dirty="0"/>
              <a:t>Commons Attribution - </a:t>
            </a:r>
            <a:r>
              <a:rPr lang="en-US" sz="2000" dirty="0" err="1"/>
              <a:t>ShareAlike</a:t>
            </a:r>
            <a:r>
              <a:rPr lang="en-US" sz="2000" dirty="0"/>
              <a:t> 3.0 </a:t>
            </a:r>
            <a:r>
              <a:rPr lang="en-US" sz="2000" dirty="0" err="1"/>
              <a:t>Unported</a:t>
            </a:r>
            <a:r>
              <a:rPr lang="en-US" sz="2000" dirty="0"/>
              <a:t> License. Use</a:t>
            </a:r>
          </a:p>
          <a:p>
            <a:r>
              <a:rPr lang="en-US" sz="2000" dirty="0"/>
              <a:t>any part of it as you like and share the result freely. </a:t>
            </a:r>
            <a:r>
              <a:rPr lang="en-US" sz="2000" dirty="0" smtClean="0"/>
              <a:t>These</a:t>
            </a:r>
            <a:endParaRPr lang="en-US" sz="2000" dirty="0"/>
          </a:p>
          <a:p>
            <a:r>
              <a:rPr lang="en-US" sz="2000" dirty="0" err="1" smtClean="0"/>
              <a:t>Powerpoint</a:t>
            </a:r>
            <a:r>
              <a:rPr lang="en-US" sz="2000" dirty="0" smtClean="0"/>
              <a:t> slides will be available </a:t>
            </a:r>
            <a:r>
              <a:rPr lang="en-US" sz="2000" dirty="0"/>
              <a:t>from the course website</a:t>
            </a:r>
            <a:r>
              <a:rPr lang="en-US" sz="2000" dirty="0" smtClean="0"/>
              <a:t>:</a:t>
            </a:r>
          </a:p>
          <a:p>
            <a:r>
              <a:rPr lang="en-US" sz="2000" dirty="0" smtClean="0">
                <a:solidFill>
                  <a:srgbClr val="FF0000"/>
                </a:solidFill>
                <a:hlinkClick r:id="rId2"/>
              </a:rPr>
              <a:t>http://www.utstat.toronto.edu/~brunner/oldclass/appliedf18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0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5650"/>
          </a:xfrm>
        </p:spPr>
        <p:txBody>
          <a:bodyPr/>
          <a:lstStyle/>
          <a:p>
            <a:r>
              <a:rPr lang="en-US" dirty="0" smtClean="0"/>
              <a:t>Close your eyes and differentiate?</a:t>
            </a:r>
          </a:p>
        </p:txBody>
      </p:sp>
      <p:pic>
        <p:nvPicPr>
          <p:cNvPr id="16387" name="Picture 4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8712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429000"/>
            <a:ext cx="6108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7688" y="5456238"/>
            <a:ext cx="53213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838200"/>
          </a:xfrm>
        </p:spPr>
        <p:txBody>
          <a:bodyPr/>
          <a:lstStyle/>
          <a:p>
            <a:r>
              <a:rPr lang="en-US" sz="3200" dirty="0" smtClean="0"/>
              <a:t>Simulate Some Data: True α=2, β=3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685800" y="4953000"/>
            <a:ext cx="7770813" cy="1600200"/>
          </a:xfrm>
        </p:spPr>
        <p:txBody>
          <a:bodyPr/>
          <a:lstStyle/>
          <a:p>
            <a:r>
              <a:rPr lang="en-US" sz="2000" dirty="0" smtClean="0"/>
              <a:t>Alternatives for getting the data into D might be</a:t>
            </a:r>
          </a:p>
          <a:p>
            <a:r>
              <a:rPr lang="en-US" sz="2000" dirty="0" smtClean="0"/>
              <a:t>	D = scan(“Gamma.data”)   -- Can put entire URL</a:t>
            </a:r>
          </a:p>
          <a:p>
            <a:r>
              <a:rPr lang="en-US" sz="2000" dirty="0" smtClean="0"/>
              <a:t>	D = c(20.87, 13.74, …, 10.94)</a:t>
            </a:r>
          </a:p>
        </p:txBody>
      </p:sp>
      <p:pic>
        <p:nvPicPr>
          <p:cNvPr id="17412" name="Picture 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86868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136650"/>
          </a:xfrm>
        </p:spPr>
        <p:txBody>
          <a:bodyPr/>
          <a:lstStyle/>
          <a:p>
            <a:r>
              <a:rPr lang="en-US" dirty="0" smtClean="0"/>
              <a:t>Log Likelihood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88" y="1905000"/>
            <a:ext cx="8267700" cy="3073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600" dirty="0" smtClean="0"/>
              <a:t>R function for the minus log likelihood</a:t>
            </a:r>
          </a:p>
        </p:txBody>
      </p:sp>
      <p:pic>
        <p:nvPicPr>
          <p:cNvPr id="19459" name="Picture 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91440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95400"/>
            <a:ext cx="7835900" cy="850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600" dirty="0" smtClean="0"/>
              <a:t>Where should the numerical search start?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3048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How about Method of Moments estimates?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E(X) = αβ, Var(X) = αβ</a:t>
            </a:r>
            <a:r>
              <a:rPr lang="en-US" baseline="30000" dirty="0" smtClean="0"/>
              <a:t>2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Solve for α and β, replace population moments by sample moments and put a ~ above the parameters.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20484" name="Picture 6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2613" y="4600575"/>
            <a:ext cx="4584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1838" y="588963"/>
            <a:ext cx="4584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4488" y="3521075"/>
            <a:ext cx="63627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9067800" cy="6197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7037" y="3224212"/>
            <a:ext cx="1905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7862" y="1536700"/>
            <a:ext cx="12954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7612" y="1470025"/>
            <a:ext cx="1295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1837" y="633412"/>
            <a:ext cx="1066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07" y="2133887"/>
            <a:ext cx="2057400" cy="812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4565</TotalTime>
  <Words>3687</Words>
  <Application>Microsoft Macintosh PowerPoint</Application>
  <PresentationFormat>On-screen Show (4:3)</PresentationFormat>
  <Paragraphs>367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 Presentation</vt:lpstr>
      <vt:lpstr>Maximum Likelihood</vt:lpstr>
      <vt:lpstr>Maximum Likelihood</vt:lpstr>
      <vt:lpstr>Close your eyes and differentiate?</vt:lpstr>
      <vt:lpstr>Simulate Some Data: True α=2, β=3</vt:lpstr>
      <vt:lpstr>Log Likelihood</vt:lpstr>
      <vt:lpstr>R function for the minus log likelihood</vt:lpstr>
      <vt:lpstr>Where should the numerical search start?</vt:lpstr>
      <vt:lpstr>PowerPoint Presentation</vt:lpstr>
      <vt:lpstr>PowerPoint Presentation</vt:lpstr>
      <vt:lpstr>PowerPoint Presentation</vt:lpstr>
      <vt:lpstr>A slicker way to define the minus log likelihood function</vt:lpstr>
      <vt:lpstr>Likelihood Ratio Tests</vt:lpstr>
      <vt:lpstr>Example: Multinomial with 3 categories</vt:lpstr>
      <vt:lpstr>Parameter space and restricted parameter space</vt:lpstr>
      <vt:lpstr>R code for the record</vt:lpstr>
      <vt:lpstr>Degrees of Freedom</vt:lpstr>
      <vt:lpstr>Can write Null Hypothesis in Matrix Form as H0: Lθ = h</vt:lpstr>
      <vt:lpstr>Gamma Example: H0: α = β</vt:lpstr>
      <vt:lpstr>Make a wrapper function</vt:lpstr>
      <vt:lpstr>PowerPoint Presentation</vt:lpstr>
      <vt:lpstr>It's probably okay, but plot -LL</vt:lpstr>
      <vt:lpstr>Test H0: α = β</vt:lpstr>
      <vt:lpstr>The actual Theorem (Wilks, 1934)</vt:lpstr>
      <vt:lpstr>How it works</vt:lpstr>
      <vt:lpstr>Gamma Example H0: α = β</vt:lpstr>
      <vt:lpstr>Can Work for Non-linear Null Hypotheses Too</vt:lpstr>
      <vt:lpstr>Copyright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Earl Monroe</dc:creator>
  <cp:lastModifiedBy>Kareem</cp:lastModifiedBy>
  <cp:revision>287</cp:revision>
  <cp:lastPrinted>2018-09-20T03:15:05Z</cp:lastPrinted>
  <dcterms:created xsi:type="dcterms:W3CDTF">2012-09-28T17:16:38Z</dcterms:created>
  <dcterms:modified xsi:type="dcterms:W3CDTF">2018-09-20T03:15:31Z</dcterms:modified>
</cp:coreProperties>
</file>