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256" r:id="rId11"/>
    <p:sldId id="257" r:id="rId12"/>
    <p:sldId id="258" r:id="rId13"/>
    <p:sldId id="259" r:id="rId14"/>
    <p:sldId id="261" r:id="rId15"/>
    <p:sldId id="260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301" r:id="rId26"/>
    <p:sldId id="303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9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03261-D95C-E940-AE2A-DC6AC6CFE96C}" type="datetimeFigureOut">
              <a:rPr lang="en-US" smtClean="0"/>
              <a:t>17-11-02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FAE95-5D81-3A47-A157-65D36AC09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704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CD34C0-761D-42AE-9849-3BF405D352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25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ＭＳ Ｐゴシック" pitchFamily="-1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8153D-F61D-4392-B9B2-E8FA0C4E448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407549-DFE6-49EE-B070-2F2F8D4C3DA8}" type="slidenum">
              <a:rPr lang="en-US"/>
              <a:pPr/>
              <a:t>17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E0B0AC-1780-45EC-8E09-4271B167A449}" type="slidenum">
              <a:rPr lang="en-US"/>
              <a:pPr/>
              <a:t>18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54FEB-F63D-457B-A06F-C6281D9B4743}" type="slidenum">
              <a:rPr lang="en-US"/>
              <a:pPr/>
              <a:t>19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… And her are some examples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4AAB7-EDDD-4948-81A3-B6EE026E394B}" type="slidenum">
              <a:rPr lang="en-US"/>
              <a:pPr/>
              <a:t>20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28047B-A04E-40A5-A05E-E082A377E173}" type="slidenum">
              <a:rPr lang="en-US"/>
              <a:pPr/>
              <a:t>21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And we set up a regression equation</a:t>
            </a:r>
          </a:p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With products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E302FA-308F-4092-BC35-BE350EAA8111}" type="slidenum">
              <a:rPr lang="en-US"/>
              <a:pPr/>
              <a:t>22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D39042-B8AC-468F-8FD1-01624CB6C7C6}" type="slidenum">
              <a:rPr lang="en-US"/>
              <a:pPr/>
              <a:t>23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F214A5-2793-4BBA-A389-D5EB6A2707EF}" type="slidenum">
              <a:rPr lang="en-US"/>
              <a:pPr/>
              <a:t>24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Sometimes you can -- more later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3607E1-BB09-4A89-88C1-1A570B759771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Linear Combination, weights</a:t>
            </a:r>
          </a:p>
          <a:p>
            <a:r>
              <a:rPr lang="en-US" dirty="0"/>
              <a:t>Test contrast = 0</a:t>
            </a:r>
          </a:p>
          <a:p>
            <a:r>
              <a:rPr lang="en-US" dirty="0"/>
              <a:t>Pairwise differences </a:t>
            </a:r>
            <a:r>
              <a:rPr lang="en-US" dirty="0" smtClean="0"/>
              <a:t>are </a:t>
            </a:r>
            <a:r>
              <a:rPr lang="en-US" dirty="0"/>
              <a:t>contrasts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E23846-678E-4F0D-AF05-43C5DCC69EFF}" type="slidenum">
              <a:rPr lang="en-US"/>
              <a:pPr/>
              <a:t>27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setting up Bruce’s paradox later.</a:t>
            </a:r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8153D-F61D-4392-B9B2-E8FA0C4E448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CF1A56-BFBF-49E3-A7AD-AF6B89DF2F72}" type="slidenum">
              <a:rPr lang="en-US"/>
              <a:pPr/>
              <a:t>28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… To understand this second one, look at the picture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A037C7-C376-49E3-8E73-0F24E2BB562D}" type="slidenum">
              <a:rPr lang="en-US"/>
              <a:pPr/>
              <a:t>29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4B3E52-F609-40E6-BB2C-9AEE3085E923}" type="slidenum">
              <a:rPr lang="en-US"/>
              <a:pPr/>
              <a:t>30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… Now what happens if you add a third factor?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BA4BED-014E-4ED4-9664-039332F5CB6A}" type="slidenum">
              <a:rPr lang="en-US"/>
              <a:pPr/>
              <a:t>31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2- factor: Based on 2-d table of marginal means, averaging over the third factor.</a:t>
            </a:r>
          </a:p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… What does the 3-factor mean?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92874-DEEC-427F-859C-50845BEE8FD0}" type="slidenum">
              <a:rPr lang="en-US"/>
              <a:pPr/>
              <a:t>32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DC6DBB-C012-4D5C-97B1-2778E1D56C32}" type="slidenum">
              <a:rPr lang="en-US"/>
              <a:pPr/>
              <a:t>33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104EC-2BA6-440D-9181-A538D690FAD2}" type="slidenum">
              <a:rPr lang="en-US"/>
              <a:pPr/>
              <a:t>34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48BD91-6858-41B2-949F-6FB53E40E9EB}" type="slidenum">
              <a:rPr lang="en-US"/>
              <a:pPr/>
              <a:t>35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6A45D5-C88A-4BEC-98D8-CB2EA7773074}" type="slidenum">
              <a:rPr lang="en-US"/>
              <a:pPr/>
              <a:t>36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Helvetica" pitchFamily="-32" charset="0"/>
                <a:ea typeface="ＭＳ Ｐゴシック" pitchFamily="-32" charset="-128"/>
                <a:cs typeface="ＭＳ Ｐゴシック" pitchFamily="-32" charset="-128"/>
              </a:rPr>
              <a:t>Look at the regression equation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F2CD4E-01F1-46D9-B90B-2F2FC3554921}" type="slidenum">
              <a:rPr lang="en-US"/>
              <a:pPr/>
              <a:t>37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It’s very easy to do this systematically. With contrasts, you have to think.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C0047A-BF54-4E56-82D5-E1E0F5D1584F}" type="slidenum">
              <a:rPr lang="en-US"/>
              <a:pPr/>
              <a:t>10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099456-6BE7-43DD-A55F-B464D349D96A}" type="slidenum">
              <a:rPr lang="en-US"/>
              <a:pPr/>
              <a:t>38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Not too fast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FB7E90-5B4B-44DA-A35F-23AA40325068}" type="slidenum">
              <a:rPr lang="en-US"/>
              <a:pPr/>
              <a:t>39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Marginal means</a:t>
            </a:r>
          </a:p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Grand mean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662C26-A521-4BB5-B6E8-D046974A4F89}" type="slidenum">
              <a:rPr lang="en-US"/>
              <a:pPr/>
              <a:t>40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A7B59A-D504-4481-B6D5-3A398F4BE21B}" type="slidenum">
              <a:rPr lang="en-US"/>
              <a:pPr/>
              <a:t>41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Similarly, if beta4=beta5=0, ….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91324B-5A4D-4A8D-9F27-3695CB7B5E7A}" type="slidenum">
              <a:rPr lang="en-US"/>
              <a:pPr/>
              <a:t>42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… Just to summarize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7D53E9-1207-4956-B784-F3AE57A2A5A3}" type="slidenum">
              <a:rPr lang="en-US"/>
              <a:pPr/>
              <a:t>43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We will be alert for this issue.  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EBF772-2CB9-4675-A2D2-7A7BBDBEFE3A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EF770-602D-4B78-9485-2B6C86F9FD69}" type="slidenum">
              <a:rPr lang="en-US"/>
              <a:pPr/>
              <a:t>11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849101-9B25-48C9-A9FA-A311E7D9982D}" type="slidenum">
              <a:rPr lang="en-US"/>
              <a:pPr/>
              <a:t>12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922630-6F47-42CE-8668-B41B9A5893F1}" type="slidenum">
              <a:rPr lang="en-US"/>
              <a:pPr/>
              <a:t>13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Call the treatment conditions “cells.”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DA0D9D-F4CE-469D-9454-8660E191C9A7}" type="slidenum">
              <a:rPr lang="en-US"/>
              <a:pPr/>
              <a:t>14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… And here’s our model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14F28-B7EE-4A51-A1B7-1986846797D8}" type="slidenum">
              <a:rPr lang="en-US"/>
              <a:pPr/>
              <a:t>15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Marginal means</a:t>
            </a:r>
          </a:p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Grand mean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7FBD0-FEF9-4C53-AEC3-7D14174ED187}" type="slidenum">
              <a:rPr lang="en-US"/>
              <a:pPr/>
              <a:t>16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69E05F-FF0A-4CA3-84B3-F38843167B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943941-9D4A-4C06-B5E0-0C23DB22E6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112762-C40E-4C89-BD0C-343CEE0208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4E58E4-1508-40D4-A5CE-B5A8B628F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98685E-EF8D-4D5D-B544-D9FAFC2FA7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83F7E7-D1CF-44CC-98AD-9C8CD9CE21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3DFF50-D836-4E9F-9948-87059B4E91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79E0B-09E3-4EA7-BA9E-685E240C72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BBFBE5-DA29-4F86-BCB8-20A567F310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DF3C8A-CB33-466D-BB4C-A6C693C6A8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FA918-9CEC-4A9D-9F01-1E19189960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E96059-7DBE-4076-BC55-E9065D173AD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1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20.emf"/><Relationship Id="rId6" Type="http://schemas.openxmlformats.org/officeDocument/2006/relationships/oleObject" Target="../embeddings/Microsoft_Excel_97_-_2004_Worksheet3.xls"/><Relationship Id="rId7" Type="http://schemas.openxmlformats.org/officeDocument/2006/relationships/image" Target="../media/image2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Microsoft_Excel_97_-_2004_Worksheet4.xls"/><Relationship Id="rId5" Type="http://schemas.openxmlformats.org/officeDocument/2006/relationships/image" Target="../media/image2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Microsoft_Excel_97_-_2004_Worksheet5.xls"/><Relationship Id="rId5" Type="http://schemas.openxmlformats.org/officeDocument/2006/relationships/image" Target="../media/image2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Microsoft_Excel_97_-_2004_Worksheet6.xls"/><Relationship Id="rId5" Type="http://schemas.openxmlformats.org/officeDocument/2006/relationships/image" Target="../media/image2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Microsoft_Excel_97_-_2004_Worksheet7.xls"/><Relationship Id="rId5" Type="http://schemas.openxmlformats.org/officeDocument/2006/relationships/image" Target="../media/image2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Microsoft_Excel_97_-_2004_Worksheet8.xls"/><Relationship Id="rId5" Type="http://schemas.openxmlformats.org/officeDocument/2006/relationships/image" Target="../media/image2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Microsoft_Excel_97_-_2004_Worksheet9.xls"/><Relationship Id="rId5" Type="http://schemas.openxmlformats.org/officeDocument/2006/relationships/image" Target="../media/image2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oleObject" Target="../embeddings/Microsoft_Excel_97_-_2004_Worksheet10.xls"/><Relationship Id="rId7" Type="http://schemas.openxmlformats.org/officeDocument/2006/relationships/image" Target="../media/image3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7.png"/><Relationship Id="rId12" Type="http://schemas.openxmlformats.org/officeDocument/2006/relationships/image" Target="../media/image48.png"/><Relationship Id="rId13" Type="http://schemas.openxmlformats.org/officeDocument/2006/relationships/image" Target="../media/image49.png"/><Relationship Id="rId14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43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utstat.toronto.edu/brunner/oldclass/appliedf17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smtClean="0"/>
              <a:t>Interactions and Factorial ANOVA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124200"/>
            <a:ext cx="6400800" cy="1752600"/>
          </a:xfrm>
        </p:spPr>
        <p:txBody>
          <a:bodyPr/>
          <a:lstStyle/>
          <a:p>
            <a:r>
              <a:rPr lang="en-US" dirty="0" smtClean="0"/>
              <a:t>STA442/2101 F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E05F-FF0A-4CA3-84B3-F38843167BA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3600" y="5410200"/>
            <a:ext cx="5402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last slide for copyright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706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Factorial </a:t>
            </a:r>
            <a:r>
              <a:rPr lang="en-US" dirty="0" smtClean="0"/>
              <a:t>ANOVA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2098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/>
              <a:t>More than one categorical explanatory variable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E05F-FF0A-4CA3-84B3-F38843167BA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Factorial ANOVA</a:t>
            </a:r>
            <a:br>
              <a:rPr lang="en-US"/>
            </a:b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Categorical explanatory variables are called </a:t>
            </a:r>
            <a:r>
              <a:rPr lang="en-US" sz="2800" b="1" dirty="0"/>
              <a:t>factors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More than one at a time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Primarily for </a:t>
            </a:r>
            <a:r>
              <a:rPr lang="en-US" sz="2800" dirty="0"/>
              <a:t>true experiments, but also </a:t>
            </a:r>
            <a:r>
              <a:rPr lang="en-US" sz="2800" dirty="0" smtClean="0"/>
              <a:t>used </a:t>
            </a:r>
            <a:r>
              <a:rPr lang="en-US" sz="2800" dirty="0"/>
              <a:t>with observational data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If there are observations at all combinations of explanatory variable values, it’s called a </a:t>
            </a:r>
            <a:r>
              <a:rPr lang="en-US" sz="2800" i="1" dirty="0"/>
              <a:t>complete</a:t>
            </a:r>
            <a:r>
              <a:rPr lang="en-US" sz="2800" dirty="0"/>
              <a:t> factorial design (as opposed to a fractional factorial). 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The potato study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Cases are </a:t>
            </a:r>
            <a:r>
              <a:rPr lang="en-US" sz="2800" dirty="0" smtClean="0"/>
              <a:t>potatoes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Inoculate </a:t>
            </a:r>
            <a:r>
              <a:rPr lang="en-US" sz="2800" dirty="0"/>
              <a:t>with bacteria, store for a fixed time period.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Response variable </a:t>
            </a:r>
            <a:r>
              <a:rPr lang="en-US" sz="2800" dirty="0"/>
              <a:t>is </a:t>
            </a:r>
            <a:r>
              <a:rPr lang="en-US" sz="2800" dirty="0" smtClean="0"/>
              <a:t>percent surface area with visible rot.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Two explanatory variables, randomly assigned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Bacteria Type (1, 2, 3)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Temperature (1=Cool, 2=Warm)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Two-factor design</a:t>
            </a:r>
          </a:p>
        </p:txBody>
      </p:sp>
      <p:graphicFrame>
        <p:nvGraphicFramePr>
          <p:cNvPr id="5165" name="Group 45"/>
          <p:cNvGraphicFramePr>
            <a:graphicFrameLocks noGrp="1"/>
          </p:cNvGraphicFramePr>
          <p:nvPr/>
        </p:nvGraphicFramePr>
        <p:xfrm>
          <a:off x="1219200" y="1752600"/>
          <a:ext cx="6858000" cy="2362834"/>
        </p:xfrm>
        <a:graphic>
          <a:graphicData uri="http://schemas.openxmlformats.org/drawingml/2006/table">
            <a:tbl>
              <a:tblPr/>
              <a:tblGrid>
                <a:gridCol w="1714500"/>
                <a:gridCol w="1714500"/>
                <a:gridCol w="1714500"/>
                <a:gridCol w="17145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Bacteria Type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Temp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1=Cool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2=Warm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8" name="Rectangle 46"/>
          <p:cNvSpPr>
            <a:spLocks noChangeArrowheads="1"/>
          </p:cNvSpPr>
          <p:nvPr/>
        </p:nvSpPr>
        <p:spPr bwMode="auto">
          <a:xfrm>
            <a:off x="2590800" y="5029200"/>
            <a:ext cx="452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Six treatment conditions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Factorial experiments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 eaLnBrk="1" hangingPunct="1"/>
            <a:r>
              <a:rPr lang="en-US"/>
              <a:t>Allow more than one factor to be investigated in the same study: Efficiency!</a:t>
            </a:r>
          </a:p>
          <a:p>
            <a:pPr eaLnBrk="1" hangingPunct="1"/>
            <a:r>
              <a:rPr lang="en-US"/>
              <a:t>Allow the scientist to see whether the effect of an explanatory variable </a:t>
            </a:r>
            <a:r>
              <a:rPr lang="en-US" i="1"/>
              <a:t>depends</a:t>
            </a:r>
            <a:r>
              <a:rPr lang="en-US"/>
              <a:t> on the value of another explanatory variable: Interactions</a:t>
            </a:r>
          </a:p>
          <a:p>
            <a:pPr eaLnBrk="1" hangingPunct="1"/>
            <a:r>
              <a:rPr lang="en-US"/>
              <a:t>Thank you again, Mr. Fisher.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/>
              <a:t>   Normal with equal variance and conditional (cell) means      </a:t>
            </a:r>
          </a:p>
        </p:txBody>
      </p:sp>
      <p:graphicFrame>
        <p:nvGraphicFramePr>
          <p:cNvPr id="6222" name="Group 78"/>
          <p:cNvGraphicFramePr>
            <a:graphicFrameLocks noGrp="1"/>
          </p:cNvGraphicFramePr>
          <p:nvPr/>
        </p:nvGraphicFramePr>
        <p:xfrm>
          <a:off x="228600" y="1828800"/>
          <a:ext cx="8763000" cy="4344034"/>
        </p:xfrm>
        <a:graphic>
          <a:graphicData uri="http://schemas.openxmlformats.org/drawingml/2006/table">
            <a:tbl>
              <a:tblPr/>
              <a:tblGrid>
                <a:gridCol w="1600200"/>
                <a:gridCol w="1600200"/>
                <a:gridCol w="1828800"/>
                <a:gridCol w="1600200"/>
                <a:gridCol w="21336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Bacteria Type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Temp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1=Cool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2=Warm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614" name="Picture 59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200400"/>
            <a:ext cx="18923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5" name="Picture 64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4343400"/>
            <a:ext cx="18923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6" name="Picture 65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5410200"/>
            <a:ext cx="1155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7" name="Picture 67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5410200"/>
            <a:ext cx="1155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8" name="Picture 68" descr="latex-image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5410200"/>
            <a:ext cx="1155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9" name="Picture 70" descr="latex-image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24800" y="990600"/>
            <a:ext cx="81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0" name="Picture 71" descr="latex-image-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09800" y="3276600"/>
            <a:ext cx="7747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1" name="Picture 72" descr="latex-image-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38600" y="3276600"/>
            <a:ext cx="78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2" name="Picture 73" descr="latex-image-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38800" y="3200400"/>
            <a:ext cx="78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3" name="Picture 74" descr="latex-image-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33600" y="4343400"/>
            <a:ext cx="7747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4" name="Picture 75" descr="latex-image-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62400" y="4343400"/>
            <a:ext cx="78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5" name="Picture 76" descr="latex-image-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638800" y="4343400"/>
            <a:ext cx="78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6" name="Picture 80" descr="latex-image-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696200" y="5486400"/>
            <a:ext cx="330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Tests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Main effects: Differences among marginal means</a:t>
            </a:r>
          </a:p>
          <a:p>
            <a:pPr eaLnBrk="1" hangingPunct="1"/>
            <a:r>
              <a:rPr lang="en-US" dirty="0"/>
              <a:t>Interactions: Differences between differences (What is the effect of Factor A? </a:t>
            </a:r>
            <a:r>
              <a:rPr lang="en-US" b="1" dirty="0"/>
              <a:t>It depends</a:t>
            </a:r>
            <a:r>
              <a:rPr lang="en-US" dirty="0"/>
              <a:t> on</a:t>
            </a:r>
            <a:r>
              <a:rPr lang="en-US" dirty="0" smtClean="0"/>
              <a:t> the level of Factor </a:t>
            </a:r>
            <a:r>
              <a:rPr lang="en-US" dirty="0"/>
              <a:t>B.)</a:t>
            </a:r>
          </a:p>
          <a:p>
            <a:pPr eaLnBrk="1" hangingPunct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 understand the interaction, plot the means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295400" y="1524000"/>
          <a:ext cx="6553200" cy="479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9" name="Worksheet" r:id="rId4" imgW="4572000" imgH="3453384" progId="Excel.Sheet.8">
                  <p:embed/>
                </p:oleObj>
              </mc:Choice>
              <mc:Fallback>
                <p:oleObj name="Worksheet" r:id="rId4" imgW="4572000" imgH="3453384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24000"/>
                        <a:ext cx="6553200" cy="4799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Either Way</a:t>
            </a: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228600" y="1676400"/>
          <a:ext cx="45720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9" name="Worksheet" r:id="rId4" imgW="4562856" imgH="3660648" progId="Excel.Sheet.8">
                  <p:embed/>
                </p:oleObj>
              </mc:Choice>
              <mc:Fallback>
                <p:oleObj name="Worksheet" r:id="rId4" imgW="4562856" imgH="3660648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76400"/>
                        <a:ext cx="45720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4724400" y="1676400"/>
          <a:ext cx="44196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0" name="Worksheet" r:id="rId6" imgW="4562856" imgH="3663696" progId="Excel.Sheet.8">
                  <p:embed/>
                </p:oleObj>
              </mc:Choice>
              <mc:Fallback>
                <p:oleObj name="Worksheet" r:id="rId6" imgW="4562856" imgH="3663696" progId="Excel.Sheet.8">
                  <p:embed/>
                  <p:pic>
                    <p:nvPicPr>
                      <p:cNvPr id="0" name="Picture 3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76400"/>
                        <a:ext cx="44196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458200" cy="1143000"/>
          </a:xfrm>
        </p:spPr>
        <p:txBody>
          <a:bodyPr/>
          <a:lstStyle/>
          <a:p>
            <a:pPr eaLnBrk="1" hangingPunct="1"/>
            <a:r>
              <a:rPr lang="en-US"/>
              <a:t>Non-parallel profiles = Interaction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600200" y="1676400"/>
          <a:ext cx="60960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" name="Worksheet" r:id="rId4" imgW="4562856" imgH="3599688" progId="Excel.Sheet.8">
                  <p:embed/>
                </p:oleObj>
              </mc:Choice>
              <mc:Fallback>
                <p:oleObj name="Worksheet" r:id="rId4" imgW="4562856" imgH="3599688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76400"/>
                        <a:ext cx="60960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Interaction between </a:t>
            </a:r>
            <a:r>
              <a:rPr lang="en-US" dirty="0" smtClean="0"/>
              <a:t>explanatory variables </a:t>
            </a:r>
            <a:r>
              <a:rPr lang="en-US" dirty="0" smtClean="0"/>
              <a:t>means “It depends.”</a:t>
            </a:r>
          </a:p>
          <a:p>
            <a:r>
              <a:rPr lang="en-US" dirty="0" smtClean="0"/>
              <a:t>Relationship between one explanatory variable and the response variable </a:t>
            </a:r>
            <a:r>
              <a:rPr lang="en-US" i="1" dirty="0" smtClean="0"/>
              <a:t>depends </a:t>
            </a:r>
            <a:r>
              <a:rPr lang="en-US" dirty="0" smtClean="0"/>
              <a:t>on the value of the other explanatory </a:t>
            </a:r>
            <a:r>
              <a:rPr lang="en-US" dirty="0"/>
              <a:t>variable. </a:t>
            </a:r>
            <a:endParaRPr lang="en-US" dirty="0" smtClean="0"/>
          </a:p>
          <a:p>
            <a:r>
              <a:rPr lang="en-US" dirty="0" smtClean="0"/>
              <a:t>Can have</a:t>
            </a:r>
          </a:p>
          <a:p>
            <a:pPr lvl="1"/>
            <a:r>
              <a:rPr lang="en-US" dirty="0" smtClean="0"/>
              <a:t>Quantitative by quantitative</a:t>
            </a:r>
          </a:p>
          <a:p>
            <a:pPr lvl="1"/>
            <a:r>
              <a:rPr lang="en-US" dirty="0" smtClean="0"/>
              <a:t>Quantitative by categorical</a:t>
            </a:r>
          </a:p>
          <a:p>
            <a:pPr lvl="1"/>
            <a:r>
              <a:rPr lang="en-US" dirty="0" smtClean="0"/>
              <a:t>Categorical by categorical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Main effects for both variables, no interaction</a:t>
            </a: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066800" y="1676400"/>
          <a:ext cx="6248400" cy="499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3" name="Worksheet" r:id="rId4" imgW="4562856" imgH="3599688" progId="Excel.Sheet.8">
                  <p:embed/>
                </p:oleObj>
              </mc:Choice>
              <mc:Fallback>
                <p:oleObj name="Worksheet" r:id="rId4" imgW="4562856" imgH="3599688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76400"/>
                        <a:ext cx="6248400" cy="499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Main effect for Bacteria only</a:t>
            </a: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990600" y="1219200"/>
          <a:ext cx="68580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1" name="Worksheet" r:id="rId4" imgW="4562856" imgH="3599688" progId="Excel.Sheet.8">
                  <p:embed/>
                </p:oleObj>
              </mc:Choice>
              <mc:Fallback>
                <p:oleObj name="Worksheet" r:id="rId4" imgW="4562856" imgH="3599688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19200"/>
                        <a:ext cx="68580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Main Effect for Temperature Only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1447800" y="1905000"/>
          <a:ext cx="5867400" cy="469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9" name="Worksheet" r:id="rId4" imgW="3377184" imgH="2667000" progId="Excel.Sheet.8">
                  <p:embed/>
                </p:oleObj>
              </mc:Choice>
              <mc:Fallback>
                <p:oleObj name="Worksheet" r:id="rId4" imgW="3377184" imgH="2667000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05000"/>
                        <a:ext cx="5867400" cy="469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Both Main Effects, and the Interaction</a:t>
            </a: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524000" y="1600200"/>
          <a:ext cx="60960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7" name="Worksheet" r:id="rId4" imgW="4565904" imgH="3660648" progId="Excel.Sheet.8">
                  <p:embed/>
                </p:oleObj>
              </mc:Choice>
              <mc:Fallback>
                <p:oleObj name="Worksheet" r:id="rId4" imgW="4565904" imgH="3660648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00200"/>
                        <a:ext cx="60960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Should you interpret the main effects?</a:t>
            </a: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1752600" y="1752600"/>
          <a:ext cx="7772400" cy="621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5" name="Worksheet" r:id="rId4" imgW="6065520" imgH="4779264" progId="Excel.Sheet.8">
                  <p:embed/>
                </p:oleObj>
              </mc:Choice>
              <mc:Fallback>
                <p:oleObj name="Worksheet" r:id="rId4" imgW="6065520" imgH="4779264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752600"/>
                        <a:ext cx="7772400" cy="621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Contrasts</a:t>
            </a:r>
          </a:p>
        </p:txBody>
      </p:sp>
      <p:pic>
        <p:nvPicPr>
          <p:cNvPr id="13317" name="Picture 5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5181600"/>
            <a:ext cx="5664200" cy="469900"/>
          </a:xfrm>
          <a:prstGeom prst="rect">
            <a:avLst/>
          </a:prstGeom>
          <a:noFill/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2338388"/>
            <a:ext cx="6692900" cy="4953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3570288"/>
            <a:ext cx="7048500" cy="635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18"/>
            <a:ext cx="8229600" cy="1143000"/>
          </a:xfrm>
        </p:spPr>
        <p:txBody>
          <a:bodyPr/>
          <a:lstStyle/>
          <a:p>
            <a:r>
              <a:rPr lang="en-US" dirty="0" smtClean="0"/>
              <a:t>In a one-factor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997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Mostly, what you want are tests of contrasts,</a:t>
            </a:r>
          </a:p>
          <a:p>
            <a:r>
              <a:rPr lang="en-US" dirty="0" smtClean="0"/>
              <a:t>Or collections of contrasts.</a:t>
            </a:r>
          </a:p>
          <a:p>
            <a:r>
              <a:rPr lang="en-US" dirty="0" smtClean="0"/>
              <a:t>You could do it with any dummy variable coding scheme. </a:t>
            </a:r>
          </a:p>
          <a:p>
            <a:r>
              <a:rPr lang="en-US" dirty="0" smtClean="0"/>
              <a:t>Cell means coding is often most convenient.</a:t>
            </a:r>
          </a:p>
          <a:p>
            <a:r>
              <a:rPr lang="en-US" dirty="0" smtClean="0"/>
              <a:t>With </a:t>
            </a:r>
            <a:r>
              <a:rPr lang="en-US" b="1" dirty="0" smtClean="0"/>
              <a:t>β</a:t>
            </a:r>
            <a:r>
              <a:rPr lang="en-US" dirty="0" smtClean="0"/>
              <a:t>=</a:t>
            </a:r>
            <a:r>
              <a:rPr lang="en-US" b="1" dirty="0" smtClean="0"/>
              <a:t>μ</a:t>
            </a:r>
            <a:r>
              <a:rPr lang="en-US" dirty="0" smtClean="0"/>
              <a:t>, test H</a:t>
            </a:r>
            <a:r>
              <a:rPr lang="en-US" baseline="-25000" dirty="0" smtClean="0"/>
              <a:t>0</a:t>
            </a:r>
            <a:r>
              <a:rPr lang="en-US" dirty="0" smtClean="0"/>
              <a:t>: </a:t>
            </a:r>
            <a:r>
              <a:rPr lang="en-US" b="1" dirty="0" smtClean="0"/>
              <a:t>Lβ</a:t>
            </a:r>
            <a:r>
              <a:rPr lang="en-US" dirty="0" smtClean="0"/>
              <a:t>=</a:t>
            </a:r>
            <a:r>
              <a:rPr lang="en-US" b="1" dirty="0" smtClean="0"/>
              <a:t>h</a:t>
            </a:r>
          </a:p>
          <a:p>
            <a:endParaRPr lang="en-US" dirty="0"/>
          </a:p>
          <a:p>
            <a:r>
              <a:rPr lang="en-US" dirty="0" smtClean="0"/>
              <a:t>Can get a confidence interval for any single contrast using the </a:t>
            </a:r>
            <a:r>
              <a:rPr lang="en-US" i="1" dirty="0" smtClean="0"/>
              <a:t>t</a:t>
            </a:r>
            <a:r>
              <a:rPr lang="en-US" dirty="0" smtClean="0"/>
              <a:t> distribution.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833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Testing </a:t>
            </a:r>
            <a:r>
              <a:rPr lang="en-US" sz="4000" dirty="0" smtClean="0"/>
              <a:t>Contrasts in Factorial Designs </a:t>
            </a:r>
            <a:endParaRPr lang="en-US" sz="4000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419600"/>
            <a:ext cx="7772400" cy="2209800"/>
          </a:xfrm>
        </p:spPr>
        <p:txBody>
          <a:bodyPr/>
          <a:lstStyle/>
          <a:p>
            <a:pPr eaLnBrk="1" hangingPunct="1"/>
            <a:r>
              <a:rPr lang="en-US" dirty="0"/>
              <a:t>Differences between marginal means are definitely contrasts</a:t>
            </a:r>
          </a:p>
          <a:p>
            <a:pPr eaLnBrk="1" hangingPunct="1"/>
            <a:r>
              <a:rPr lang="en-US" dirty="0"/>
              <a:t>Interactions are also sets of contrasts</a:t>
            </a:r>
          </a:p>
        </p:txBody>
      </p:sp>
      <p:pic>
        <p:nvPicPr>
          <p:cNvPr id="45060" name="Picture 4" descr="slid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371600"/>
            <a:ext cx="5354638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pPr eaLnBrk="1" hangingPunct="1"/>
            <a:r>
              <a:rPr lang="en-US"/>
              <a:t>Interactions are sets of Contrasts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91000"/>
            <a:ext cx="7772400" cy="2209800"/>
          </a:xfrm>
        </p:spPr>
        <p:txBody>
          <a:bodyPr/>
          <a:lstStyle/>
          <a:p>
            <a:pPr eaLnBrk="1" hangingPunct="1"/>
            <a:r>
              <a:rPr lang="en-US"/>
              <a:t>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 </a:t>
            </a:r>
          </a:p>
        </p:txBody>
      </p:sp>
      <p:pic>
        <p:nvPicPr>
          <p:cNvPr id="47108" name="Picture 4" descr="slid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990600"/>
            <a:ext cx="5354638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6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343400"/>
            <a:ext cx="6997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7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5486400"/>
            <a:ext cx="54991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pPr eaLnBrk="1" hangingPunct="1"/>
            <a:r>
              <a:rPr lang="en-US"/>
              <a:t>Interactions are sets of Contrasts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9600"/>
            <a:ext cx="7772400" cy="2209800"/>
          </a:xfrm>
        </p:spPr>
        <p:txBody>
          <a:bodyPr/>
          <a:lstStyle/>
          <a:p>
            <a:pPr eaLnBrk="1" hangingPunct="1"/>
            <a:r>
              <a:rPr lang="en-US"/>
              <a:t>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 </a:t>
            </a:r>
          </a:p>
        </p:txBody>
      </p:sp>
      <p:pic>
        <p:nvPicPr>
          <p:cNvPr id="49157" name="Picture 5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572000"/>
            <a:ext cx="6997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5715000"/>
            <a:ext cx="54991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2133600" y="990600"/>
          <a:ext cx="45720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9" name="Worksheet" r:id="rId6" imgW="4562856" imgH="3599688" progId="Excel.Sheet.8">
                  <p:embed/>
                </p:oleObj>
              </mc:Choice>
              <mc:Fallback>
                <p:oleObj name="Worksheet" r:id="rId6" imgW="4562856" imgH="3599688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990600"/>
                        <a:ext cx="45720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892"/>
            <a:ext cx="8229600" cy="6277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Quantitative by Quantitative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2675"/>
            <a:ext cx="8839200" cy="114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774116"/>
            <a:ext cx="1624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fixed x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27463"/>
            <a:ext cx="7645400" cy="48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929906"/>
            <a:ext cx="6096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Both slope and intercept depend on value of x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780516"/>
            <a:ext cx="7993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And for fixed 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slope and intercept relating 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to E(Y) depend </a:t>
            </a:r>
          </a:p>
          <a:p>
            <a:r>
              <a:rPr lang="en-US" sz="2400" dirty="0" smtClean="0"/>
              <a:t>on the value of x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Equivalent statements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The effect of A depends upon B</a:t>
            </a:r>
          </a:p>
          <a:p>
            <a:pPr eaLnBrk="1" hangingPunct="1"/>
            <a:r>
              <a:rPr lang="en-US"/>
              <a:t>The effect of B depends on A</a:t>
            </a:r>
          </a:p>
        </p:txBody>
      </p:sp>
      <p:pic>
        <p:nvPicPr>
          <p:cNvPr id="51204" name="Picture 4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810000"/>
            <a:ext cx="6997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800600"/>
            <a:ext cx="54991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Three factors: A, B and C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There are three (sets of) main effects: One each for A, B, C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There are three two-factor interactions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A by B (Averaging over 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A by C (Averaging over B)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B by C (Averaging over A)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There is one three-factor interaction: AxBxC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Meaning of the 3-factor interaction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/>
            <a:r>
              <a:rPr lang="en-US"/>
              <a:t>The form of the A x B interaction depends on the value of C</a:t>
            </a:r>
          </a:p>
          <a:p>
            <a:pPr eaLnBrk="1" hangingPunct="1"/>
            <a:r>
              <a:rPr lang="en-US"/>
              <a:t>The form of the A x C interaction depends on the value of B</a:t>
            </a:r>
          </a:p>
          <a:p>
            <a:pPr eaLnBrk="1" hangingPunct="1"/>
            <a:r>
              <a:rPr lang="en-US"/>
              <a:t>The form of the B x C interaction depends on the value of A</a:t>
            </a:r>
          </a:p>
          <a:p>
            <a:pPr eaLnBrk="1" hangingPunct="1"/>
            <a:r>
              <a:rPr lang="en-US"/>
              <a:t>These statements are equivalent. Use the one that is easiest to understand.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 graph a three-factor interaction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04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Make a separate mean plot (showing a 2-factor interaction) for each value of the third variable.</a:t>
            </a:r>
          </a:p>
          <a:p>
            <a:pPr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r>
              <a:rPr lang="en-US"/>
              <a:t>In the potato study, a graph for each type of potato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Four-factor design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 eaLnBrk="1" hangingPunct="1"/>
            <a:r>
              <a:rPr lang="en-US"/>
              <a:t>Four </a:t>
            </a:r>
            <a:r>
              <a:rPr lang="en-US" sz="1800"/>
              <a:t>sets of</a:t>
            </a:r>
            <a:r>
              <a:rPr lang="en-US"/>
              <a:t> main effects</a:t>
            </a:r>
          </a:p>
          <a:p>
            <a:pPr eaLnBrk="1" hangingPunct="1"/>
            <a:r>
              <a:rPr lang="en-US"/>
              <a:t>Six two-factor interactions</a:t>
            </a:r>
          </a:p>
          <a:p>
            <a:pPr eaLnBrk="1" hangingPunct="1"/>
            <a:r>
              <a:rPr lang="en-US"/>
              <a:t>Four three-factor interactions</a:t>
            </a:r>
          </a:p>
          <a:p>
            <a:pPr eaLnBrk="1" hangingPunct="1"/>
            <a:r>
              <a:rPr lang="en-US"/>
              <a:t>One four-factor interaction: The nature of the three-factor interaction depends on the value of the 4th factor</a:t>
            </a:r>
          </a:p>
          <a:p>
            <a:pPr eaLnBrk="1" hangingPunct="1"/>
            <a:r>
              <a:rPr lang="en-US"/>
              <a:t>There is an F test for each one</a:t>
            </a:r>
          </a:p>
          <a:p>
            <a:pPr eaLnBrk="1" hangingPunct="1"/>
            <a:r>
              <a:rPr lang="en-US"/>
              <a:t>And so on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As the number of factors increases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The higher-way interactions get harder and harder to understand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All the tests are still tests of sets of contrasts (differences between differences of differences …)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But it gets harder and harder to write down the contrasts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Effect coding becomes easier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/>
              <a:t>Effect coding</a:t>
            </a:r>
          </a:p>
        </p:txBody>
      </p:sp>
      <p:graphicFrame>
        <p:nvGraphicFramePr>
          <p:cNvPr id="31769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166720"/>
              </p:ext>
            </p:extLst>
          </p:nvPr>
        </p:nvGraphicFramePr>
        <p:xfrm>
          <a:off x="381000" y="2514600"/>
          <a:ext cx="3352800" cy="2717800"/>
        </p:xfrm>
        <a:graphic>
          <a:graphicData uri="http://schemas.openxmlformats.org/drawingml/2006/table">
            <a:tbl>
              <a:tblPr/>
              <a:tblGrid>
                <a:gridCol w="1117600"/>
                <a:gridCol w="1117600"/>
                <a:gridCol w="11176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Bact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787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406969"/>
              </p:ext>
            </p:extLst>
          </p:nvPr>
        </p:nvGraphicFramePr>
        <p:xfrm>
          <a:off x="4191000" y="2971800"/>
          <a:ext cx="4419600" cy="1828800"/>
        </p:xfrm>
        <a:graphic>
          <a:graphicData uri="http://schemas.openxmlformats.org/drawingml/2006/table">
            <a:tbl>
              <a:tblPr/>
              <a:tblGrid>
                <a:gridCol w="2438400"/>
                <a:gridCol w="1981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Temperature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1=Cool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 2=Warm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3527" name="Picture 47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791200"/>
            <a:ext cx="7874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1066800"/>
            <a:ext cx="7780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Like indicator dummy variables with intercept, but put -1</a:t>
            </a:r>
          </a:p>
          <a:p>
            <a:pPr algn="ctr"/>
            <a:r>
              <a:rPr lang="en-US" dirty="0" smtClean="0"/>
              <a:t>for the last category.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Interaction effects are products of dummy variables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77240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The A x B interaction: Multiply each dummy variable for A by each dummy variable for B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Use these products as additional explanatory variables in the multiple regression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The A x B x C interaction: Multiply each dummy variable for C by each product term from the A x B interaction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Test the sets of product terms simultaneously</a:t>
            </a:r>
          </a:p>
        </p:txBody>
      </p:sp>
      <p:pic>
        <p:nvPicPr>
          <p:cNvPr id="65540" name="Picture 5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57400"/>
            <a:ext cx="7874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/>
              <a:t>Make a table</a:t>
            </a:r>
          </a:p>
        </p:txBody>
      </p:sp>
      <p:graphicFrame>
        <p:nvGraphicFramePr>
          <p:cNvPr id="33984" name="Group 192"/>
          <p:cNvGraphicFramePr>
            <a:graphicFrameLocks noGrp="1"/>
          </p:cNvGraphicFramePr>
          <p:nvPr/>
        </p:nvGraphicFramePr>
        <p:xfrm>
          <a:off x="381000" y="2133600"/>
          <a:ext cx="8534400" cy="4064001"/>
        </p:xfrm>
        <a:graphic>
          <a:graphicData uri="http://schemas.openxmlformats.org/drawingml/2006/table">
            <a:tbl>
              <a:tblPr/>
              <a:tblGrid>
                <a:gridCol w="685800"/>
                <a:gridCol w="838200"/>
                <a:gridCol w="533400"/>
                <a:gridCol w="457200"/>
                <a:gridCol w="457200"/>
                <a:gridCol w="609600"/>
                <a:gridCol w="609600"/>
                <a:gridCol w="43434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Bact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7661" name="Picture 169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7874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2" name="Picture 193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286000"/>
            <a:ext cx="1346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3" name="Picture 195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2895600"/>
            <a:ext cx="2311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4" name="Picture 196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3505200"/>
            <a:ext cx="2311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5" name="Picture 197" descr="latex-image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4038600"/>
            <a:ext cx="22987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6" name="Picture 198" descr="latex-image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57800" y="4572000"/>
            <a:ext cx="22987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7" name="Picture 199" descr="latex-image-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76800" y="5181600"/>
            <a:ext cx="3657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8" name="Picture 200" descr="latex-image-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00600" y="5791200"/>
            <a:ext cx="3657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/>
              <a:t>   Cell and Marginal Means      </a:t>
            </a:r>
          </a:p>
        </p:txBody>
      </p:sp>
      <p:graphicFrame>
        <p:nvGraphicFramePr>
          <p:cNvPr id="35907" name="Group 67"/>
          <p:cNvGraphicFramePr>
            <a:graphicFrameLocks noGrp="1"/>
          </p:cNvGraphicFramePr>
          <p:nvPr/>
        </p:nvGraphicFramePr>
        <p:xfrm>
          <a:off x="228600" y="1828800"/>
          <a:ext cx="8763000" cy="4344034"/>
        </p:xfrm>
        <a:graphic>
          <a:graphicData uri="http://schemas.openxmlformats.org/drawingml/2006/table">
            <a:tbl>
              <a:tblPr/>
              <a:tblGrid>
                <a:gridCol w="990600"/>
                <a:gridCol w="2362200"/>
                <a:gridCol w="2514600"/>
                <a:gridCol w="1981200"/>
                <a:gridCol w="9144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Bacteria Type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Tmp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1=C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2=W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9670" name="Picture 52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276600"/>
            <a:ext cx="21336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1" name="Picture 55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4267200"/>
            <a:ext cx="20574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2" name="Picture 56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5562600"/>
            <a:ext cx="9398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3" name="Picture 57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3276600"/>
            <a:ext cx="20574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4" name="Picture 59" descr="latex-image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4267200"/>
            <a:ext cx="2133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5" name="Picture 60" descr="latex-image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67200" y="5562600"/>
            <a:ext cx="9398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6" name="Picture 66" descr="latex-image-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48400" y="3124200"/>
            <a:ext cx="17526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7" name="Picture 68" descr="latex-image-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24600" y="4267200"/>
            <a:ext cx="1600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8" name="Picture 69" descr="latex-image-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48400" y="5562600"/>
            <a:ext cx="162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9" name="Picture 70" descr="latex-image-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153400" y="3048000"/>
            <a:ext cx="495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80" name="Picture 71" descr="latex-image-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53400" y="4191000"/>
            <a:ext cx="495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81" name="Picture 72" descr="latex-image-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229600" y="5410200"/>
            <a:ext cx="406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859895"/>
          </a:xfrm>
        </p:spPr>
        <p:txBody>
          <a:bodyPr>
            <a:normAutofit/>
          </a:bodyPr>
          <a:lstStyle/>
          <a:p>
            <a:r>
              <a:rPr lang="en-US" dirty="0" smtClean="0"/>
              <a:t>Quantitative by Categorical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2133"/>
            <a:ext cx="8229600" cy="406475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One regression line for each category.</a:t>
            </a:r>
          </a:p>
          <a:p>
            <a:r>
              <a:rPr lang="en-US" dirty="0" smtClean="0"/>
              <a:t>Interaction means slopes are not equal</a:t>
            </a:r>
          </a:p>
          <a:p>
            <a:r>
              <a:rPr lang="en-US" dirty="0" smtClean="0"/>
              <a:t>Form a product of quantitative variable by each dummy variable for the categorical variable</a:t>
            </a:r>
          </a:p>
          <a:p>
            <a:r>
              <a:rPr lang="en-US" dirty="0" smtClean="0"/>
              <a:t>For example, three treatments and one covariate: x</a:t>
            </a:r>
            <a:r>
              <a:rPr lang="en-US" baseline="-25000" dirty="0" smtClean="0"/>
              <a:t>1</a:t>
            </a:r>
            <a:r>
              <a:rPr lang="en-US" dirty="0" smtClean="0"/>
              <a:t> is the covariate and x</a:t>
            </a:r>
            <a:r>
              <a:rPr lang="en-US" baseline="-25000" dirty="0" smtClean="0"/>
              <a:t>2</a:t>
            </a:r>
            <a:r>
              <a:rPr lang="en-US" dirty="0" smtClean="0"/>
              <a:t>, x</a:t>
            </a:r>
            <a:r>
              <a:rPr lang="en-US" baseline="-25000" dirty="0" smtClean="0"/>
              <a:t>3</a:t>
            </a:r>
            <a:r>
              <a:rPr lang="en-US" dirty="0" smtClean="0"/>
              <a:t> are dummy variables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491163"/>
            <a:ext cx="6489700" cy="11176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We see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Intercept is the grand mean</a:t>
            </a:r>
          </a:p>
          <a:p>
            <a:pPr eaLnBrk="1" hangingPunct="1"/>
            <a:r>
              <a:rPr lang="en-US"/>
              <a:t>Regression coefficients for the dummy variables are deviations of the marginal means from the grand mean</a:t>
            </a:r>
          </a:p>
          <a:p>
            <a:pPr eaLnBrk="1" hangingPunct="1"/>
            <a:r>
              <a:rPr lang="en-US"/>
              <a:t>What about the interactions?</a:t>
            </a:r>
          </a:p>
          <a:p>
            <a:pPr eaLnBrk="1" hangingPunct="1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 bit of algebra shows</a:t>
            </a:r>
          </a:p>
        </p:txBody>
      </p:sp>
      <p:pic>
        <p:nvPicPr>
          <p:cNvPr id="73731" name="Picture 5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90800"/>
            <a:ext cx="8001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6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581400"/>
            <a:ext cx="82931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7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4800600"/>
            <a:ext cx="3276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8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04800"/>
            <a:ext cx="7874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Factorial ANOVA with effect coding is pretty automatic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00600"/>
          </a:xfrm>
        </p:spPr>
        <p:txBody>
          <a:bodyPr/>
          <a:lstStyle/>
          <a:p>
            <a:pPr eaLnBrk="1" hangingPunct="1"/>
            <a:r>
              <a:rPr lang="en-US" sz="2800" dirty="0"/>
              <a:t>You don’t have to make a table unless </a:t>
            </a:r>
            <a:r>
              <a:rPr lang="en-US" sz="2800" dirty="0" smtClean="0"/>
              <a:t>asked.</a:t>
            </a:r>
            <a:endParaRPr lang="en-US" sz="2800" dirty="0"/>
          </a:p>
          <a:p>
            <a:pPr eaLnBrk="1" hangingPunct="1"/>
            <a:r>
              <a:rPr lang="en-US" sz="2800" dirty="0"/>
              <a:t>It always works as you expect it </a:t>
            </a:r>
            <a:r>
              <a:rPr lang="en-US" sz="2800" dirty="0" smtClean="0"/>
              <a:t>will.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Hypothesis tests </a:t>
            </a:r>
            <a:r>
              <a:rPr lang="en-US" sz="2800" dirty="0"/>
              <a:t>are the same as testing sets of </a:t>
            </a:r>
            <a:r>
              <a:rPr lang="en-US" sz="2800" dirty="0" smtClean="0"/>
              <a:t>contrasts.</a:t>
            </a:r>
            <a:endParaRPr lang="en-US" sz="2800" dirty="0"/>
          </a:p>
          <a:p>
            <a:pPr eaLnBrk="1" hangingPunct="1"/>
            <a:r>
              <a:rPr lang="en-US" sz="2800" dirty="0"/>
              <a:t>Covariates present no problem. Main effects and interactions have their usual meanings, “controlling” for the covariates.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Plot the “least </a:t>
            </a:r>
            <a:r>
              <a:rPr lang="en-US" sz="2800" dirty="0"/>
              <a:t>squares </a:t>
            </a:r>
            <a:r>
              <a:rPr lang="en-US" sz="2800" dirty="0" smtClean="0"/>
              <a:t>means” (Y-hat at x-bar values for covariates</a:t>
            </a:r>
            <a:r>
              <a:rPr lang="en-US" sz="2800" dirty="0" smtClean="0"/>
              <a:t>).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Again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/>
            <a:r>
              <a:rPr lang="en-US"/>
              <a:t>Intercept is the grand mean</a:t>
            </a:r>
          </a:p>
          <a:p>
            <a:pPr eaLnBrk="1" hangingPunct="1"/>
            <a:r>
              <a:rPr lang="en-US"/>
              <a:t>Regression coefficients for the dummy variables are deviations of the marginal means from the grand mean</a:t>
            </a:r>
          </a:p>
          <a:p>
            <a:pPr eaLnBrk="1" hangingPunct="1"/>
            <a:r>
              <a:rPr lang="en-US"/>
              <a:t>Test of main effect(s) is test of the dummy variables for a factor. </a:t>
            </a:r>
          </a:p>
          <a:p>
            <a:pPr eaLnBrk="1" hangingPunct="1"/>
            <a:r>
              <a:rPr lang="en-US"/>
              <a:t>Interaction effects are products of dummy variables.</a:t>
            </a:r>
          </a:p>
          <a:p>
            <a:pPr eaLnBrk="1" hangingPunct="1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Balanced vs. Unbalanced Experimental Designs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r>
              <a:rPr lang="en-US" sz="2800" smtClean="0"/>
              <a:t>Balanced design: Cell sample sizes are proportional (maybe equal)</a:t>
            </a:r>
          </a:p>
          <a:p>
            <a:r>
              <a:rPr lang="en-US" sz="2800" smtClean="0"/>
              <a:t>Explanatory variables have zero relationship to one another</a:t>
            </a:r>
          </a:p>
          <a:p>
            <a:r>
              <a:rPr lang="en-US" sz="2800" smtClean="0"/>
              <a:t>Numerator SS in ANOVA are independent</a:t>
            </a:r>
          </a:p>
          <a:p>
            <a:r>
              <a:rPr lang="en-US" sz="2800" smtClean="0"/>
              <a:t>Everything is nice and simple</a:t>
            </a:r>
          </a:p>
          <a:p>
            <a:r>
              <a:rPr lang="en-US" sz="2800" smtClean="0"/>
              <a:t>Most experimental studies are designed this way.</a:t>
            </a:r>
          </a:p>
          <a:p>
            <a:r>
              <a:rPr lang="en-US" sz="2800" smtClean="0"/>
              <a:t>As soon as somebody drops a test tube, it’s no longer true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 smtClean="0"/>
              <a:t>Analysis of unbalanced data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5562600"/>
          </a:xfrm>
        </p:spPr>
        <p:txBody>
          <a:bodyPr/>
          <a:lstStyle/>
          <a:p>
            <a:r>
              <a:rPr lang="en-US" sz="2800" smtClean="0"/>
              <a:t>When explanatory variables are related, there is potential ambiguity.</a:t>
            </a:r>
          </a:p>
          <a:p>
            <a:r>
              <a:rPr lang="en-US" sz="2800" smtClean="0"/>
              <a:t>A is related to Y, B is related to Y, and A is related to B. </a:t>
            </a:r>
          </a:p>
          <a:p>
            <a:r>
              <a:rPr lang="en-US" sz="2800" smtClean="0"/>
              <a:t>Who gets credit for the portion of variation in Y that could be explained by either A or B?</a:t>
            </a:r>
          </a:p>
          <a:p>
            <a:r>
              <a:rPr lang="en-US" sz="2800" smtClean="0"/>
              <a:t>With a regression approach, whether you use contrasts or dummy variables (equivalent), the answer is </a:t>
            </a:r>
            <a:r>
              <a:rPr lang="en-US" sz="2800" b="1" smtClean="0"/>
              <a:t>nobody</a:t>
            </a:r>
            <a:r>
              <a:rPr lang="en-US" sz="2800" smtClean="0"/>
              <a:t>.</a:t>
            </a:r>
          </a:p>
          <a:p>
            <a:r>
              <a:rPr lang="en-US" sz="2800" smtClean="0"/>
              <a:t>Think of full, reduced models.</a:t>
            </a:r>
          </a:p>
          <a:p>
            <a:r>
              <a:rPr lang="en-US" sz="2800" smtClean="0"/>
              <a:t>Equivalently, general linear test</a:t>
            </a:r>
          </a:p>
          <a:p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mtClean="0"/>
              <a:t>Some software is designed for balanced data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029200"/>
          </a:xfrm>
        </p:spPr>
        <p:txBody>
          <a:bodyPr/>
          <a:lstStyle/>
          <a:p>
            <a:r>
              <a:rPr lang="en-US" sz="2800" dirty="0" smtClean="0"/>
              <a:t>The special purpose formulas are much simpler.</a:t>
            </a:r>
          </a:p>
          <a:p>
            <a:r>
              <a:rPr lang="en-US" sz="2800" dirty="0" smtClean="0"/>
              <a:t>They were very useful</a:t>
            </a:r>
            <a:r>
              <a:rPr lang="en-US" sz="2800" dirty="0" smtClean="0"/>
              <a:t> </a:t>
            </a:r>
            <a:r>
              <a:rPr lang="en-US" sz="2800" i="1" dirty="0" smtClean="0"/>
              <a:t>in the past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Since most data are at least a little unbalanced, </a:t>
            </a:r>
            <a:r>
              <a:rPr lang="en-US" sz="2800" dirty="0" smtClean="0"/>
              <a:t>thy are a </a:t>
            </a:r>
            <a:r>
              <a:rPr lang="en-US" sz="2800" dirty="0" smtClean="0"/>
              <a:t>recipe for trouble.</a:t>
            </a:r>
          </a:p>
          <a:p>
            <a:r>
              <a:rPr lang="en-US" sz="2800" dirty="0" smtClean="0"/>
              <a:t>Most textbook data are balanced, so they cannot tell you what your software is really doing.</a:t>
            </a:r>
          </a:p>
          <a:p>
            <a:r>
              <a:rPr lang="en-US" sz="2800" dirty="0" smtClean="0"/>
              <a:t>R’s </a:t>
            </a:r>
            <a:r>
              <a:rPr lang="en-US" dirty="0" err="1" smtClean="0">
                <a:latin typeface="Abadi MT Condensed Light" pitchFamily="-32" charset="0"/>
                <a:ea typeface="Abadi MT Condensed Light" pitchFamily="-32" charset="0"/>
                <a:cs typeface="Abadi MT Condensed Light" pitchFamily="-32" charset="0"/>
              </a:rPr>
              <a:t>anova</a:t>
            </a:r>
            <a:r>
              <a:rPr lang="en-US" dirty="0" smtClean="0">
                <a:latin typeface="Abadi MT Condensed Light" pitchFamily="-32" charset="0"/>
                <a:ea typeface="Abadi MT Condensed Light" pitchFamily="-32" charset="0"/>
                <a:cs typeface="Abadi MT Condensed Light" pitchFamily="-32" charset="0"/>
              </a:rPr>
              <a:t> </a:t>
            </a:r>
            <a:r>
              <a:rPr lang="en-US" sz="2800" dirty="0" smtClean="0"/>
              <a:t>and </a:t>
            </a:r>
            <a:r>
              <a:rPr lang="en-US" dirty="0" err="1" smtClean="0">
                <a:latin typeface="Abadi MT Condensed Light" pitchFamily="-32" charset="0"/>
                <a:ea typeface="Abadi MT Condensed Light" pitchFamily="-32" charset="0"/>
                <a:cs typeface="Abadi MT Condensed Light" pitchFamily="-32" charset="0"/>
              </a:rPr>
              <a:t>aov</a:t>
            </a:r>
            <a:r>
              <a:rPr lang="en-US" dirty="0" smtClean="0">
                <a:latin typeface="Abadi MT Condensed Light" pitchFamily="-32" charset="0"/>
                <a:ea typeface="Abadi MT Condensed Light" pitchFamily="-32" charset="0"/>
                <a:cs typeface="Abadi MT Condensed Light" pitchFamily="-32" charset="0"/>
              </a:rPr>
              <a:t> </a:t>
            </a:r>
            <a:r>
              <a:rPr lang="en-US" sz="2800" dirty="0" smtClean="0"/>
              <a:t>functions are designed for balanced data, though </a:t>
            </a:r>
            <a:r>
              <a:rPr lang="en-US" dirty="0" err="1" smtClean="0">
                <a:latin typeface="Abadi MT Condensed Light" pitchFamily="-32" charset="0"/>
                <a:ea typeface="Abadi MT Condensed Light" pitchFamily="-32" charset="0"/>
                <a:cs typeface="Abadi MT Condensed Light" pitchFamily="-32" charset="0"/>
              </a:rPr>
              <a:t>anova</a:t>
            </a:r>
            <a:r>
              <a:rPr lang="en-US" dirty="0" smtClean="0">
                <a:latin typeface="Abadi MT Condensed Light" pitchFamily="-32" charset="0"/>
                <a:ea typeface="Abadi MT Condensed Light" pitchFamily="-32" charset="0"/>
                <a:cs typeface="Abadi MT Condensed Light" pitchFamily="-32" charset="0"/>
              </a:rPr>
              <a:t> </a:t>
            </a:r>
            <a:r>
              <a:rPr lang="en-US" sz="2800" dirty="0" smtClean="0">
                <a:ea typeface="Abadi MT Condensed Light" pitchFamily="-32" charset="0"/>
                <a:cs typeface="Abadi MT Condensed Light" pitchFamily="-32" charset="0"/>
              </a:rPr>
              <a:t>applied to </a:t>
            </a:r>
            <a:r>
              <a:rPr lang="en-US" dirty="0" smtClean="0">
                <a:latin typeface="Abadi MT Condensed Light" pitchFamily="-32" charset="0"/>
                <a:ea typeface="Abadi MT Condensed Light" pitchFamily="-32" charset="0"/>
                <a:cs typeface="Abadi MT Condensed Light" pitchFamily="-32" charset="0"/>
              </a:rPr>
              <a:t>lm </a:t>
            </a:r>
            <a:r>
              <a:rPr lang="en-US" sz="2800" dirty="0" smtClean="0">
                <a:ea typeface="Abadi MT Condensed Light" pitchFamily="-32" charset="0"/>
                <a:cs typeface="Abadi MT Condensed Light" pitchFamily="-32" charset="0"/>
              </a:rPr>
              <a:t>objects </a:t>
            </a:r>
            <a:r>
              <a:rPr lang="en-US" sz="2800" dirty="0" smtClean="0"/>
              <a:t>can give you what you want if you use it with care.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Information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31800" y="2667000"/>
            <a:ext cx="8686800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slide show was prepared by Jerry Brunner, Department of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Statistical Sciences, University of Toronto. It is licensed under a Creative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Commons Attribution -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ShareAlike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3.0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Unported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License. Use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part of it as you like and share the result freely. These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Powerpoint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slides will be available from the course website: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http://www.utstat.toronto.edu/brunner/oldclass/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appliedf17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Interaction between A and B means</a:t>
            </a:r>
          </a:p>
          <a:p>
            <a:pPr lvl="1"/>
            <a:r>
              <a:rPr lang="en-US" dirty="0" smtClean="0"/>
              <a:t>Relationship of A to Y depends on value of B</a:t>
            </a:r>
          </a:p>
          <a:p>
            <a:pPr lvl="1"/>
            <a:r>
              <a:rPr lang="en-US" dirty="0" smtClean="0"/>
              <a:t>Relationship of B to Y depends on value of A</a:t>
            </a:r>
          </a:p>
          <a:p>
            <a:r>
              <a:rPr lang="en-US" dirty="0" smtClean="0"/>
              <a:t>The two statements are formally equivalent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3546"/>
            <a:ext cx="9042400" cy="4064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18454"/>
            <a:ext cx="9093200" cy="2298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table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88" y="284096"/>
            <a:ext cx="7078214" cy="178932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5893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null hypothesis would you test for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601932"/>
            <a:ext cx="8229600" cy="3057023"/>
          </a:xfrm>
        </p:spPr>
        <p:txBody>
          <a:bodyPr/>
          <a:lstStyle/>
          <a:p>
            <a:r>
              <a:rPr lang="en-US" dirty="0" smtClean="0"/>
              <a:t>Equal slopes</a:t>
            </a:r>
          </a:p>
          <a:p>
            <a:r>
              <a:rPr lang="en-US" dirty="0" smtClean="0"/>
              <a:t>Comparing slopes for group one vs three</a:t>
            </a:r>
          </a:p>
          <a:p>
            <a:r>
              <a:rPr lang="en-US" dirty="0" smtClean="0"/>
              <a:t>Comparing slopes for group one vs two</a:t>
            </a:r>
          </a:p>
          <a:p>
            <a:r>
              <a:rPr lang="en-US" dirty="0" smtClean="0"/>
              <a:t>Equal regressions</a:t>
            </a:r>
          </a:p>
          <a:p>
            <a:r>
              <a:rPr lang="en-US" dirty="0" smtClean="0"/>
              <a:t>Interaction between group and x</a:t>
            </a:r>
            <a:r>
              <a:rPr lang="en-US" baseline="-25000" dirty="0" smtClean="0"/>
              <a:t>1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to do if H</a:t>
            </a:r>
            <a:r>
              <a:rPr lang="en-US" baseline="-25000" dirty="0" smtClean="0"/>
              <a:t>0</a:t>
            </a:r>
            <a:r>
              <a:rPr lang="en-US" dirty="0" smtClean="0"/>
              <a:t>: β</a:t>
            </a:r>
            <a:r>
              <a:rPr lang="en-US" baseline="-25000" dirty="0" smtClean="0"/>
              <a:t>4</a:t>
            </a:r>
            <a:r>
              <a:rPr lang="en-US" dirty="0" smtClean="0"/>
              <a:t>=β</a:t>
            </a:r>
            <a:r>
              <a:rPr lang="en-US" baseline="-25000" dirty="0" smtClean="0"/>
              <a:t>5</a:t>
            </a:r>
            <a:r>
              <a:rPr lang="en-US" dirty="0" smtClean="0"/>
              <a:t>=0 is rejected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8229600" cy="2971800"/>
          </a:xfrm>
        </p:spPr>
        <p:txBody>
          <a:bodyPr/>
          <a:lstStyle/>
          <a:p>
            <a:r>
              <a:rPr lang="en-US" dirty="0" smtClean="0"/>
              <a:t>How do you test Group “controlling” for x</a:t>
            </a:r>
            <a:r>
              <a:rPr lang="en-US" baseline="-25000" dirty="0" smtClean="0"/>
              <a:t>1</a:t>
            </a:r>
            <a:r>
              <a:rPr lang="en-US" dirty="0" smtClean="0"/>
              <a:t>?</a:t>
            </a:r>
          </a:p>
          <a:p>
            <a:r>
              <a:rPr lang="en-US" dirty="0" smtClean="0"/>
              <a:t>A reasonable choice is to set x</a:t>
            </a:r>
            <a:r>
              <a:rPr lang="en-US" baseline="-25000" dirty="0" smtClean="0"/>
              <a:t>1</a:t>
            </a:r>
            <a:r>
              <a:rPr lang="en-US" dirty="0" smtClean="0"/>
              <a:t> to its sample mean, and compare treatments at that point.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Categorical by Categorical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Naturally part of factorial ANOVA in experimental studies</a:t>
            </a:r>
          </a:p>
          <a:p>
            <a:r>
              <a:rPr lang="en-US" dirty="0" smtClean="0"/>
              <a:t>Also applies to purely observational data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6" charset="0"/>
            <a:ea typeface="ＭＳ Ｐゴシック" pitchFamily="-16" charset="-128"/>
            <a:cs typeface="ＭＳ Ｐゴシック" pitchFamily="-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6" charset="0"/>
            <a:ea typeface="ＭＳ Ｐゴシック" pitchFamily="-16" charset="-128"/>
            <a:cs typeface="ＭＳ Ｐゴシック" pitchFamily="-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1847</Words>
  <Application>Microsoft Macintosh PowerPoint</Application>
  <PresentationFormat>On-screen Show (4:3)</PresentationFormat>
  <Paragraphs>363</Paragraphs>
  <Slides>47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Blank Presentation</vt:lpstr>
      <vt:lpstr>Worksheet</vt:lpstr>
      <vt:lpstr>Interactions and Factorial ANOVA</vt:lpstr>
      <vt:lpstr>Interactions</vt:lpstr>
      <vt:lpstr>Quantitative by Quantitative </vt:lpstr>
      <vt:lpstr>Quantitative by Categorical</vt:lpstr>
      <vt:lpstr>General principle</vt:lpstr>
      <vt:lpstr>Make a table</vt:lpstr>
      <vt:lpstr>What null hypothesis would you test for</vt:lpstr>
      <vt:lpstr>What to do if H0: β4=β5=0 is rejected</vt:lpstr>
      <vt:lpstr>Categorical by Categorical</vt:lpstr>
      <vt:lpstr>Factorial ANOVA</vt:lpstr>
      <vt:lpstr>Factorial ANOVA </vt:lpstr>
      <vt:lpstr>The potato study</vt:lpstr>
      <vt:lpstr>Two-factor design</vt:lpstr>
      <vt:lpstr>Factorial experiments</vt:lpstr>
      <vt:lpstr>   Normal with equal variance and conditional (cell) means      </vt:lpstr>
      <vt:lpstr>Tests</vt:lpstr>
      <vt:lpstr>To understand the interaction, plot the means</vt:lpstr>
      <vt:lpstr>Either Way</vt:lpstr>
      <vt:lpstr>Non-parallel profiles = Interaction</vt:lpstr>
      <vt:lpstr>Main effects for both variables, no interaction</vt:lpstr>
      <vt:lpstr>Main effect for Bacteria only</vt:lpstr>
      <vt:lpstr>Main Effect for Temperature Only</vt:lpstr>
      <vt:lpstr>Both Main Effects, and the Interaction</vt:lpstr>
      <vt:lpstr>Should you interpret the main effects?</vt:lpstr>
      <vt:lpstr>Contrasts</vt:lpstr>
      <vt:lpstr>In a one-factor design</vt:lpstr>
      <vt:lpstr>Testing Contrasts in Factorial Designs </vt:lpstr>
      <vt:lpstr>Interactions are sets of Contrasts</vt:lpstr>
      <vt:lpstr>Interactions are sets of Contrasts</vt:lpstr>
      <vt:lpstr>Equivalent statements</vt:lpstr>
      <vt:lpstr>Three factors: A, B and C</vt:lpstr>
      <vt:lpstr>Meaning of the 3-factor interaction</vt:lpstr>
      <vt:lpstr>To graph a three-factor interaction</vt:lpstr>
      <vt:lpstr>Four-factor design</vt:lpstr>
      <vt:lpstr>As the number of factors increases</vt:lpstr>
      <vt:lpstr>Effect coding</vt:lpstr>
      <vt:lpstr>Interaction effects are products of dummy variables</vt:lpstr>
      <vt:lpstr>Make a table</vt:lpstr>
      <vt:lpstr>   Cell and Marginal Means      </vt:lpstr>
      <vt:lpstr>We see</vt:lpstr>
      <vt:lpstr>A bit of algebra shows</vt:lpstr>
      <vt:lpstr>Factorial ANOVA with effect coding is pretty automatic</vt:lpstr>
      <vt:lpstr>Again</vt:lpstr>
      <vt:lpstr>Balanced vs. Unbalanced Experimental Designs</vt:lpstr>
      <vt:lpstr>Analysis of unbalanced data</vt:lpstr>
      <vt:lpstr>Some software is designed for balanced data</vt:lpstr>
      <vt:lpstr>Copyright Information</vt:lpstr>
    </vt:vector>
  </TitlesOfParts>
  <Company>Earl Monroe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Factorial ANOVA</dc:title>
  <dc:creator>Earl Monroe</dc:creator>
  <cp:lastModifiedBy>Richard  Stallman</cp:lastModifiedBy>
  <cp:revision>113</cp:revision>
  <cp:lastPrinted>2012-11-23T17:35:39Z</cp:lastPrinted>
  <dcterms:created xsi:type="dcterms:W3CDTF">2012-11-23T17:27:07Z</dcterms:created>
  <dcterms:modified xsi:type="dcterms:W3CDTF">2017-11-02T13:48:58Z</dcterms:modified>
</cp:coreProperties>
</file>