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8"/>
  </p:notesMasterIdLst>
  <p:sldIdLst>
    <p:sldId id="265" r:id="rId2"/>
    <p:sldId id="256" r:id="rId3"/>
    <p:sldId id="257" r:id="rId4"/>
    <p:sldId id="258" r:id="rId5"/>
    <p:sldId id="260" r:id="rId6"/>
    <p:sldId id="259" r:id="rId7"/>
    <p:sldId id="264" r:id="rId8"/>
    <p:sldId id="261" r:id="rId9"/>
    <p:sldId id="262" r:id="rId10"/>
    <p:sldId id="263" r:id="rId11"/>
    <p:sldId id="267" r:id="rId12"/>
    <p:sldId id="269" r:id="rId13"/>
    <p:sldId id="270" r:id="rId14"/>
    <p:sldId id="271" r:id="rId15"/>
    <p:sldId id="272" r:id="rId16"/>
    <p:sldId id="273" r:id="rId1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2787"/>
    <p:restoredTop sz="90929"/>
  </p:normalViewPr>
  <p:slideViewPr>
    <p:cSldViewPr>
      <p:cViewPr varScale="1">
        <p:scale>
          <a:sx n="100" d="100"/>
          <a:sy n="100" d="100"/>
        </p:scale>
        <p:origin x="-104" y="-33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presProps" Target="presProps.xml"/><Relationship Id="rId21" Type="http://schemas.openxmlformats.org/officeDocument/2006/relationships/viewProps" Target="viewProps.xml"/><Relationship Id="rId22" Type="http://schemas.openxmlformats.org/officeDocument/2006/relationships/theme" Target="theme/theme1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notesMaster" Target="notesMasters/notesMaster1.xml"/><Relationship Id="rId19" Type="http://schemas.openxmlformats.org/officeDocument/2006/relationships/printerSettings" Target="printerSettings/printerSettings1.bin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92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6C0A6101-5126-0C4F-8C7B-A47DFA9DF1B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691198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\begin{</a:t>
            </a:r>
            <a:r>
              <a:rPr lang="en-US" dirty="0" err="1" smtClean="0"/>
              <a:t>eqnarray</a:t>
            </a:r>
            <a:r>
              <a:rPr lang="en-US" dirty="0" smtClean="0"/>
              <a:t>*}</a:t>
            </a:r>
          </a:p>
          <a:p>
            <a:r>
              <a:rPr lang="en-US" dirty="0" smtClean="0"/>
              <a:t>\log\left(\</a:t>
            </a:r>
            <a:r>
              <a:rPr lang="en-US" dirty="0" err="1" smtClean="0"/>
              <a:t>frac</a:t>
            </a:r>
            <a:r>
              <a:rPr lang="en-US" dirty="0" smtClean="0"/>
              <a:t>{\pi_1}{\pi_3} \right ) &amp; = &amp; </a:t>
            </a:r>
          </a:p>
          <a:p>
            <a:r>
              <a:rPr lang="en-US" dirty="0" smtClean="0"/>
              <a:t>     \beta_{0,1} + \beta_{1,1} x_1 + \</a:t>
            </a:r>
            <a:r>
              <a:rPr lang="en-US" dirty="0" err="1" smtClean="0"/>
              <a:t>ldots</a:t>
            </a:r>
            <a:r>
              <a:rPr lang="en-US" dirty="0" smtClean="0"/>
              <a:t> + \beta_{p-1,1} x_{p-1} \\ \\</a:t>
            </a:r>
          </a:p>
          <a:p>
            <a:r>
              <a:rPr lang="en-US" dirty="0" smtClean="0"/>
              <a:t>\log\left(\</a:t>
            </a:r>
            <a:r>
              <a:rPr lang="en-US" dirty="0" err="1" smtClean="0"/>
              <a:t>frac</a:t>
            </a:r>
            <a:r>
              <a:rPr lang="en-US" dirty="0" smtClean="0"/>
              <a:t>{\pi_2}{\pi_3} \right ) &amp; = &amp; </a:t>
            </a:r>
          </a:p>
          <a:p>
            <a:r>
              <a:rPr lang="en-US" dirty="0" smtClean="0"/>
              <a:t>     \beta_{0,2} + \beta_{1,2} x_1 + \</a:t>
            </a:r>
            <a:r>
              <a:rPr lang="en-US" dirty="0" err="1" smtClean="0"/>
              <a:t>ldots</a:t>
            </a:r>
            <a:r>
              <a:rPr lang="en-US" dirty="0" smtClean="0"/>
              <a:t> + \beta_{p-1,2} x_{p-1}</a:t>
            </a:r>
          </a:p>
          <a:p>
            <a:r>
              <a:rPr lang="en-US" dirty="0" smtClean="0"/>
              <a:t>\end{</a:t>
            </a:r>
            <a:r>
              <a:rPr lang="en-US" dirty="0" err="1" smtClean="0"/>
              <a:t>eqnarray</a:t>
            </a:r>
            <a:r>
              <a:rPr lang="en-US" dirty="0" smtClean="0"/>
              <a:t>*}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0A6101-5126-0C4F-8C7B-A47DFA9DF1B4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78712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07C1543-5525-7B41-89AD-93E310C6DF1D}" type="slidenum">
              <a:rPr lang="en-US"/>
              <a:pPr/>
              <a:t>5</a:t>
            </a:fld>
            <a:endParaRPr lang="en-US"/>
          </a:p>
        </p:txBody>
      </p:sp>
      <p:sp>
        <p:nvSpPr>
          <p:cNvPr id="10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Two linear equations in two unknowns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\begin{</a:t>
            </a:r>
            <a:r>
              <a:rPr lang="en-US" dirty="0" err="1" smtClean="0"/>
              <a:t>eqnarray</a:t>
            </a:r>
            <a:r>
              <a:rPr lang="en-US" dirty="0" smtClean="0"/>
              <a:t>*}</a:t>
            </a:r>
          </a:p>
          <a:p>
            <a:r>
              <a:rPr lang="en-US" dirty="0" smtClean="0"/>
              <a:t>\pi_1     &amp; = &amp; \</a:t>
            </a:r>
            <a:r>
              <a:rPr lang="en-US" dirty="0" err="1" smtClean="0"/>
              <a:t>frac</a:t>
            </a:r>
            <a:r>
              <a:rPr lang="en-US" dirty="0" smtClean="0"/>
              <a:t>{e^{L_1}}{1+e^{L_1}+e^{L_2}} \\ \\</a:t>
            </a:r>
          </a:p>
          <a:p>
            <a:r>
              <a:rPr lang="en-US" dirty="0" smtClean="0"/>
              <a:t>\pi_2     &amp; = &amp; \</a:t>
            </a:r>
            <a:r>
              <a:rPr lang="en-US" dirty="0" err="1" smtClean="0"/>
              <a:t>frac</a:t>
            </a:r>
            <a:r>
              <a:rPr lang="en-US" dirty="0" smtClean="0"/>
              <a:t>{e^{L_2}}{1+e^{L_1}+e^{L_2}} \\ \\</a:t>
            </a:r>
          </a:p>
          <a:p>
            <a:r>
              <a:rPr lang="en-US" dirty="0" smtClean="0"/>
              <a:t>\pi_3     &amp; = &amp; \</a:t>
            </a:r>
            <a:r>
              <a:rPr lang="en-US" dirty="0" err="1" smtClean="0"/>
              <a:t>frac</a:t>
            </a:r>
            <a:r>
              <a:rPr lang="en-US" dirty="0" smtClean="0"/>
              <a:t>{1}{1+e^{L_1}+e^{L_2}}</a:t>
            </a:r>
          </a:p>
          <a:p>
            <a:r>
              <a:rPr lang="en-US" dirty="0" smtClean="0"/>
              <a:t>\end{</a:t>
            </a:r>
            <a:r>
              <a:rPr lang="en-US" dirty="0" err="1" smtClean="0"/>
              <a:t>eqnarray</a:t>
            </a:r>
            <a:r>
              <a:rPr lang="en-US" dirty="0" smtClean="0"/>
              <a:t>*}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0A6101-5126-0C4F-8C7B-A47DFA9DF1B4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68841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344265BD-3B03-4B4E-8ADA-6F3A69294C4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CD3EA918-3DFE-E04A-ABAF-9BCC69DEA85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E85176E3-C3EE-924B-ACC6-EEEC234EB53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69867C9B-52FA-2F4A-9553-64A2B9E2F26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660439C5-7C06-8A49-B4CA-8615AF50FE7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E6E1E410-C9E0-1D42-80CB-7933507D66F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D9F3E0E3-534A-0E45-B6D2-F444DF7BD1C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E0A1330A-0931-BC45-960B-03975F357C1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7BACC872-6E83-D246-8A79-C648BBA12CA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830735F4-96B3-544E-98B2-18E22AEECE0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7D510E9F-6852-564B-A145-0EB16E7500C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087E73D4-B385-954F-8960-7281E5BF32A3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utstat.toronto.edu/~brunner/oldclass/appliedf17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6.e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470025"/>
          </a:xfrm>
        </p:spPr>
        <p:txBody>
          <a:bodyPr/>
          <a:lstStyle/>
          <a:p>
            <a:r>
              <a:rPr lang="en-US" dirty="0" smtClean="0"/>
              <a:t>Multinomial </a:t>
            </a:r>
            <a:r>
              <a:rPr lang="en-US" dirty="0" err="1" smtClean="0"/>
              <a:t>Logit</a:t>
            </a:r>
            <a:r>
              <a:rPr lang="en-US" dirty="0" smtClean="0"/>
              <a:t> Models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447800" y="2895600"/>
            <a:ext cx="6400800" cy="762000"/>
          </a:xfrm>
        </p:spPr>
        <p:txBody>
          <a:bodyPr/>
          <a:lstStyle/>
          <a:p>
            <a:r>
              <a:rPr lang="en-US" dirty="0" smtClean="0"/>
              <a:t>STA 442/2101 Fall 2017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454829" y="5438745"/>
            <a:ext cx="422035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See last slide for copyright information</a:t>
            </a:r>
            <a:endParaRPr lang="en-US" sz="20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Using the solution, one can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800" dirty="0"/>
              <a:t>Calculate the probability of obtaining the observed data as a function of the regression coefficients: Get maximum likelihood estimates (</a:t>
            </a:r>
            <a:r>
              <a:rPr lang="en-US" sz="2800" i="1" dirty="0" smtClean="0"/>
              <a:t>beta-hat</a:t>
            </a:r>
            <a:r>
              <a:rPr lang="en-US" sz="2800" dirty="0" smtClean="0"/>
              <a:t> </a:t>
            </a:r>
            <a:r>
              <a:rPr lang="en-US" sz="2800" dirty="0"/>
              <a:t>values)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From maximum likelihood estimates, get tests and confidence intervals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Using </a:t>
            </a:r>
            <a:r>
              <a:rPr lang="en-US" sz="2800" i="1" dirty="0" smtClean="0"/>
              <a:t>beta-hat</a:t>
            </a:r>
            <a:r>
              <a:rPr lang="en-US" sz="2800" dirty="0" smtClean="0"/>
              <a:t> </a:t>
            </a:r>
            <a:r>
              <a:rPr lang="en-US" sz="2800" dirty="0"/>
              <a:t>values in </a:t>
            </a:r>
            <a:r>
              <a:rPr lang="en-US" sz="2800" dirty="0" err="1"/>
              <a:t>L</a:t>
            </a:r>
            <a:r>
              <a:rPr lang="en-US" sz="2800" baseline="-25000" dirty="0" err="1"/>
              <a:t>j</a:t>
            </a:r>
            <a:r>
              <a:rPr lang="en-US" sz="2800" dirty="0"/>
              <a:t>, estimate probabilities of category membership for any set of </a:t>
            </a:r>
            <a:r>
              <a:rPr lang="en-US" sz="2800" dirty="0" err="1"/>
              <a:t>x</a:t>
            </a:r>
            <a:r>
              <a:rPr lang="en-US" sz="2800" dirty="0"/>
              <a:t> values.</a:t>
            </a:r>
          </a:p>
          <a:p>
            <a:pPr>
              <a:lnSpc>
                <a:spcPct val="90000"/>
              </a:lnSpc>
            </a:pPr>
            <a:endParaRPr lang="en-US" sz="28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R’s </a:t>
            </a:r>
            <a:r>
              <a:rPr lang="en-US" dirty="0" err="1" smtClean="0"/>
              <a:t>mlogit</a:t>
            </a:r>
            <a:r>
              <a:rPr lang="en-US" dirty="0" smtClean="0"/>
              <a:t> package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Not part of the base installation</a:t>
            </a:r>
          </a:p>
          <a:p>
            <a:r>
              <a:rPr lang="en-US" dirty="0" smtClean="0"/>
              <a:t>You need to download it</a:t>
            </a:r>
          </a:p>
          <a:p>
            <a:r>
              <a:rPr lang="en-US" dirty="0" smtClean="0"/>
              <a:t>Can (should) do so from within R</a:t>
            </a:r>
          </a:p>
          <a:p>
            <a:r>
              <a:rPr lang="en-US" dirty="0" smtClean="0"/>
              <a:t>Either using the Package Installer or from the command line.</a:t>
            </a:r>
          </a:p>
          <a:p>
            <a:r>
              <a:rPr lang="en-US" dirty="0" smtClean="0"/>
              <a:t>Make sure </a:t>
            </a:r>
            <a:r>
              <a:rPr lang="en-US" dirty="0"/>
              <a:t>to Install </a:t>
            </a:r>
            <a:r>
              <a:rPr lang="en-US" dirty="0" smtClean="0"/>
              <a:t>Dependencies.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0"/>
            <a:ext cx="7772400" cy="838200"/>
          </a:xfrm>
        </p:spPr>
        <p:txBody>
          <a:bodyPr/>
          <a:lstStyle/>
          <a:p>
            <a:r>
              <a:rPr lang="en-US" dirty="0" smtClean="0"/>
              <a:t>Handle with Care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990600"/>
            <a:ext cx="7772400" cy="5029200"/>
          </a:xfrm>
        </p:spPr>
        <p:txBody>
          <a:bodyPr/>
          <a:lstStyle/>
          <a:p>
            <a:r>
              <a:rPr lang="en-US" sz="2800" dirty="0" smtClean="0"/>
              <a:t>The </a:t>
            </a:r>
            <a:r>
              <a:rPr lang="en-US" sz="2800" dirty="0" err="1" smtClean="0"/>
              <a:t>mlogit</a:t>
            </a:r>
            <a:r>
              <a:rPr lang="en-US" sz="2800" dirty="0" smtClean="0"/>
              <a:t> package is complicated and tricky to use compared to core R functions like lm and glm.</a:t>
            </a:r>
          </a:p>
          <a:p>
            <a:r>
              <a:rPr lang="en-US" sz="2800" dirty="0" smtClean="0"/>
              <a:t>We can side-step most of the complexities.</a:t>
            </a:r>
          </a:p>
          <a:p>
            <a:r>
              <a:rPr lang="en-US" sz="2800" dirty="0" smtClean="0"/>
              <a:t>But it requires a special kind of data frame.</a:t>
            </a:r>
          </a:p>
          <a:p>
            <a:r>
              <a:rPr lang="en-US" sz="2800" dirty="0" smtClean="0"/>
              <a:t>There’s a function for converting an ordinary data frame to one of the kinds </a:t>
            </a:r>
            <a:r>
              <a:rPr lang="en-US" sz="2800" dirty="0" err="1" smtClean="0"/>
              <a:t>mlogit</a:t>
            </a:r>
            <a:r>
              <a:rPr lang="en-US" sz="2800" dirty="0" smtClean="0"/>
              <a:t> can use.</a:t>
            </a:r>
          </a:p>
          <a:p>
            <a:r>
              <a:rPr lang="en-US" sz="2800" dirty="0" smtClean="0"/>
              <a:t>And the syntax of the model specification is unusual. </a:t>
            </a:r>
            <a:endParaRPr lang="en-US" sz="28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0"/>
            <a:ext cx="7772400" cy="685800"/>
          </a:xfrm>
        </p:spPr>
        <p:txBody>
          <a:bodyPr/>
          <a:lstStyle/>
          <a:p>
            <a:r>
              <a:rPr lang="en-US" dirty="0" smtClean="0"/>
              <a:t>The complexity is justified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990600"/>
            <a:ext cx="7772400" cy="5638800"/>
          </a:xfrm>
        </p:spPr>
        <p:txBody>
          <a:bodyPr/>
          <a:lstStyle/>
          <a:p>
            <a:r>
              <a:rPr lang="en-US" dirty="0" smtClean="0"/>
              <a:t>Because the </a:t>
            </a:r>
            <a:r>
              <a:rPr lang="en-US" dirty="0" err="1" smtClean="0"/>
              <a:t>mlogit</a:t>
            </a:r>
            <a:r>
              <a:rPr lang="en-US" dirty="0" smtClean="0"/>
              <a:t> function can do a lot more than the multinomial </a:t>
            </a:r>
            <a:r>
              <a:rPr lang="en-US" dirty="0" err="1" smtClean="0"/>
              <a:t>logit</a:t>
            </a:r>
            <a:r>
              <a:rPr lang="en-US" dirty="0" smtClean="0"/>
              <a:t> model presented here.</a:t>
            </a:r>
          </a:p>
          <a:p>
            <a:r>
              <a:rPr lang="en-US" dirty="0" smtClean="0"/>
              <a:t>In addition to explanatory variables specific to the individual (like income), there can be </a:t>
            </a:r>
            <a:r>
              <a:rPr lang="en-US" i="1" dirty="0" smtClean="0"/>
              <a:t>explanatory variables specific to the categories of the response variable</a:t>
            </a:r>
            <a:r>
              <a:rPr lang="en-US" dirty="0" smtClean="0"/>
              <a:t>.</a:t>
            </a:r>
          </a:p>
          <a:p>
            <a:r>
              <a:rPr lang="en-US" dirty="0" smtClean="0"/>
              <a:t>Like if the response is what car the person buys, the price of the car can be an explanatory variable.</a:t>
            </a: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0"/>
            <a:ext cx="7772400" cy="1143000"/>
          </a:xfrm>
        </p:spPr>
        <p:txBody>
          <a:bodyPr/>
          <a:lstStyle/>
          <a:p>
            <a:r>
              <a:rPr lang="en-US" dirty="0" smtClean="0"/>
              <a:t>It gets even better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371600"/>
            <a:ext cx="7772400" cy="5181600"/>
          </a:xfrm>
        </p:spPr>
        <p:txBody>
          <a:bodyPr/>
          <a:lstStyle/>
          <a:p>
            <a:r>
              <a:rPr lang="en-US" dirty="0" smtClean="0"/>
              <a:t>There can even be alternative-specific explanatory variables that are different for different individuals, like the years of experience of the salesperson who was selling each type of car that day.</a:t>
            </a:r>
          </a:p>
          <a:p>
            <a:r>
              <a:rPr lang="en-US" dirty="0" smtClean="0"/>
              <a:t>And the model can accommodate several choices among the same set of alternatives by each individual. Like try the coffees three times.</a:t>
            </a:r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0"/>
            <a:ext cx="7772400" cy="990600"/>
          </a:xfrm>
        </p:spPr>
        <p:txBody>
          <a:bodyPr/>
          <a:lstStyle/>
          <a:p>
            <a:r>
              <a:rPr lang="en-US" dirty="0" smtClean="0"/>
              <a:t>It’s really impressive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066800"/>
            <a:ext cx="7772400" cy="5562600"/>
          </a:xfrm>
        </p:spPr>
        <p:txBody>
          <a:bodyPr/>
          <a:lstStyle/>
          <a:p>
            <a:r>
              <a:rPr lang="en-US" sz="2800" dirty="0" smtClean="0"/>
              <a:t>The models can seemingly allow the discrete outcomes to be determined by unobservable continuous variables – a kind of threshold idea.</a:t>
            </a:r>
          </a:p>
          <a:p>
            <a:r>
              <a:rPr lang="en-US" sz="2800" dirty="0" smtClean="0"/>
              <a:t>This was designed by econometricians; can you tell?</a:t>
            </a:r>
          </a:p>
          <a:p>
            <a:r>
              <a:rPr lang="en-US" sz="2800" dirty="0" smtClean="0"/>
              <a:t>They are interested in economic choices.</a:t>
            </a:r>
          </a:p>
          <a:p>
            <a:r>
              <a:rPr lang="en-US" sz="2800" dirty="0" smtClean="0"/>
              <a:t>We will be less ambitious, and focus on logistic regression for a multinomial response variable with 2 or more categories.</a:t>
            </a:r>
          </a:p>
          <a:p>
            <a:r>
              <a:rPr lang="en-US" sz="2800" dirty="0" smtClean="0"/>
              <a:t>This will allow us to avoid most of the extra complexity, but not all. 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Copyright Information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This slide show was prepared by Jerry Brunner, Department of</a:t>
            </a:r>
          </a:p>
          <a:p>
            <a:r>
              <a:rPr lang="en-US" sz="2000" dirty="0"/>
              <a:t>Statistics, University of Toronto. It is licensed under a Creative</a:t>
            </a:r>
          </a:p>
          <a:p>
            <a:r>
              <a:rPr lang="en-US" sz="2000" dirty="0"/>
              <a:t>Commons Attribution - </a:t>
            </a:r>
            <a:r>
              <a:rPr lang="en-US" sz="2000" dirty="0" err="1"/>
              <a:t>ShareAlike</a:t>
            </a:r>
            <a:r>
              <a:rPr lang="en-US" sz="2000" dirty="0"/>
              <a:t> 3.0 </a:t>
            </a:r>
            <a:r>
              <a:rPr lang="en-US" sz="2000" dirty="0" err="1"/>
              <a:t>Unported</a:t>
            </a:r>
            <a:r>
              <a:rPr lang="en-US" sz="2000" dirty="0"/>
              <a:t> License. Use</a:t>
            </a:r>
          </a:p>
          <a:p>
            <a:r>
              <a:rPr lang="en-US" sz="2000" dirty="0"/>
              <a:t>any part of it as you like and share the result freely. </a:t>
            </a:r>
            <a:r>
              <a:rPr lang="en-US" sz="2000" dirty="0" smtClean="0"/>
              <a:t>These</a:t>
            </a:r>
            <a:endParaRPr lang="en-US" sz="2000" dirty="0"/>
          </a:p>
          <a:p>
            <a:r>
              <a:rPr lang="en-US" sz="2000" dirty="0" err="1" smtClean="0"/>
              <a:t>Powerpoint</a:t>
            </a:r>
            <a:r>
              <a:rPr lang="en-US" sz="2000" dirty="0" smtClean="0"/>
              <a:t> slides will be available </a:t>
            </a:r>
            <a:r>
              <a:rPr lang="en-US" sz="2000" dirty="0"/>
              <a:t>from the course website</a:t>
            </a:r>
            <a:r>
              <a:rPr lang="en-US" sz="2000" dirty="0" smtClean="0"/>
              <a:t>:</a:t>
            </a:r>
          </a:p>
          <a:p>
            <a:r>
              <a:rPr lang="en-US" sz="2000" dirty="0">
                <a:solidFill>
                  <a:srgbClr val="FF0000"/>
                </a:solidFill>
                <a:hlinkClick r:id="rId2"/>
              </a:rPr>
              <a:t>http://</a:t>
            </a:r>
            <a:r>
              <a:rPr lang="en-US" sz="2000" dirty="0" err="1">
                <a:solidFill>
                  <a:srgbClr val="FF0000"/>
                </a:solidFill>
                <a:hlinkClick r:id="rId2"/>
              </a:rPr>
              <a:t>www.utstat.toronto.edu</a:t>
            </a:r>
            <a:r>
              <a:rPr lang="en-US" sz="2000" dirty="0">
                <a:solidFill>
                  <a:srgbClr val="FF0000"/>
                </a:solidFill>
                <a:hlinkClick r:id="rId2"/>
              </a:rPr>
              <a:t>/~</a:t>
            </a:r>
            <a:r>
              <a:rPr lang="en-US" sz="2000" dirty="0" err="1">
                <a:solidFill>
                  <a:srgbClr val="FF0000"/>
                </a:solidFill>
                <a:hlinkClick r:id="rId2"/>
              </a:rPr>
              <a:t>brunner</a:t>
            </a:r>
            <a:r>
              <a:rPr lang="en-US" sz="2000" dirty="0">
                <a:solidFill>
                  <a:srgbClr val="FF0000"/>
                </a:solidFill>
                <a:hlinkClick r:id="rId2"/>
              </a:rPr>
              <a:t>/</a:t>
            </a:r>
            <a:r>
              <a:rPr lang="en-US" sz="2000" dirty="0" err="1">
                <a:solidFill>
                  <a:srgbClr val="FF0000"/>
                </a:solidFill>
                <a:hlinkClick r:id="rId2"/>
              </a:rPr>
              <a:t>oldclass</a:t>
            </a:r>
            <a:r>
              <a:rPr lang="en-US" sz="2000" dirty="0">
                <a:solidFill>
                  <a:srgbClr val="FF0000"/>
                </a:solidFill>
                <a:hlinkClick r:id="rId2"/>
              </a:rPr>
              <a:t>/</a:t>
            </a:r>
            <a:r>
              <a:rPr lang="en-US" sz="2000" dirty="0" smtClean="0">
                <a:solidFill>
                  <a:srgbClr val="FF0000"/>
                </a:solidFill>
                <a:hlinkClick r:id="rId2"/>
              </a:rPr>
              <a:t>appliedf17</a:t>
            </a:r>
            <a:endParaRPr lang="en-US" sz="2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79040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dirty="0"/>
              <a:t>Logistic Regression with more than two outcomes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Ordinary logistic regression has a linear model for one response function</a:t>
            </a:r>
          </a:p>
          <a:p>
            <a:r>
              <a:rPr lang="en-US" dirty="0" smtClean="0"/>
              <a:t>Multinomial </a:t>
            </a:r>
            <a:r>
              <a:rPr lang="en-US" dirty="0" err="1" smtClean="0"/>
              <a:t>logit</a:t>
            </a:r>
            <a:r>
              <a:rPr lang="en-US" dirty="0" smtClean="0"/>
              <a:t> models for a response variable with </a:t>
            </a:r>
            <a:r>
              <a:rPr lang="en-US" dirty="0" err="1" smtClean="0"/>
              <a:t>c</a:t>
            </a:r>
            <a:r>
              <a:rPr lang="en-US" dirty="0" smtClean="0"/>
              <a:t> categories have c-1 response functions.</a:t>
            </a:r>
          </a:p>
          <a:p>
            <a:r>
              <a:rPr lang="en-US" dirty="0" smtClean="0"/>
              <a:t>Linear model for each one</a:t>
            </a:r>
          </a:p>
          <a:p>
            <a:r>
              <a:rPr lang="en-US" dirty="0" smtClean="0"/>
              <a:t>It’s like multivariate regression.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Model for three categories</a:t>
            </a:r>
          </a:p>
        </p:txBody>
      </p:sp>
      <p:pic>
        <p:nvPicPr>
          <p:cNvPr id="3076" name="Picture 4" descr="latex-image-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69900" y="2254250"/>
            <a:ext cx="8204200" cy="2349500"/>
          </a:xfrm>
          <a:prstGeom prst="rect">
            <a:avLst/>
          </a:prstGeom>
          <a:noFill/>
        </p:spPr>
      </p:pic>
      <p:sp>
        <p:nvSpPr>
          <p:cNvPr id="3077" name="Rectangle 5"/>
          <p:cNvSpPr>
            <a:spLocks noChangeArrowheads="1"/>
          </p:cNvSpPr>
          <p:nvPr/>
        </p:nvSpPr>
        <p:spPr bwMode="auto">
          <a:xfrm>
            <a:off x="542925" y="5373688"/>
            <a:ext cx="7467659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/>
              <a:t>Need </a:t>
            </a:r>
            <a:r>
              <a:rPr lang="en-US" i="1" dirty="0"/>
              <a:t>k-1</a:t>
            </a:r>
            <a:r>
              <a:rPr lang="en-US" dirty="0"/>
              <a:t> </a:t>
            </a:r>
            <a:r>
              <a:rPr lang="en-US" b="1" dirty="0"/>
              <a:t>generalized </a:t>
            </a:r>
            <a:r>
              <a:rPr lang="en-US" b="1" dirty="0" err="1"/>
              <a:t>logits</a:t>
            </a:r>
            <a:r>
              <a:rPr lang="en-US" dirty="0"/>
              <a:t> to represent a </a:t>
            </a:r>
            <a:r>
              <a:rPr lang="en-US" dirty="0" smtClean="0"/>
              <a:t>response</a:t>
            </a:r>
            <a:endParaRPr lang="en-US" dirty="0"/>
          </a:p>
          <a:p>
            <a:r>
              <a:rPr lang="en-US" dirty="0"/>
              <a:t>variable with </a:t>
            </a:r>
            <a:r>
              <a:rPr lang="en-US" i="1" dirty="0"/>
              <a:t>k</a:t>
            </a:r>
            <a:r>
              <a:rPr lang="en-US" dirty="0"/>
              <a:t> categories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Meaning of the regression coefficients</a:t>
            </a:r>
          </a:p>
        </p:txBody>
      </p:sp>
      <p:pic>
        <p:nvPicPr>
          <p:cNvPr id="5123" name="Picture 3" descr="latex-image-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3400" y="1981200"/>
            <a:ext cx="8204200" cy="2349500"/>
          </a:xfrm>
          <a:prstGeom prst="rect">
            <a:avLst/>
          </a:prstGeom>
          <a:noFill/>
        </p:spPr>
      </p:pic>
      <p:sp>
        <p:nvSpPr>
          <p:cNvPr id="5124" name="Rectangle 4"/>
          <p:cNvSpPr>
            <a:spLocks noChangeArrowheads="1"/>
          </p:cNvSpPr>
          <p:nvPr/>
        </p:nvSpPr>
        <p:spPr bwMode="auto">
          <a:xfrm>
            <a:off x="393700" y="4700588"/>
            <a:ext cx="8302273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/>
              <a:t>A positive regression coefficient for </a:t>
            </a:r>
            <a:r>
              <a:rPr lang="en-US" dirty="0" err="1"/>
              <a:t>logit</a:t>
            </a:r>
            <a:r>
              <a:rPr lang="en-US" dirty="0"/>
              <a:t> </a:t>
            </a:r>
            <a:r>
              <a:rPr lang="en-US" i="1" dirty="0"/>
              <a:t>j</a:t>
            </a:r>
            <a:r>
              <a:rPr lang="en-US" dirty="0"/>
              <a:t> means that higher</a:t>
            </a:r>
          </a:p>
          <a:p>
            <a:r>
              <a:rPr lang="en-US" dirty="0"/>
              <a:t>values of the </a:t>
            </a:r>
            <a:r>
              <a:rPr lang="en-US" dirty="0" smtClean="0"/>
              <a:t>explanatory variable </a:t>
            </a:r>
            <a:r>
              <a:rPr lang="en-US" dirty="0"/>
              <a:t>are associated with </a:t>
            </a:r>
          </a:p>
          <a:p>
            <a:r>
              <a:rPr lang="en-US" dirty="0"/>
              <a:t>greater chances of response category </a:t>
            </a:r>
            <a:r>
              <a:rPr lang="en-US" i="1" dirty="0"/>
              <a:t>j</a:t>
            </a:r>
            <a:r>
              <a:rPr lang="en-US" dirty="0"/>
              <a:t>, compared to</a:t>
            </a:r>
          </a:p>
          <a:p>
            <a:r>
              <a:rPr lang="en-US" dirty="0"/>
              <a:t>the reference category. 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1026"/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7772400" cy="1143000"/>
          </a:xfrm>
        </p:spPr>
        <p:txBody>
          <a:bodyPr/>
          <a:lstStyle/>
          <a:p>
            <a:r>
              <a:rPr lang="en-US"/>
              <a:t>Solve for the probabilities</a:t>
            </a:r>
          </a:p>
        </p:txBody>
      </p:sp>
      <p:sp>
        <p:nvSpPr>
          <p:cNvPr id="8198" name="Rectangle 1030"/>
          <p:cNvSpPr>
            <a:spLocks noChangeArrowheads="1"/>
          </p:cNvSpPr>
          <p:nvPr/>
        </p:nvSpPr>
        <p:spPr bwMode="auto">
          <a:xfrm>
            <a:off x="4090988" y="2217738"/>
            <a:ext cx="5064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so</a:t>
            </a:r>
          </a:p>
        </p:txBody>
      </p:sp>
      <p:sp>
        <p:nvSpPr>
          <p:cNvPr id="8199" name="Rectangle 1031"/>
          <p:cNvSpPr>
            <a:spLocks noChangeArrowheads="1"/>
          </p:cNvSpPr>
          <p:nvPr/>
        </p:nvSpPr>
        <p:spPr bwMode="auto">
          <a:xfrm>
            <a:off x="2438400" y="5181600"/>
            <a:ext cx="5572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So</a:t>
            </a:r>
          </a:p>
        </p:txBody>
      </p:sp>
      <p:pic>
        <p:nvPicPr>
          <p:cNvPr id="8202" name="Picture 1034" descr="latex-image-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7200" y="1447800"/>
            <a:ext cx="3035300" cy="2349500"/>
          </a:xfrm>
          <a:prstGeom prst="rect">
            <a:avLst/>
          </a:prstGeom>
          <a:noFill/>
        </p:spPr>
      </p:pic>
      <p:pic>
        <p:nvPicPr>
          <p:cNvPr id="8203" name="Picture 1035" descr="latex-image-1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257800" y="1600200"/>
            <a:ext cx="2108200" cy="2032000"/>
          </a:xfrm>
          <a:prstGeom prst="rect">
            <a:avLst/>
          </a:prstGeom>
          <a:noFill/>
        </p:spPr>
      </p:pic>
      <p:pic>
        <p:nvPicPr>
          <p:cNvPr id="8204" name="Picture 1036" descr="latex-image-1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886200" y="4572000"/>
            <a:ext cx="2463800" cy="16637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457200"/>
            <a:ext cx="7772400" cy="1143000"/>
          </a:xfrm>
        </p:spPr>
        <p:txBody>
          <a:bodyPr/>
          <a:lstStyle/>
          <a:p>
            <a:r>
              <a:rPr lang="en-US"/>
              <a:t>Three linear equations in 3 unknowns</a:t>
            </a:r>
          </a:p>
        </p:txBody>
      </p:sp>
      <p:pic>
        <p:nvPicPr>
          <p:cNvPr id="7174" name="Picture 6" descr="latex-image-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76400" y="2438400"/>
            <a:ext cx="4813300" cy="32385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Solution</a:t>
            </a:r>
          </a:p>
        </p:txBody>
      </p:sp>
      <p:pic>
        <p:nvPicPr>
          <p:cNvPr id="2" name="Picture 1" descr="latex-image-1.pd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46300" y="2127250"/>
            <a:ext cx="4445000" cy="40767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 general, solve </a:t>
            </a:r>
            <a:r>
              <a:rPr lang="en-US" i="1"/>
              <a:t>k</a:t>
            </a:r>
            <a:r>
              <a:rPr lang="en-US"/>
              <a:t> equations in </a:t>
            </a:r>
            <a:r>
              <a:rPr lang="en-US" i="1"/>
              <a:t>k</a:t>
            </a:r>
            <a:r>
              <a:rPr lang="en-US"/>
              <a:t> unknowns</a:t>
            </a:r>
          </a:p>
        </p:txBody>
      </p:sp>
      <p:pic>
        <p:nvPicPr>
          <p:cNvPr id="11268" name="Picture 4" descr="latex-image-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24000" y="2590800"/>
            <a:ext cx="5334000" cy="28067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7772400" cy="914400"/>
          </a:xfrm>
        </p:spPr>
        <p:txBody>
          <a:bodyPr/>
          <a:lstStyle/>
          <a:p>
            <a:r>
              <a:rPr lang="en-US"/>
              <a:t>General Solution</a:t>
            </a:r>
          </a:p>
        </p:txBody>
      </p:sp>
      <p:pic>
        <p:nvPicPr>
          <p:cNvPr id="12292" name="Picture 4" descr="latex-image-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362200" y="1143000"/>
            <a:ext cx="4114800" cy="54229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Arial"/>
        <a:ea typeface="ＭＳ Ｐゴシック"/>
        <a:cs typeface="ＭＳ Ｐゴシック"/>
      </a:majorFont>
      <a:minorFont>
        <a:latin typeface="Arial"/>
        <a:ea typeface="ＭＳ Ｐゴシック"/>
        <a:cs typeface="ＭＳ Ｐゴシック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-128"/>
            <a:cs typeface="ＭＳ Ｐゴシック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-128"/>
            <a:cs typeface="ＭＳ Ｐゴシック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249</TotalTime>
  <Words>823</Words>
  <Application>Microsoft Macintosh PowerPoint</Application>
  <PresentationFormat>On-screen Show (4:3)</PresentationFormat>
  <Paragraphs>75</Paragraphs>
  <Slides>16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Blank Presentation</vt:lpstr>
      <vt:lpstr>Multinomial Logit Models</vt:lpstr>
      <vt:lpstr>Logistic Regression with more than two outcomes</vt:lpstr>
      <vt:lpstr>Model for three categories</vt:lpstr>
      <vt:lpstr>Meaning of the regression coefficients</vt:lpstr>
      <vt:lpstr>Solve for the probabilities</vt:lpstr>
      <vt:lpstr>Three linear equations in 3 unknowns</vt:lpstr>
      <vt:lpstr>Solution</vt:lpstr>
      <vt:lpstr>In general, solve k equations in k unknowns</vt:lpstr>
      <vt:lpstr>General Solution</vt:lpstr>
      <vt:lpstr>Using the solution, one can</vt:lpstr>
      <vt:lpstr>R’s mlogit package</vt:lpstr>
      <vt:lpstr>Handle with Care</vt:lpstr>
      <vt:lpstr>The complexity is justified</vt:lpstr>
      <vt:lpstr>It gets even better</vt:lpstr>
      <vt:lpstr>It’s really impressive</vt:lpstr>
      <vt:lpstr>Copyright Information</vt:lpstr>
    </vt:vector>
  </TitlesOfParts>
  <Company>Earl Monroe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Logistic Regression with more than two outcomes</dc:title>
  <dc:creator>Earl Monroe</dc:creator>
  <cp:lastModifiedBy>Kareem</cp:lastModifiedBy>
  <cp:revision>50</cp:revision>
  <cp:lastPrinted>2009-11-02T01:47:43Z</cp:lastPrinted>
  <dcterms:created xsi:type="dcterms:W3CDTF">2012-10-30T00:39:04Z</dcterms:created>
  <dcterms:modified xsi:type="dcterms:W3CDTF">2017-10-27T03:02:21Z</dcterms:modified>
</cp:coreProperties>
</file>