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4"/>
  </p:notesMasterIdLst>
  <p:sldIdLst>
    <p:sldId id="292" r:id="rId2"/>
    <p:sldId id="293" r:id="rId3"/>
    <p:sldId id="256" r:id="rId4"/>
    <p:sldId id="260" r:id="rId5"/>
    <p:sldId id="295" r:id="rId6"/>
    <p:sldId id="296" r:id="rId7"/>
    <p:sldId id="297" r:id="rId8"/>
    <p:sldId id="268" r:id="rId9"/>
    <p:sldId id="275" r:id="rId10"/>
    <p:sldId id="290" r:id="rId11"/>
    <p:sldId id="288" r:id="rId12"/>
    <p:sldId id="276" r:id="rId13"/>
    <p:sldId id="277" r:id="rId14"/>
    <p:sldId id="278" r:id="rId15"/>
    <p:sldId id="279" r:id="rId16"/>
    <p:sldId id="282" r:id="rId17"/>
    <p:sldId id="283" r:id="rId18"/>
    <p:sldId id="270" r:id="rId19"/>
    <p:sldId id="271" r:id="rId20"/>
    <p:sldId id="291" r:id="rId21"/>
    <p:sldId id="272" r:id="rId22"/>
    <p:sldId id="289" r:id="rId2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9135" autoAdjust="0"/>
    <p:restoredTop sz="77299" autoAdjust="0"/>
  </p:normalViewPr>
  <p:slideViewPr>
    <p:cSldViewPr>
      <p:cViewPr varScale="1">
        <p:scale>
          <a:sx n="75" d="100"/>
          <a:sy n="75" d="100"/>
        </p:scale>
        <p:origin x="-216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79B72D4-748E-4E41-8C56-B52EADEF42ED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1080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9B72D4-748E-4E41-8C56-B52EADEF42E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2404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Remember, alpha is an odds ratio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9B72D4-748E-4E41-8C56-B52EADEF42ED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X = disease severity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9B72D4-748E-4E41-8C56-B52EADEF42ED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0B0B1F-37C9-40CA-B72B-9D84E43EEEDD}" type="slidenum">
              <a:rPr lang="en-US"/>
              <a:pPr/>
              <a:t>17</a:t>
            </a:fld>
            <a:endParaRPr lang="en-US" dirty="0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</a:t>
            </a:r>
            <a:r>
              <a:rPr lang="en-US" dirty="0" smtClean="0"/>
              <a:t> if </a:t>
            </a:r>
            <a:r>
              <a:rPr lang="en-US" dirty="0"/>
              <a:t>beta1 &gt; 0 ? Chemo alone is better. Reasonable?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2B8DCF-F43E-43B7-AFB1-177F126E4A41}" type="slidenum">
              <a:rPr lang="en-US"/>
              <a:pPr/>
              <a:t>19</a:t>
            </a:fld>
            <a:endParaRPr lang="en-US" dirty="0"/>
          </a:p>
        </p:txBody>
      </p:sp>
      <p:sp>
        <p:nvSpPr>
          <p:cNvPr id="2969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\begin{</a:t>
            </a:r>
            <a:r>
              <a:rPr lang="en-US" dirty="0" err="1" smtClean="0"/>
              <a:t>eqnarray</a:t>
            </a:r>
            <a:r>
              <a:rPr lang="en-US" dirty="0" smtClean="0"/>
              <a:t>*}</a:t>
            </a:r>
          </a:p>
          <a:p>
            <a:r>
              <a:rPr lang="en-US" dirty="0" smtClean="0"/>
              <a:t>    \</a:t>
            </a:r>
            <a:r>
              <a:rPr lang="en-US" dirty="0" err="1" smtClean="0"/>
              <a:t>pi_i</a:t>
            </a:r>
            <a:r>
              <a:rPr lang="en-US" dirty="0" smtClean="0"/>
              <a:t>  &amp;=&amp;  \</a:t>
            </a:r>
            <a:r>
              <a:rPr lang="en-US" dirty="0" err="1" smtClean="0"/>
              <a:t>frac</a:t>
            </a:r>
            <a:r>
              <a:rPr lang="en-US" dirty="0" smtClean="0"/>
              <a:t>{e^{\beta_0 + \beta_1 x_{i,1} + \</a:t>
            </a:r>
            <a:r>
              <a:rPr lang="en-US" dirty="0" err="1" smtClean="0"/>
              <a:t>ldots</a:t>
            </a:r>
            <a:r>
              <a:rPr lang="en-US" dirty="0" smtClean="0"/>
              <a:t> + \beta_{p-1} x_{i,p-1}}}</a:t>
            </a:r>
          </a:p>
          <a:p>
            <a:r>
              <a:rPr lang="en-US" dirty="0" smtClean="0"/>
              <a:t>                    {1+e^{\beta_0 + \beta_1 x_{i,1} + \</a:t>
            </a:r>
            <a:r>
              <a:rPr lang="en-US" dirty="0" err="1" smtClean="0"/>
              <a:t>ldots</a:t>
            </a:r>
            <a:r>
              <a:rPr lang="en-US" dirty="0" smtClean="0"/>
              <a:t> + \beta_{p-1} x_{i,p-1}}} \\</a:t>
            </a:r>
          </a:p>
          <a:p>
            <a:r>
              <a:rPr lang="en-US" dirty="0" smtClean="0"/>
              <a:t>         &amp;&amp;\\</a:t>
            </a:r>
          </a:p>
          <a:p>
            <a:r>
              <a:rPr lang="en-US" dirty="0" smtClean="0"/>
              <a:t>         &amp;=&amp; \</a:t>
            </a:r>
            <a:r>
              <a:rPr lang="en-US" dirty="0" err="1" smtClean="0"/>
              <a:t>frac</a:t>
            </a:r>
            <a:r>
              <a:rPr lang="en-US" dirty="0" smtClean="0"/>
              <a:t>{e^{\</a:t>
            </a:r>
            <a:r>
              <a:rPr lang="en-US" dirty="0" err="1" smtClean="0"/>
              <a:t>mathbf</a:t>
            </a:r>
            <a:r>
              <a:rPr lang="en-US" dirty="0" smtClean="0"/>
              <a:t>{x}_</a:t>
            </a:r>
            <a:r>
              <a:rPr lang="en-US" dirty="0" err="1" smtClean="0"/>
              <a:t>i</a:t>
            </a:r>
            <a:r>
              <a:rPr lang="en-US" dirty="0" smtClean="0"/>
              <a:t>^\top \</a:t>
            </a:r>
            <a:r>
              <a:rPr lang="en-US" dirty="0" err="1" smtClean="0"/>
              <a:t>boldsymbol</a:t>
            </a:r>
            <a:r>
              <a:rPr lang="en-US" dirty="0" smtClean="0"/>
              <a:t>{\beta}}} </a:t>
            </a:r>
          </a:p>
          <a:p>
            <a:r>
              <a:rPr lang="en-US" dirty="0" smtClean="0"/>
              <a:t>                  {1+e^{\</a:t>
            </a:r>
            <a:r>
              <a:rPr lang="en-US" dirty="0" err="1" smtClean="0"/>
              <a:t>mathbf</a:t>
            </a:r>
            <a:r>
              <a:rPr lang="en-US" dirty="0" smtClean="0"/>
              <a:t>{x}_</a:t>
            </a:r>
            <a:r>
              <a:rPr lang="en-US" dirty="0" err="1" smtClean="0"/>
              <a:t>i</a:t>
            </a:r>
            <a:r>
              <a:rPr lang="en-US" dirty="0" smtClean="0"/>
              <a:t>^\top \</a:t>
            </a:r>
            <a:r>
              <a:rPr lang="en-US" dirty="0" err="1" smtClean="0"/>
              <a:t>boldsymbol</a:t>
            </a:r>
            <a:r>
              <a:rPr lang="en-US" dirty="0" smtClean="0"/>
              <a:t>{\beta}}}</a:t>
            </a:r>
          </a:p>
          <a:p>
            <a:r>
              <a:rPr lang="en-US" dirty="0" smtClean="0"/>
              <a:t>\end{</a:t>
            </a:r>
            <a:r>
              <a:rPr lang="en-US" dirty="0" err="1" smtClean="0"/>
              <a:t>eqnarray</a:t>
            </a:r>
            <a:r>
              <a:rPr lang="en-US" dirty="0" smtClean="0"/>
              <a:t>*} % 32</a:t>
            </a:r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\begin{</a:t>
            </a:r>
            <a:r>
              <a:rPr lang="en-US" dirty="0" err="1" smtClean="0"/>
              <a:t>eqnarray</a:t>
            </a:r>
            <a:r>
              <a:rPr lang="en-US" dirty="0" smtClean="0"/>
              <a:t>*}</a:t>
            </a:r>
          </a:p>
          <a:p>
            <a:r>
              <a:rPr lang="en-US" dirty="0" smtClean="0"/>
              <a:t>L(\</a:t>
            </a:r>
            <a:r>
              <a:rPr lang="en-US" dirty="0" err="1" smtClean="0"/>
              <a:t>boldsymbol</a:t>
            </a:r>
            <a:r>
              <a:rPr lang="en-US" dirty="0" smtClean="0"/>
              <a:t>{\beta})</a:t>
            </a:r>
          </a:p>
          <a:p>
            <a:r>
              <a:rPr lang="en-US" dirty="0" smtClean="0"/>
              <a:t>    &amp;=&amp; \prod_{</a:t>
            </a:r>
            <a:r>
              <a:rPr lang="en-US" dirty="0" err="1" smtClean="0"/>
              <a:t>i</a:t>
            </a:r>
            <a:r>
              <a:rPr lang="en-US" dirty="0" smtClean="0"/>
              <a:t>=1}^n P(</a:t>
            </a:r>
            <a:r>
              <a:rPr lang="en-US" dirty="0" err="1" smtClean="0"/>
              <a:t>Y_i</a:t>
            </a:r>
            <a:r>
              <a:rPr lang="en-US" dirty="0" smtClean="0"/>
              <a:t>=</a:t>
            </a:r>
            <a:r>
              <a:rPr lang="en-US" dirty="0" err="1" smtClean="0"/>
              <a:t>y_i</a:t>
            </a:r>
            <a:r>
              <a:rPr lang="en-US" dirty="0" smtClean="0"/>
              <a:t>|\</a:t>
            </a:r>
            <a:r>
              <a:rPr lang="en-US" dirty="0" err="1" smtClean="0"/>
              <a:t>mathbf</a:t>
            </a:r>
            <a:r>
              <a:rPr lang="en-US" dirty="0" smtClean="0"/>
              <a:t>{x}_</a:t>
            </a:r>
            <a:r>
              <a:rPr lang="en-US" dirty="0" err="1" smtClean="0"/>
              <a:t>i</a:t>
            </a:r>
            <a:r>
              <a:rPr lang="en-US" dirty="0" smtClean="0"/>
              <a:t>) </a:t>
            </a:r>
          </a:p>
          <a:p>
            <a:r>
              <a:rPr lang="en-US" dirty="0" smtClean="0"/>
              <a:t>     =   \prod_{</a:t>
            </a:r>
            <a:r>
              <a:rPr lang="en-US" dirty="0" err="1" smtClean="0"/>
              <a:t>i</a:t>
            </a:r>
            <a:r>
              <a:rPr lang="en-US" dirty="0" smtClean="0"/>
              <a:t>=1}^n  \</a:t>
            </a:r>
            <a:r>
              <a:rPr lang="en-US" dirty="0" err="1" smtClean="0"/>
              <a:t>pi_i</a:t>
            </a:r>
            <a:r>
              <a:rPr lang="en-US" dirty="0" smtClean="0"/>
              <a:t>^{</a:t>
            </a:r>
            <a:r>
              <a:rPr lang="en-US" dirty="0" err="1" smtClean="0"/>
              <a:t>y_i</a:t>
            </a:r>
            <a:r>
              <a:rPr lang="en-US" dirty="0" smtClean="0"/>
              <a:t>} (1-\</a:t>
            </a:r>
            <a:r>
              <a:rPr lang="en-US" dirty="0" err="1" smtClean="0"/>
              <a:t>pi_i</a:t>
            </a:r>
            <a:r>
              <a:rPr lang="en-US" dirty="0" smtClean="0"/>
              <a:t>)^{1-y_i} \\</a:t>
            </a:r>
          </a:p>
          <a:p>
            <a:r>
              <a:rPr lang="en-US" dirty="0" smtClean="0"/>
              <a:t>    &amp;=&amp; \prod_{</a:t>
            </a:r>
            <a:r>
              <a:rPr lang="en-US" dirty="0" err="1" smtClean="0"/>
              <a:t>i</a:t>
            </a:r>
            <a:r>
              <a:rPr lang="en-US" dirty="0" smtClean="0"/>
              <a:t>=1}^n \left( \</a:t>
            </a:r>
            <a:r>
              <a:rPr lang="en-US" dirty="0" err="1" smtClean="0"/>
              <a:t>frac</a:t>
            </a:r>
            <a:r>
              <a:rPr lang="en-US" dirty="0" smtClean="0"/>
              <a:t>{e^{\</a:t>
            </a:r>
            <a:r>
              <a:rPr lang="en-US" dirty="0" err="1" smtClean="0"/>
              <a:t>mathbf</a:t>
            </a:r>
            <a:r>
              <a:rPr lang="en-US" dirty="0" smtClean="0"/>
              <a:t>{x}_</a:t>
            </a:r>
            <a:r>
              <a:rPr lang="en-US" dirty="0" err="1" smtClean="0"/>
              <a:t>i</a:t>
            </a:r>
            <a:r>
              <a:rPr lang="en-US" dirty="0" smtClean="0"/>
              <a:t>^\top \</a:t>
            </a:r>
            <a:r>
              <a:rPr lang="en-US" dirty="0" err="1" smtClean="0"/>
              <a:t>boldsymbol</a:t>
            </a:r>
            <a:r>
              <a:rPr lang="en-US" dirty="0" smtClean="0"/>
              <a:t>{\beta}}} </a:t>
            </a:r>
          </a:p>
          <a:p>
            <a:r>
              <a:rPr lang="en-US" dirty="0" smtClean="0"/>
              <a:t>                  {1+e^{\</a:t>
            </a:r>
            <a:r>
              <a:rPr lang="en-US" dirty="0" err="1" smtClean="0"/>
              <a:t>mathbf</a:t>
            </a:r>
            <a:r>
              <a:rPr lang="en-US" dirty="0" smtClean="0"/>
              <a:t>{x}_</a:t>
            </a:r>
            <a:r>
              <a:rPr lang="en-US" dirty="0" err="1" smtClean="0"/>
              <a:t>i</a:t>
            </a:r>
            <a:r>
              <a:rPr lang="en-US" dirty="0" smtClean="0"/>
              <a:t>^\top \</a:t>
            </a:r>
            <a:r>
              <a:rPr lang="en-US" dirty="0" err="1" smtClean="0"/>
              <a:t>boldsymbol</a:t>
            </a:r>
            <a:r>
              <a:rPr lang="en-US" dirty="0" smtClean="0"/>
              <a:t>{\beta}}} </a:t>
            </a:r>
          </a:p>
          <a:p>
            <a:r>
              <a:rPr lang="en-US" dirty="0" smtClean="0"/>
              <a:t>                  \right)^{</a:t>
            </a:r>
            <a:r>
              <a:rPr lang="en-US" dirty="0" err="1" smtClean="0"/>
              <a:t>y_i</a:t>
            </a:r>
            <a:r>
              <a:rPr lang="en-US" dirty="0" smtClean="0"/>
              <a:t>}</a:t>
            </a:r>
          </a:p>
          <a:p>
            <a:r>
              <a:rPr lang="en-US" dirty="0" smtClean="0"/>
              <a:t>        \left(1 - \</a:t>
            </a:r>
            <a:r>
              <a:rPr lang="en-US" dirty="0" err="1" smtClean="0"/>
              <a:t>frac</a:t>
            </a:r>
            <a:r>
              <a:rPr lang="en-US" dirty="0" smtClean="0"/>
              <a:t>{e^{\</a:t>
            </a:r>
            <a:r>
              <a:rPr lang="en-US" dirty="0" err="1" smtClean="0"/>
              <a:t>mathbf</a:t>
            </a:r>
            <a:r>
              <a:rPr lang="en-US" dirty="0" smtClean="0"/>
              <a:t>{x}_</a:t>
            </a:r>
            <a:r>
              <a:rPr lang="en-US" dirty="0" err="1" smtClean="0"/>
              <a:t>i</a:t>
            </a:r>
            <a:r>
              <a:rPr lang="en-US" dirty="0" smtClean="0"/>
              <a:t>^\top \</a:t>
            </a:r>
            <a:r>
              <a:rPr lang="en-US" dirty="0" err="1" smtClean="0"/>
              <a:t>boldsymbol</a:t>
            </a:r>
            <a:r>
              <a:rPr lang="en-US" dirty="0" smtClean="0"/>
              <a:t>{\beta}}} </a:t>
            </a:r>
          </a:p>
          <a:p>
            <a:r>
              <a:rPr lang="en-US" dirty="0" smtClean="0"/>
              <a:t>                  {1+e^{\</a:t>
            </a:r>
            <a:r>
              <a:rPr lang="en-US" dirty="0" err="1" smtClean="0"/>
              <a:t>mathbf</a:t>
            </a:r>
            <a:r>
              <a:rPr lang="en-US" dirty="0" smtClean="0"/>
              <a:t>{x}_</a:t>
            </a:r>
            <a:r>
              <a:rPr lang="en-US" dirty="0" err="1" smtClean="0"/>
              <a:t>i</a:t>
            </a:r>
            <a:r>
              <a:rPr lang="en-US" dirty="0" smtClean="0"/>
              <a:t>^\top \</a:t>
            </a:r>
            <a:r>
              <a:rPr lang="en-US" dirty="0" err="1" smtClean="0"/>
              <a:t>boldsymbol</a:t>
            </a:r>
            <a:r>
              <a:rPr lang="en-US" dirty="0" smtClean="0"/>
              <a:t>{\beta}}} </a:t>
            </a:r>
          </a:p>
          <a:p>
            <a:r>
              <a:rPr lang="en-US" dirty="0" smtClean="0"/>
              <a:t>                  \right)^{1-y_i} \\</a:t>
            </a:r>
          </a:p>
          <a:p>
            <a:r>
              <a:rPr lang="en-US" dirty="0" smtClean="0"/>
              <a:t>    &amp;=&amp; \prod_{</a:t>
            </a:r>
            <a:r>
              <a:rPr lang="en-US" dirty="0" err="1" smtClean="0"/>
              <a:t>i</a:t>
            </a:r>
            <a:r>
              <a:rPr lang="en-US" dirty="0" smtClean="0"/>
              <a:t>=1}^n \left( \</a:t>
            </a:r>
            <a:r>
              <a:rPr lang="en-US" dirty="0" err="1" smtClean="0"/>
              <a:t>frac</a:t>
            </a:r>
            <a:r>
              <a:rPr lang="en-US" dirty="0" smtClean="0"/>
              <a:t>{e^{\</a:t>
            </a:r>
            <a:r>
              <a:rPr lang="en-US" dirty="0" err="1" smtClean="0"/>
              <a:t>mathbf</a:t>
            </a:r>
            <a:r>
              <a:rPr lang="en-US" dirty="0" smtClean="0"/>
              <a:t>{x}_</a:t>
            </a:r>
            <a:r>
              <a:rPr lang="en-US" dirty="0" err="1" smtClean="0"/>
              <a:t>i</a:t>
            </a:r>
            <a:r>
              <a:rPr lang="en-US" dirty="0" smtClean="0"/>
              <a:t>^\top \</a:t>
            </a:r>
            <a:r>
              <a:rPr lang="en-US" dirty="0" err="1" smtClean="0"/>
              <a:t>boldsymbol</a:t>
            </a:r>
            <a:r>
              <a:rPr lang="en-US" dirty="0" smtClean="0"/>
              <a:t>{\beta}}} </a:t>
            </a:r>
          </a:p>
          <a:p>
            <a:r>
              <a:rPr lang="en-US" dirty="0" smtClean="0"/>
              <a:t>                  {1+e^{\</a:t>
            </a:r>
            <a:r>
              <a:rPr lang="en-US" dirty="0" err="1" smtClean="0"/>
              <a:t>mathbf</a:t>
            </a:r>
            <a:r>
              <a:rPr lang="en-US" dirty="0" smtClean="0"/>
              <a:t>{x}_</a:t>
            </a:r>
            <a:r>
              <a:rPr lang="en-US" dirty="0" err="1" smtClean="0"/>
              <a:t>i</a:t>
            </a:r>
            <a:r>
              <a:rPr lang="en-US" dirty="0" smtClean="0"/>
              <a:t>^\top \</a:t>
            </a:r>
            <a:r>
              <a:rPr lang="en-US" dirty="0" err="1" smtClean="0"/>
              <a:t>boldsymbol</a:t>
            </a:r>
            <a:r>
              <a:rPr lang="en-US" dirty="0" smtClean="0"/>
              <a:t>{\beta}}} </a:t>
            </a:r>
          </a:p>
          <a:p>
            <a:r>
              <a:rPr lang="en-US" dirty="0" smtClean="0"/>
              <a:t>                  \right)^{</a:t>
            </a:r>
            <a:r>
              <a:rPr lang="en-US" dirty="0" err="1" smtClean="0"/>
              <a:t>y_i</a:t>
            </a:r>
            <a:r>
              <a:rPr lang="en-US" dirty="0" smtClean="0"/>
              <a:t>}</a:t>
            </a:r>
          </a:p>
          <a:p>
            <a:r>
              <a:rPr lang="en-US" dirty="0" smtClean="0"/>
              <a:t>        \left(    \</a:t>
            </a:r>
            <a:r>
              <a:rPr lang="en-US" dirty="0" err="1" smtClean="0"/>
              <a:t>frac</a:t>
            </a:r>
            <a:r>
              <a:rPr lang="en-US" dirty="0" smtClean="0"/>
              <a:t>{1} </a:t>
            </a:r>
          </a:p>
          <a:p>
            <a:r>
              <a:rPr lang="en-US" dirty="0" smtClean="0"/>
              <a:t>                  {1+e^{\</a:t>
            </a:r>
            <a:r>
              <a:rPr lang="en-US" dirty="0" err="1" smtClean="0"/>
              <a:t>mathbf</a:t>
            </a:r>
            <a:r>
              <a:rPr lang="en-US" dirty="0" smtClean="0"/>
              <a:t>{x}_</a:t>
            </a:r>
            <a:r>
              <a:rPr lang="en-US" dirty="0" err="1" smtClean="0"/>
              <a:t>i</a:t>
            </a:r>
            <a:r>
              <a:rPr lang="en-US" dirty="0" smtClean="0"/>
              <a:t>^\top \</a:t>
            </a:r>
            <a:r>
              <a:rPr lang="en-US" dirty="0" err="1" smtClean="0"/>
              <a:t>boldsymbol</a:t>
            </a:r>
            <a:r>
              <a:rPr lang="en-US" dirty="0" smtClean="0"/>
              <a:t>{\beta}}} </a:t>
            </a:r>
          </a:p>
          <a:p>
            <a:r>
              <a:rPr lang="en-US" dirty="0" smtClean="0"/>
              <a:t>                  \right)^{1-y_i} \\</a:t>
            </a:r>
          </a:p>
          <a:p>
            <a:r>
              <a:rPr lang="en-US" dirty="0" smtClean="0"/>
              <a:t>    &amp;=&amp; \prod_{</a:t>
            </a:r>
            <a:r>
              <a:rPr lang="en-US" dirty="0" err="1" smtClean="0"/>
              <a:t>i</a:t>
            </a:r>
            <a:r>
              <a:rPr lang="en-US" dirty="0" smtClean="0"/>
              <a:t>=1}^n \</a:t>
            </a:r>
            <a:r>
              <a:rPr lang="en-US" dirty="0" err="1" smtClean="0"/>
              <a:t>frac</a:t>
            </a:r>
            <a:r>
              <a:rPr lang="en-US" dirty="0" smtClean="0"/>
              <a:t>{e^{</a:t>
            </a:r>
            <a:r>
              <a:rPr lang="en-US" dirty="0" err="1" smtClean="0"/>
              <a:t>y_i</a:t>
            </a:r>
            <a:r>
              <a:rPr lang="en-US" dirty="0" smtClean="0"/>
              <a:t>\</a:t>
            </a:r>
            <a:r>
              <a:rPr lang="en-US" dirty="0" err="1" smtClean="0"/>
              <a:t>mathbf</a:t>
            </a:r>
            <a:r>
              <a:rPr lang="en-US" dirty="0" smtClean="0"/>
              <a:t>{x}_</a:t>
            </a:r>
            <a:r>
              <a:rPr lang="en-US" dirty="0" err="1" smtClean="0"/>
              <a:t>i</a:t>
            </a:r>
            <a:r>
              <a:rPr lang="en-US" dirty="0" smtClean="0"/>
              <a:t>^\top \</a:t>
            </a:r>
            <a:r>
              <a:rPr lang="en-US" dirty="0" err="1" smtClean="0"/>
              <a:t>boldsymbol</a:t>
            </a:r>
            <a:r>
              <a:rPr lang="en-US" dirty="0" smtClean="0"/>
              <a:t>{\beta}}}</a:t>
            </a:r>
          </a:p>
          <a:p>
            <a:r>
              <a:rPr lang="en-US" dirty="0" smtClean="0"/>
              <a:t>                              {1+e^{\</a:t>
            </a:r>
            <a:r>
              <a:rPr lang="en-US" dirty="0" err="1" smtClean="0"/>
              <a:t>mathbf</a:t>
            </a:r>
            <a:r>
              <a:rPr lang="en-US" dirty="0" smtClean="0"/>
              <a:t>{x}_</a:t>
            </a:r>
            <a:r>
              <a:rPr lang="en-US" dirty="0" err="1" smtClean="0"/>
              <a:t>i</a:t>
            </a:r>
            <a:r>
              <a:rPr lang="en-US" dirty="0" smtClean="0"/>
              <a:t>^\top \</a:t>
            </a:r>
            <a:r>
              <a:rPr lang="en-US" dirty="0" err="1" smtClean="0"/>
              <a:t>boldsymbol</a:t>
            </a:r>
            <a:r>
              <a:rPr lang="en-US" dirty="0" smtClean="0"/>
              <a:t>{\beta}}} \\</a:t>
            </a:r>
          </a:p>
          <a:p>
            <a:r>
              <a:rPr lang="en-US" dirty="0" smtClean="0"/>
              <a:t>    &amp;=&amp; \</a:t>
            </a:r>
            <a:r>
              <a:rPr lang="en-US" dirty="0" err="1" smtClean="0"/>
              <a:t>frac</a:t>
            </a:r>
            <a:r>
              <a:rPr lang="en-US" dirty="0" smtClean="0"/>
              <a:t>{e^{\sum_{</a:t>
            </a:r>
            <a:r>
              <a:rPr lang="en-US" dirty="0" err="1" smtClean="0"/>
              <a:t>i</a:t>
            </a:r>
            <a:r>
              <a:rPr lang="en-US" dirty="0" smtClean="0"/>
              <a:t>=1}^n </a:t>
            </a:r>
            <a:r>
              <a:rPr lang="en-US" dirty="0" err="1" smtClean="0"/>
              <a:t>y_i</a:t>
            </a:r>
            <a:r>
              <a:rPr lang="en-US" dirty="0" smtClean="0"/>
              <a:t>\</a:t>
            </a:r>
            <a:r>
              <a:rPr lang="en-US" dirty="0" err="1" smtClean="0"/>
              <a:t>mathbf</a:t>
            </a:r>
            <a:r>
              <a:rPr lang="en-US" dirty="0" smtClean="0"/>
              <a:t>{x}_</a:t>
            </a:r>
            <a:r>
              <a:rPr lang="en-US" dirty="0" err="1" smtClean="0"/>
              <a:t>i</a:t>
            </a:r>
            <a:r>
              <a:rPr lang="en-US" dirty="0" smtClean="0"/>
              <a:t>^\top \</a:t>
            </a:r>
            <a:r>
              <a:rPr lang="en-US" dirty="0" err="1" smtClean="0"/>
              <a:t>boldsymbol</a:t>
            </a:r>
            <a:r>
              <a:rPr lang="en-US" dirty="0" smtClean="0"/>
              <a:t>{\beta}}}</a:t>
            </a:r>
          </a:p>
          <a:p>
            <a:r>
              <a:rPr lang="en-US" dirty="0" smtClean="0"/>
              <a:t>                {\prod_{</a:t>
            </a:r>
            <a:r>
              <a:rPr lang="en-US" dirty="0" err="1" smtClean="0"/>
              <a:t>i</a:t>
            </a:r>
            <a:r>
              <a:rPr lang="en-US" dirty="0" smtClean="0"/>
              <a:t>=1}^n \left( 1+e^{\</a:t>
            </a:r>
            <a:r>
              <a:rPr lang="en-US" dirty="0" err="1" smtClean="0"/>
              <a:t>mathbf</a:t>
            </a:r>
            <a:r>
              <a:rPr lang="en-US" dirty="0" smtClean="0"/>
              <a:t>{x}_</a:t>
            </a:r>
            <a:r>
              <a:rPr lang="en-US" dirty="0" err="1" smtClean="0"/>
              <a:t>i</a:t>
            </a:r>
            <a:r>
              <a:rPr lang="en-US" dirty="0" smtClean="0"/>
              <a:t>^\top \</a:t>
            </a:r>
            <a:r>
              <a:rPr lang="en-US" dirty="0" err="1" smtClean="0"/>
              <a:t>boldsymbol</a:t>
            </a:r>
            <a:r>
              <a:rPr lang="en-US" dirty="0" smtClean="0"/>
              <a:t>{\beta}} \right)}</a:t>
            </a:r>
          </a:p>
          <a:p>
            <a:r>
              <a:rPr lang="en-US" dirty="0" smtClean="0"/>
              <a:t>\end{</a:t>
            </a:r>
            <a:r>
              <a:rPr lang="en-US" dirty="0" err="1" smtClean="0"/>
              <a:t>eqnarray</a:t>
            </a:r>
            <a:r>
              <a:rPr lang="en-US" smtClean="0"/>
              <a:t>*} %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9B72D4-748E-4E41-8C56-B52EADEF42ED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69237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 details about the numerical method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9B72D4-748E-4E41-8C56-B52EADEF42ED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Data analysis text has a lot of this stuff</a:t>
            </a:r>
          </a:p>
          <a:p>
            <a:endParaRPr lang="en-US" dirty="0" smtClean="0"/>
          </a:p>
          <a:p>
            <a:r>
              <a:rPr lang="en-US" dirty="0" err="1" smtClean="0"/>
              <a:t>Pr</a:t>
            </a:r>
            <a:r>
              <a:rPr lang="en-US" dirty="0" smtClean="0"/>
              <a:t>\{Y=1|\</a:t>
            </a:r>
            <a:r>
              <a:rPr lang="en-US" dirty="0" err="1" smtClean="0"/>
              <a:t>mathbf</a:t>
            </a:r>
            <a:r>
              <a:rPr lang="en-US" dirty="0" smtClean="0"/>
              <a:t>{X}=\</a:t>
            </a:r>
            <a:r>
              <a:rPr lang="en-US" dirty="0" err="1" smtClean="0"/>
              <a:t>mathbf</a:t>
            </a:r>
            <a:r>
              <a:rPr lang="en-US" dirty="0" smtClean="0"/>
              <a:t>{x}\} = E(Y|\</a:t>
            </a:r>
            <a:r>
              <a:rPr lang="en-US" dirty="0" err="1" smtClean="0"/>
              <a:t>mathbf</a:t>
            </a:r>
            <a:r>
              <a:rPr lang="en-US" dirty="0" smtClean="0"/>
              <a:t>{X}=\</a:t>
            </a:r>
            <a:r>
              <a:rPr lang="en-US" dirty="0" err="1" smtClean="0"/>
              <a:t>mathbf</a:t>
            </a:r>
            <a:r>
              <a:rPr lang="en-US" dirty="0" smtClean="0"/>
              <a:t>{x}) = \pi % 36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9B72D4-748E-4E41-8C56-B52EADEF42ED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4598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C1EA3B-E21A-4BE1-9724-7B220245DA39}" type="slidenum">
              <a:rPr lang="en-US"/>
              <a:pPr/>
              <a:t>5</a:t>
            </a:fld>
            <a:endParaRPr lang="en-US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 number between 0 and 1, not 3.14159…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141B28-3557-4D09-89F6-5186BFF177AB}" type="slidenum">
              <a:rPr lang="en-US"/>
              <a:pPr/>
              <a:t>6</a:t>
            </a:fld>
            <a:endParaRPr lang="en-US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Always “to 1”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74DFF6-AAD2-4B70-BF7E-D8950FDE9280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Beta0 is the intercept.</a:t>
            </a:r>
          </a:p>
          <a:p>
            <a:r>
              <a:rPr lang="en-US" dirty="0"/>
              <a:t>$\beta_k$ is the increase in log odds of $Y=1$ when $x_k$ is increased by one unit, </a:t>
            </a:r>
          </a:p>
          <a:p>
            <a:r>
              <a:rPr lang="en-US" dirty="0"/>
              <a:t>and all other </a:t>
            </a:r>
            <a:r>
              <a:rPr lang="en-US" dirty="0" smtClean="0"/>
              <a:t>explanatory </a:t>
            </a:r>
            <a:r>
              <a:rPr lang="en-US" dirty="0"/>
              <a:t>variables are held constant.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\begin{equation*}</a:t>
            </a:r>
          </a:p>
          <a:p>
            <a:r>
              <a:rPr lang="en-US" dirty="0" smtClean="0"/>
              <a:t>    \log\left(\</a:t>
            </a:r>
            <a:r>
              <a:rPr lang="en-US" dirty="0" err="1" smtClean="0"/>
              <a:t>frac</a:t>
            </a:r>
            <a:r>
              <a:rPr lang="en-US" dirty="0" smtClean="0"/>
              <a:t>{\pi}{1-\pi} \right) = </a:t>
            </a:r>
          </a:p>
          <a:p>
            <a:r>
              <a:rPr lang="en-US" dirty="0" smtClean="0"/>
              <a:t>    \beta_0 + \beta_1 x_1 + \</a:t>
            </a:r>
            <a:r>
              <a:rPr lang="en-US" dirty="0" err="1" smtClean="0"/>
              <a:t>ldots</a:t>
            </a:r>
            <a:r>
              <a:rPr lang="en-US" dirty="0" smtClean="0"/>
              <a:t> + \beta_{p-1} x_{p-1}.</a:t>
            </a:r>
          </a:p>
          <a:p>
            <a:r>
              <a:rPr lang="en-US" dirty="0" smtClean="0"/>
              <a:t>\end{equation*} % 32</a:t>
            </a:r>
          </a:p>
          <a:p>
            <a:endParaRPr lang="en-US" dirty="0" smtClean="0"/>
          </a:p>
          <a:p>
            <a:r>
              <a:rPr lang="en-US" dirty="0" smtClean="0"/>
              <a:t>Note $\pi$ is a \</a:t>
            </a:r>
            <a:r>
              <a:rPr lang="en-US" dirty="0" err="1" smtClean="0"/>
              <a:t>emph</a:t>
            </a:r>
            <a:r>
              <a:rPr lang="en-US" dirty="0" smtClean="0"/>
              <a:t>{conditional} probability. % 32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919C92-777F-45D3-B3FC-358EBFF2C354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Odds RATIOS will yield nice</a:t>
            </a:r>
            <a:r>
              <a:rPr lang="en-US" baseline="0" dirty="0" smtClean="0"/>
              <a:t> cancellation</a:t>
            </a:r>
          </a:p>
          <a:p>
            <a:endParaRPr lang="en-US" baseline="0" dirty="0" smtClean="0"/>
          </a:p>
          <a:p>
            <a:r>
              <a:rPr lang="en-US" dirty="0" smtClean="0"/>
              <a:t>\begin{equation*}</a:t>
            </a:r>
          </a:p>
          <a:p>
            <a:r>
              <a:rPr lang="en-US" dirty="0" smtClean="0"/>
              <a:t>    \log\left(\</a:t>
            </a:r>
            <a:r>
              <a:rPr lang="en-US" dirty="0" err="1" smtClean="0"/>
              <a:t>frac</a:t>
            </a:r>
            <a:r>
              <a:rPr lang="en-US" dirty="0" smtClean="0"/>
              <a:t>{\pi}{1-\pi} \right) = </a:t>
            </a:r>
          </a:p>
          <a:p>
            <a:r>
              <a:rPr lang="en-US" dirty="0" smtClean="0"/>
              <a:t>    \beta_0 + \beta_1 x_1 + \</a:t>
            </a:r>
            <a:r>
              <a:rPr lang="en-US" dirty="0" err="1" smtClean="0"/>
              <a:t>ldots</a:t>
            </a:r>
            <a:r>
              <a:rPr lang="en-US" dirty="0" smtClean="0"/>
              <a:t> + \beta_{p-1} x_{p-1}.</a:t>
            </a:r>
          </a:p>
          <a:p>
            <a:r>
              <a:rPr lang="en-US" dirty="0" smtClean="0"/>
              <a:t>\end{equation*} % 32</a:t>
            </a:r>
          </a:p>
          <a:p>
            <a:endParaRPr lang="en-US" dirty="0" smtClean="0"/>
          </a:p>
          <a:p>
            <a:r>
              <a:rPr lang="en-US" dirty="0" smtClean="0"/>
              <a:t>\begin{</a:t>
            </a:r>
            <a:r>
              <a:rPr lang="en-US" dirty="0" err="1" smtClean="0"/>
              <a:t>eqnarray</a:t>
            </a:r>
            <a:r>
              <a:rPr lang="en-US" dirty="0" smtClean="0"/>
              <a:t>*}</a:t>
            </a:r>
          </a:p>
          <a:p>
            <a:r>
              <a:rPr lang="en-US" dirty="0" smtClean="0"/>
              <a:t>    \</a:t>
            </a:r>
            <a:r>
              <a:rPr lang="en-US" dirty="0" err="1" smtClean="0"/>
              <a:t>frac</a:t>
            </a:r>
            <a:r>
              <a:rPr lang="en-US" dirty="0" smtClean="0"/>
              <a:t>{\pi}{1-\pi}</a:t>
            </a:r>
          </a:p>
          <a:p>
            <a:r>
              <a:rPr lang="en-US" dirty="0" smtClean="0"/>
              <a:t>      &amp; = &amp; e^{\beta_0 + \beta_1 x_1 + \</a:t>
            </a:r>
            <a:r>
              <a:rPr lang="en-US" dirty="0" err="1" smtClean="0"/>
              <a:t>ldots</a:t>
            </a:r>
            <a:r>
              <a:rPr lang="en-US" dirty="0" smtClean="0"/>
              <a:t> + \beta_{p-1} x_{p-1}} \\</a:t>
            </a:r>
          </a:p>
          <a:p>
            <a:r>
              <a:rPr lang="en-US" dirty="0" smtClean="0"/>
              <a:t>      &amp; = &amp;  e^{\beta_0} e^{\beta_1 x_1} \</a:t>
            </a:r>
            <a:r>
              <a:rPr lang="en-US" dirty="0" err="1" smtClean="0"/>
              <a:t>cdots</a:t>
            </a:r>
            <a:r>
              <a:rPr lang="en-US" dirty="0" smtClean="0"/>
              <a:t> e^{\beta_{p-1} x_{p-1}}, \</a:t>
            </a:r>
            <a:r>
              <a:rPr lang="en-US" dirty="0" err="1" smtClean="0"/>
              <a:t>nonumber</a:t>
            </a:r>
            <a:endParaRPr lang="en-US" dirty="0" smtClean="0"/>
          </a:p>
          <a:p>
            <a:r>
              <a:rPr lang="en-US" dirty="0" smtClean="0"/>
              <a:t>\end{</a:t>
            </a:r>
            <a:r>
              <a:rPr lang="en-US" dirty="0" err="1" smtClean="0"/>
              <a:t>eqnarray</a:t>
            </a:r>
            <a:r>
              <a:rPr lang="en-US" dirty="0" smtClean="0"/>
              <a:t>*} % 32</a:t>
            </a:r>
          </a:p>
          <a:p>
            <a:endParaRPr lang="en-US" dirty="0" smtClean="0"/>
          </a:p>
          <a:p>
            <a:r>
              <a:rPr lang="en-US" dirty="0" smtClean="0"/>
              <a:t>\begin{</a:t>
            </a:r>
            <a:r>
              <a:rPr lang="en-US" dirty="0" err="1" smtClean="0"/>
              <a:t>displaymath</a:t>
            </a:r>
            <a:r>
              <a:rPr lang="en-US" dirty="0" smtClean="0"/>
              <a:t>}</a:t>
            </a:r>
          </a:p>
          <a:p>
            <a:r>
              <a:rPr lang="en-US" dirty="0" smtClean="0"/>
              <a:t>    \pi  =  \</a:t>
            </a:r>
            <a:r>
              <a:rPr lang="en-US" dirty="0" err="1" smtClean="0"/>
              <a:t>frac</a:t>
            </a:r>
            <a:r>
              <a:rPr lang="en-US" dirty="0" smtClean="0"/>
              <a:t>{e^{\beta_0 + \beta_1 x_1 + \</a:t>
            </a:r>
            <a:r>
              <a:rPr lang="en-US" dirty="0" err="1" smtClean="0"/>
              <a:t>ldots</a:t>
            </a:r>
            <a:r>
              <a:rPr lang="en-US" dirty="0" smtClean="0"/>
              <a:t> + \beta_{p-1} x_{p-1}}}</a:t>
            </a:r>
          </a:p>
          <a:p>
            <a:r>
              <a:rPr lang="en-US" dirty="0" smtClean="0"/>
              <a:t>                    {1+e^{\beta_0 + \beta_1 x_1 + \</a:t>
            </a:r>
            <a:r>
              <a:rPr lang="en-US" dirty="0" err="1" smtClean="0"/>
              <a:t>ldots</a:t>
            </a:r>
            <a:r>
              <a:rPr lang="en-US" dirty="0" smtClean="0"/>
              <a:t> + \beta_{p-1} x_{p-1}}}</a:t>
            </a:r>
          </a:p>
          <a:p>
            <a:r>
              <a:rPr lang="en-US" dirty="0" smtClean="0"/>
              <a:t>\end{</a:t>
            </a:r>
            <a:r>
              <a:rPr lang="en-US" dirty="0" err="1" smtClean="0"/>
              <a:t>displaymath</a:t>
            </a:r>
            <a:r>
              <a:rPr lang="en-US" dirty="0" smtClean="0"/>
              <a:t>} % 32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\begin{</a:t>
            </a:r>
            <a:r>
              <a:rPr lang="en-US" dirty="0" err="1" smtClean="0"/>
              <a:t>displaymath</a:t>
            </a:r>
            <a:r>
              <a:rPr lang="en-US" dirty="0" smtClean="0"/>
              <a:t>}</a:t>
            </a:r>
          </a:p>
          <a:p>
            <a:r>
              <a:rPr lang="en-US" dirty="0" smtClean="0"/>
              <a:t>   E(Y|\</a:t>
            </a:r>
            <a:r>
              <a:rPr lang="en-US" dirty="0" err="1" smtClean="0"/>
              <a:t>mathbf</a:t>
            </a:r>
            <a:r>
              <a:rPr lang="en-US" dirty="0" smtClean="0"/>
              <a:t>{x}) =  \pi  =  </a:t>
            </a:r>
          </a:p>
          <a:p>
            <a:r>
              <a:rPr lang="en-US" dirty="0" smtClean="0"/>
              <a:t>   \</a:t>
            </a:r>
            <a:r>
              <a:rPr lang="en-US" dirty="0" err="1" smtClean="0"/>
              <a:t>frac</a:t>
            </a:r>
            <a:r>
              <a:rPr lang="en-US" dirty="0" smtClean="0"/>
              <a:t>{e^{\beta_0 + \beta_1 x_1 + \</a:t>
            </a:r>
            <a:r>
              <a:rPr lang="en-US" dirty="0" err="1" smtClean="0"/>
              <a:t>ldots</a:t>
            </a:r>
            <a:r>
              <a:rPr lang="en-US" dirty="0" smtClean="0"/>
              <a:t> + \beta_{p-1} x_{p-1}}}</a:t>
            </a:r>
          </a:p>
          <a:p>
            <a:r>
              <a:rPr lang="en-US" dirty="0" smtClean="0"/>
              <a:t>        {1+e^{\beta_0 + \beta_1 x_1 + \</a:t>
            </a:r>
            <a:r>
              <a:rPr lang="en-US" dirty="0" err="1" smtClean="0"/>
              <a:t>ldots</a:t>
            </a:r>
            <a:r>
              <a:rPr lang="en-US" dirty="0" smtClean="0"/>
              <a:t> + \beta_{p-1} x_{p-1}}}</a:t>
            </a:r>
          </a:p>
          <a:p>
            <a:r>
              <a:rPr lang="en-US" dirty="0" smtClean="0"/>
              <a:t>\end{</a:t>
            </a:r>
            <a:r>
              <a:rPr lang="en-US" dirty="0" err="1" smtClean="0"/>
              <a:t>displaymath</a:t>
            </a:r>
            <a:r>
              <a:rPr lang="en-US" dirty="0" smtClean="0"/>
              <a:t>} % 32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9B72D4-748E-4E41-8C56-B52EADEF42ED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6698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$F(x) = \</a:t>
            </a:r>
            <a:r>
              <a:rPr lang="en-US" dirty="0" err="1" smtClean="0"/>
              <a:t>frac</a:t>
            </a:r>
            <a:r>
              <a:rPr lang="en-US" dirty="0" smtClean="0"/>
              <a:t>{</a:t>
            </a:r>
            <a:r>
              <a:rPr lang="en-US" dirty="0" err="1" smtClean="0"/>
              <a:t>e^x</a:t>
            </a:r>
            <a:r>
              <a:rPr lang="en-US" dirty="0" smtClean="0"/>
              <a:t>}{1+e^x}$ is called the \</a:t>
            </a:r>
            <a:r>
              <a:rPr lang="en-US" dirty="0" err="1" smtClean="0"/>
              <a:t>emph</a:t>
            </a:r>
            <a:r>
              <a:rPr lang="en-US" dirty="0" smtClean="0"/>
              <a:t>{logistic distribution}.</a:t>
            </a:r>
          </a:p>
          <a:p>
            <a:endParaRPr lang="en-US" dirty="0" smtClean="0"/>
          </a:p>
          <a:p>
            <a:r>
              <a:rPr lang="en-US" dirty="0" smtClean="0"/>
              <a:t>\pi = F(\beta_0 + \beta_1 x_1 + \</a:t>
            </a:r>
            <a:r>
              <a:rPr lang="en-US" dirty="0" err="1" smtClean="0"/>
              <a:t>ldots</a:t>
            </a:r>
            <a:r>
              <a:rPr lang="en-US" dirty="0" smtClean="0"/>
              <a:t> + \beta_{p-1} x_{p-1}}) % 32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9B72D4-748E-4E41-8C56-B52EADEF42ED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5266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FEC6F4-1EB8-4EAF-A6B7-DF5E972EFCC3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Beta0 is intercept, beta_k is </a:t>
            </a:r>
            <a:r>
              <a:rPr lang="en-US" dirty="0" smtClean="0"/>
              <a:t>…</a:t>
            </a:r>
          </a:p>
          <a:p>
            <a:endParaRPr lang="en-US" dirty="0" smtClean="0"/>
          </a:p>
          <a:p>
            <a:r>
              <a:rPr lang="en-US" dirty="0" smtClean="0"/>
              <a:t>\begin{equation*}</a:t>
            </a:r>
          </a:p>
          <a:p>
            <a:r>
              <a:rPr lang="en-US" dirty="0" smtClean="0"/>
              <a:t>    \log\left(\</a:t>
            </a:r>
            <a:r>
              <a:rPr lang="en-US" dirty="0" err="1" smtClean="0"/>
              <a:t>frac</a:t>
            </a:r>
            <a:r>
              <a:rPr lang="en-US" dirty="0" smtClean="0"/>
              <a:t>{\pi}{1-\pi} \right) = </a:t>
            </a:r>
          </a:p>
          <a:p>
            <a:r>
              <a:rPr lang="en-US" dirty="0" smtClean="0"/>
              <a:t>    \beta_0 + \beta_1 x_1 + \</a:t>
            </a:r>
            <a:r>
              <a:rPr lang="en-US" dirty="0" err="1" smtClean="0"/>
              <a:t>ldots</a:t>
            </a:r>
            <a:r>
              <a:rPr lang="en-US" dirty="0" smtClean="0"/>
              <a:t> + \beta_{p-1} x_{p-1}.</a:t>
            </a:r>
          </a:p>
          <a:p>
            <a:r>
              <a:rPr lang="en-US" dirty="0" smtClean="0"/>
              <a:t>\end{equation*} % 32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5CD67A8-76AE-47EF-B9DF-3B35B9CD091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1BD2375-2CDC-458A-AE1B-0C429614F15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9B93703-1B9F-422A-94B7-258F689A9BD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06CC377-DE97-47E8-839E-DF8DF0AB3E1F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2E57830-D071-4D46-84A3-7C99A1914D4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606CAC6-6E9F-434B-8840-E2AC7AEB64ED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830C5EC-5F94-4AF7-A561-1CCBBDFDBEA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E137441-D5D4-4ED9-82F6-90989D374E89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6EE076C-4F50-43DB-9546-7CD8CBCC6DFF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6C37CB4-CBC6-4A6B-A8D1-0C2921EB5CBD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07D534D-A722-4504-AEB1-A311CB04CE06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075E964-734C-402C-B2FC-7B78B4FB4BD0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1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4" Type="http://schemas.openxmlformats.org/officeDocument/2006/relationships/image" Target="../media/image13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7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Relationship Id="rId3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4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4" Type="http://schemas.openxmlformats.org/officeDocument/2006/relationships/image" Target="../media/image21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2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4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25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://www.utstat.toronto.edu/brunner/oldclass/appliedf17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4" Type="http://schemas.openxmlformats.org/officeDocument/2006/relationships/image" Target="../media/image8.emf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4" Type="http://schemas.openxmlformats.org/officeDocument/2006/relationships/image" Target="../media/image9.emf"/><Relationship Id="rId5" Type="http://schemas.openxmlformats.org/officeDocument/2006/relationships/image" Target="../media/image10.emf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457200"/>
            <a:ext cx="7772400" cy="1470025"/>
          </a:xfrm>
        </p:spPr>
        <p:txBody>
          <a:bodyPr/>
          <a:lstStyle/>
          <a:p>
            <a:r>
              <a:rPr lang="en-US" dirty="0" smtClean="0"/>
              <a:t>Logistic Regression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752600"/>
          </a:xfrm>
        </p:spPr>
        <p:txBody>
          <a:bodyPr/>
          <a:lstStyle/>
          <a:p>
            <a:r>
              <a:rPr lang="en-US" dirty="0" smtClean="0"/>
              <a:t>STA2101/442 F </a:t>
            </a:r>
            <a:r>
              <a:rPr lang="en-US" dirty="0" smtClean="0"/>
              <a:t>2017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63657" y="5287597"/>
            <a:ext cx="54022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See last slide for copyright information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02965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971800"/>
            <a:ext cx="7772400" cy="2895600"/>
          </a:xfrm>
        </p:spPr>
        <p:txBody>
          <a:bodyPr/>
          <a:lstStyle/>
          <a:p>
            <a:r>
              <a:rPr lang="en-US" dirty="0" smtClean="0"/>
              <a:t>A distinctly non-linear function</a:t>
            </a:r>
          </a:p>
          <a:p>
            <a:r>
              <a:rPr lang="en-US" dirty="0" smtClean="0"/>
              <a:t>Non-linear in the betas</a:t>
            </a:r>
          </a:p>
          <a:p>
            <a:r>
              <a:rPr lang="en-US" dirty="0" smtClean="0"/>
              <a:t>So logistic regression is an example of </a:t>
            </a:r>
            <a:r>
              <a:rPr lang="en-US" i="1" dirty="0" smtClean="0"/>
              <a:t>non-linear regression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7" name="Picture 6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519" y="973352"/>
            <a:ext cx="70612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5942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atex-image-1.pd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188" y="573088"/>
            <a:ext cx="8077200" cy="571500"/>
          </a:xfrm>
          <a:prstGeom prst="rect">
            <a:avLst/>
          </a:prstGeom>
        </p:spPr>
      </p:pic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648200"/>
          </a:xfrm>
        </p:spPr>
        <p:txBody>
          <a:bodyPr/>
          <a:lstStyle/>
          <a:p>
            <a:r>
              <a:rPr lang="en-US" dirty="0" smtClean="0"/>
              <a:t>Could use any cumulative distribution function: </a:t>
            </a:r>
          </a:p>
          <a:p>
            <a:endParaRPr lang="en-US" dirty="0" smtClean="0"/>
          </a:p>
          <a:p>
            <a:r>
              <a:rPr lang="en-US" dirty="0" smtClean="0"/>
              <a:t>CDF of the standard normal used to be popular</a:t>
            </a:r>
          </a:p>
          <a:p>
            <a:r>
              <a:rPr lang="en-US" dirty="0" smtClean="0"/>
              <a:t>Called probit analysis</a:t>
            </a:r>
          </a:p>
          <a:p>
            <a:r>
              <a:rPr lang="en-US" dirty="0" smtClean="0"/>
              <a:t>Can be closely approximated with a logistic regression.</a:t>
            </a:r>
            <a:endParaRPr lang="en-US" dirty="0"/>
          </a:p>
        </p:txBody>
      </p:sp>
      <p:pic>
        <p:nvPicPr>
          <p:cNvPr id="3" name="Picture 2" descr="latex-image-1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8268" y="3153806"/>
            <a:ext cx="6273800" cy="4572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terms of log odds, logistic regression is like regular regression</a:t>
            </a:r>
          </a:p>
        </p:txBody>
      </p:sp>
      <p:pic>
        <p:nvPicPr>
          <p:cNvPr id="4" name="Picture 3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3124200"/>
            <a:ext cx="7556500" cy="10033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dirty="0"/>
              <a:t>In terms of plain odds, 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524000"/>
            <a:ext cx="7772400" cy="2819400"/>
          </a:xfrm>
        </p:spPr>
        <p:txBody>
          <a:bodyPr/>
          <a:lstStyle/>
          <a:p>
            <a:r>
              <a:rPr lang="en-US" dirty="0"/>
              <a:t>(</a:t>
            </a:r>
            <a:r>
              <a:rPr lang="en-US" dirty="0" smtClean="0"/>
              <a:t>Exponential function of) the logistic </a:t>
            </a:r>
            <a:r>
              <a:rPr lang="en-US" dirty="0"/>
              <a:t>regression coefficients </a:t>
            </a:r>
            <a:r>
              <a:rPr lang="en-US" dirty="0" smtClean="0"/>
              <a:t>are </a:t>
            </a:r>
            <a:r>
              <a:rPr lang="en-US" i="1" dirty="0" smtClean="0"/>
              <a:t>odds </a:t>
            </a:r>
            <a:r>
              <a:rPr lang="en-US" i="1" dirty="0"/>
              <a:t>ratios</a:t>
            </a:r>
            <a:endParaRPr lang="en-US" dirty="0"/>
          </a:p>
          <a:p>
            <a:r>
              <a:rPr lang="en-US" dirty="0"/>
              <a:t>For example, “Among 50 year old men, the odds of being dead before age 60 are three times as great for smokers.”</a:t>
            </a:r>
          </a:p>
        </p:txBody>
      </p:sp>
      <p:pic>
        <p:nvPicPr>
          <p:cNvPr id="35844" name="Picture 4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4800600"/>
            <a:ext cx="7239000" cy="10541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Logistic regression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X=1 means smoker, X=0 means non-smoker</a:t>
            </a:r>
          </a:p>
          <a:p>
            <a:pPr>
              <a:lnSpc>
                <a:spcPct val="90000"/>
              </a:lnSpc>
            </a:pPr>
            <a:r>
              <a:rPr lang="en-US" dirty="0"/>
              <a:t>Y=1 means dead, Y=0 means alive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Log odds of death = 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Odds of death = </a:t>
            </a:r>
          </a:p>
          <a:p>
            <a:pPr>
              <a:lnSpc>
                <a:spcPct val="90000"/>
              </a:lnSpc>
            </a:pPr>
            <a:endParaRPr lang="en-US" dirty="0"/>
          </a:p>
        </p:txBody>
      </p:sp>
      <p:pic>
        <p:nvPicPr>
          <p:cNvPr id="36869" name="Picture 5" descr="latex-image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53000" y="4038600"/>
            <a:ext cx="1739900" cy="431800"/>
          </a:xfrm>
          <a:prstGeom prst="rect">
            <a:avLst/>
          </a:prstGeom>
          <a:noFill/>
        </p:spPr>
      </p:pic>
      <p:pic>
        <p:nvPicPr>
          <p:cNvPr id="36870" name="Picture 6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91000" y="5029200"/>
            <a:ext cx="1435100" cy="444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latex-image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457200"/>
            <a:ext cx="4965700" cy="444500"/>
          </a:xfrm>
          <a:prstGeom prst="rect">
            <a:avLst/>
          </a:prstGeom>
          <a:noFill/>
        </p:spPr>
      </p:pic>
      <p:pic>
        <p:nvPicPr>
          <p:cNvPr id="37891" name="Picture 3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1600200"/>
            <a:ext cx="7810500" cy="1739900"/>
          </a:xfrm>
          <a:prstGeom prst="rect">
            <a:avLst/>
          </a:prstGeom>
          <a:noFill/>
        </p:spPr>
      </p:pic>
      <p:pic>
        <p:nvPicPr>
          <p:cNvPr id="37893" name="Picture 5" descr="latex-image-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400" y="4191000"/>
            <a:ext cx="7975600" cy="939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Cancer Therapy Example</a:t>
            </a:r>
            <a:endParaRPr lang="en-US" dirty="0"/>
          </a:p>
        </p:txBody>
      </p:sp>
      <p:pic>
        <p:nvPicPr>
          <p:cNvPr id="41988" name="Picture 4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3657600"/>
            <a:ext cx="7708900" cy="1282700"/>
          </a:xfrm>
          <a:prstGeom prst="rect">
            <a:avLst/>
          </a:prstGeom>
          <a:noFill/>
        </p:spPr>
      </p:pic>
      <p:pic>
        <p:nvPicPr>
          <p:cNvPr id="41990" name="Picture 6" descr="latex-image-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" y="2133600"/>
            <a:ext cx="7975600" cy="3810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2895600" y="5867400"/>
            <a:ext cx="33321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x</a:t>
            </a:r>
            <a:r>
              <a:rPr lang="en-US" dirty="0" smtClean="0"/>
              <a:t> is severity of disease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r>
              <a:rPr lang="en-US" dirty="0"/>
              <a:t>For any given disease severity x,</a:t>
            </a:r>
          </a:p>
        </p:txBody>
      </p:sp>
      <p:pic>
        <p:nvPicPr>
          <p:cNvPr id="43011" name="Picture 3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0050" y="2965450"/>
            <a:ext cx="8343900" cy="9271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general,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572000"/>
          </a:xfrm>
        </p:spPr>
        <p:txBody>
          <a:bodyPr/>
          <a:lstStyle/>
          <a:p>
            <a:r>
              <a:rPr lang="en-US" sz="2800" dirty="0"/>
              <a:t>When x</a:t>
            </a:r>
            <a:r>
              <a:rPr lang="en-US" sz="2800" baseline="-25000" dirty="0"/>
              <a:t>k</a:t>
            </a:r>
            <a:r>
              <a:rPr lang="en-US" sz="2800" dirty="0"/>
              <a:t> is increased by one unit and all other </a:t>
            </a:r>
            <a:r>
              <a:rPr lang="en-US" sz="2800" dirty="0" smtClean="0"/>
              <a:t>explanatory </a:t>
            </a:r>
            <a:r>
              <a:rPr lang="en-US" sz="2800" dirty="0"/>
              <a:t>variables are held constant, the odds of Y=1 are multiplied by</a:t>
            </a:r>
          </a:p>
          <a:p>
            <a:r>
              <a:rPr lang="en-US" sz="2800" dirty="0"/>
              <a:t>That is,       is an </a:t>
            </a:r>
            <a:r>
              <a:rPr lang="en-US" sz="2800" b="1" dirty="0"/>
              <a:t>odds ratio</a:t>
            </a:r>
            <a:r>
              <a:rPr lang="en-US" sz="2800" dirty="0"/>
              <a:t> --- the ratio of the odds of Y=1 when x</a:t>
            </a:r>
            <a:r>
              <a:rPr lang="en-US" sz="2800" baseline="-25000" dirty="0"/>
              <a:t>k</a:t>
            </a:r>
            <a:r>
              <a:rPr lang="en-US" sz="2800" dirty="0"/>
              <a:t> is increased by one unit, to the odds of Y=1 when everything is left alone.</a:t>
            </a:r>
          </a:p>
          <a:p>
            <a:r>
              <a:rPr lang="en-US" sz="2800" dirty="0"/>
              <a:t>As in ordinary regression, we speak of “controlling” for the other variables.</a:t>
            </a:r>
          </a:p>
        </p:txBody>
      </p:sp>
      <p:pic>
        <p:nvPicPr>
          <p:cNvPr id="24584" name="Picture 8" descr="latex-image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67400" y="2971800"/>
            <a:ext cx="508000" cy="393700"/>
          </a:xfrm>
          <a:prstGeom prst="rect">
            <a:avLst/>
          </a:prstGeom>
          <a:noFill/>
        </p:spPr>
      </p:pic>
      <p:pic>
        <p:nvPicPr>
          <p:cNvPr id="24585" name="Picture 9" descr="latex-image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2200" y="3352800"/>
            <a:ext cx="508000" cy="393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8915400" cy="1143000"/>
          </a:xfrm>
        </p:spPr>
        <p:txBody>
          <a:bodyPr/>
          <a:lstStyle/>
          <a:p>
            <a:r>
              <a:rPr lang="en-US" dirty="0"/>
              <a:t>The conditional probability of Y=1</a:t>
            </a: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762000" y="4038600"/>
            <a:ext cx="689112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/>
              <a:t>This formula can be used to calculate a </a:t>
            </a:r>
            <a:r>
              <a:rPr lang="en-US" dirty="0" smtClean="0"/>
              <a:t>predicted</a:t>
            </a:r>
          </a:p>
          <a:p>
            <a:r>
              <a:rPr lang="en-US" dirty="0" smtClean="0"/>
              <a:t>P(Y=1|</a:t>
            </a:r>
            <a:r>
              <a:rPr lang="en-US" b="1" dirty="0" smtClean="0"/>
              <a:t>x</a:t>
            </a:r>
            <a:r>
              <a:rPr lang="en-US" dirty="0" smtClean="0"/>
              <a:t>).  Just </a:t>
            </a:r>
            <a:r>
              <a:rPr lang="en-US" dirty="0"/>
              <a:t>replace betas by their estimates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762000" y="5181600"/>
            <a:ext cx="7764265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/>
              <a:t>It can also be used to calculate the probability of getting</a:t>
            </a:r>
            <a:endParaRPr lang="en-US" dirty="0" smtClean="0"/>
          </a:p>
          <a:p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sample data values we actually did </a:t>
            </a:r>
            <a:r>
              <a:rPr lang="en-US" dirty="0" smtClean="0"/>
              <a:t>observe, as a</a:t>
            </a:r>
          </a:p>
          <a:p>
            <a:r>
              <a:rPr lang="en-US" dirty="0" smtClean="0"/>
              <a:t>function of the betas.</a:t>
            </a:r>
            <a:endParaRPr lang="en-US" dirty="0"/>
          </a:p>
        </p:txBody>
      </p:sp>
      <p:pic>
        <p:nvPicPr>
          <p:cNvPr id="3" name="Picture 2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177" y="1428906"/>
            <a:ext cx="6311900" cy="2463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outcomes are common and important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286000"/>
            <a:ext cx="8458200" cy="2667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The patient survives the operation, or does not.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The accused is convicted, or is not.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The customer makes a purchase, or does not.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The marriage lasts at least five years, or does not.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The student graduates, or does not.</a:t>
            </a:r>
          </a:p>
          <a:p>
            <a:pPr>
              <a:lnSpc>
                <a:spcPct val="90000"/>
              </a:lnSpc>
            </a:pPr>
            <a:endParaRPr lang="en-US" sz="28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148"/>
            <a:ext cx="7772400" cy="1143000"/>
          </a:xfrm>
        </p:spPr>
        <p:txBody>
          <a:bodyPr/>
          <a:lstStyle/>
          <a:p>
            <a:r>
              <a:rPr lang="en-US" dirty="0" smtClean="0"/>
              <a:t>Likelihood Function</a:t>
            </a:r>
            <a:endParaRPr lang="en-US" dirty="0"/>
          </a:p>
        </p:txBody>
      </p:sp>
      <p:pic>
        <p:nvPicPr>
          <p:cNvPr id="4" name="Picture 3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072" y="1357472"/>
            <a:ext cx="6680200" cy="520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84377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914400"/>
          </a:xfrm>
        </p:spPr>
        <p:txBody>
          <a:bodyPr/>
          <a:lstStyle/>
          <a:p>
            <a:r>
              <a:rPr lang="en-US" dirty="0"/>
              <a:t>Maximum likelihood estimation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143000"/>
            <a:ext cx="7772400" cy="541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Likelihood =</a:t>
            </a:r>
            <a:r>
              <a:rPr lang="en-US" sz="2800" dirty="0" smtClean="0"/>
              <a:t> Conditional probability </a:t>
            </a:r>
            <a:r>
              <a:rPr lang="en-US" sz="2800" dirty="0"/>
              <a:t>of getting the data values we did </a:t>
            </a:r>
            <a:r>
              <a:rPr lang="en-US" sz="2800" dirty="0" smtClean="0"/>
              <a:t>observe,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As a function of the betas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Maximize the (log) likelihood with respect to betas.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Maximize numerically (“Iteratively re-weighted least squares”)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Likelihood ratio</a:t>
            </a:r>
            <a:r>
              <a:rPr lang="en-US" sz="2800" smtClean="0"/>
              <a:t>, Wald </a:t>
            </a:r>
            <a:r>
              <a:rPr lang="en-US" sz="2800" dirty="0" smtClean="0"/>
              <a:t>tests as usual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Divide regression coefficients by estimated standard errors to get Z-tests of H</a:t>
            </a:r>
            <a:r>
              <a:rPr lang="en-US" sz="2800" baseline="-25000" dirty="0" smtClean="0"/>
              <a:t>0</a:t>
            </a:r>
            <a:r>
              <a:rPr lang="en-US" sz="2800" dirty="0" smtClean="0"/>
              <a:t>: </a:t>
            </a:r>
            <a:r>
              <a:rPr lang="en-US" sz="2800" dirty="0" err="1" smtClean="0">
                <a:latin typeface="Symbol" charset="2"/>
                <a:cs typeface="Symbol" charset="2"/>
              </a:rPr>
              <a:t>b</a:t>
            </a:r>
            <a:r>
              <a:rPr lang="en-US" sz="2800" baseline="-25000" dirty="0" err="1" smtClean="0"/>
              <a:t>j</a:t>
            </a:r>
            <a:r>
              <a:rPr lang="en-US" sz="2800" dirty="0" smtClean="0"/>
              <a:t>=0.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These Z-tests are like the t-tests in ordinary regression.</a:t>
            </a:r>
          </a:p>
          <a:p>
            <a:pPr>
              <a:lnSpc>
                <a:spcPct val="90000"/>
              </a:lnSpc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Copyright Information</a:t>
            </a: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685800" y="2667000"/>
            <a:ext cx="7770813" cy="2743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This slide show was prepared by Jerry Brunner, Department of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Statistics, University of Toronto. It is licensed under a Creative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Commons Attribution -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ShareAlike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3.0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Unported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License. Use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any part of it as you like and share the result freely. These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Powerpoint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slides </a:t>
            </a:r>
            <a:r>
              <a:rPr lang="en-US" sz="2000" kern="0" dirty="0" smtClean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are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available from the course website: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http://www.utstat.toronto.edu/brunner/oldclass/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appliedf17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dirty="0"/>
              <a:t>Logistic Regression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1676400"/>
            <a:ext cx="8610600" cy="1295400"/>
          </a:xfrm>
        </p:spPr>
        <p:txBody>
          <a:bodyPr/>
          <a:lstStyle/>
          <a:p>
            <a:r>
              <a:rPr lang="en-US" dirty="0"/>
              <a:t>R</a:t>
            </a:r>
            <a:r>
              <a:rPr lang="en-US" dirty="0" smtClean="0"/>
              <a:t>esponse variable is binary (Bernoulli): </a:t>
            </a:r>
            <a:r>
              <a:rPr lang="en-US" dirty="0"/>
              <a:t>1=Yes, 0=No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7970838" y="497681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pic>
        <p:nvPicPr>
          <p:cNvPr id="2" name="Picture 1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450" y="4272696"/>
            <a:ext cx="7620000" cy="4953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Least Squares vs. Logistic Regression</a:t>
            </a:r>
          </a:p>
        </p:txBody>
      </p:sp>
      <p:pic>
        <p:nvPicPr>
          <p:cNvPr id="6147" name="Picture 3" descr="lsquar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057400"/>
            <a:ext cx="4572000" cy="4572000"/>
          </a:xfrm>
          <a:prstGeom prst="rect">
            <a:avLst/>
          </a:prstGeom>
          <a:noFill/>
        </p:spPr>
      </p:pic>
      <p:pic>
        <p:nvPicPr>
          <p:cNvPr id="6148" name="Picture 4" descr="logisti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2057400"/>
            <a:ext cx="4572000" cy="457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592138" y="652463"/>
            <a:ext cx="751205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The logistic regression curve arises from an indirect </a:t>
            </a:r>
          </a:p>
          <a:p>
            <a:r>
              <a:rPr lang="en-US"/>
              <a:t>representation of the probability of Y=1 for a given set </a:t>
            </a:r>
          </a:p>
          <a:p>
            <a:r>
              <a:rPr lang="en-US"/>
              <a:t>of x values.</a:t>
            </a:r>
          </a:p>
          <a:p>
            <a:endParaRPr lang="en-US"/>
          </a:p>
          <a:p>
            <a:r>
              <a:rPr lang="en-US"/>
              <a:t>Representing the probability of an event by </a:t>
            </a:r>
          </a:p>
        </p:txBody>
      </p:sp>
      <p:pic>
        <p:nvPicPr>
          <p:cNvPr id="9219" name="Picture 3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05600" y="2286000"/>
            <a:ext cx="254000" cy="215900"/>
          </a:xfrm>
          <a:prstGeom prst="rect">
            <a:avLst/>
          </a:prstGeom>
          <a:noFill/>
        </p:spPr>
      </p:pic>
      <p:pic>
        <p:nvPicPr>
          <p:cNvPr id="9220" name="Picture 4" descr="latex-image-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67000" y="3657600"/>
            <a:ext cx="3200400" cy="965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If P(Y=1)=1/2, odds = .5/(1-.5) = 1 (to 1)</a:t>
            </a:r>
          </a:p>
          <a:p>
            <a:r>
              <a:rPr lang="en-US"/>
              <a:t>If P(Y=1)=2/3, odds = 2 (to 1)</a:t>
            </a:r>
          </a:p>
          <a:p>
            <a:r>
              <a:rPr lang="en-US"/>
              <a:t>If P(Y=1)=3/5, odds = (3/5)/(2/5) = 1.5 (to 1)</a:t>
            </a:r>
          </a:p>
          <a:p>
            <a:r>
              <a:rPr lang="en-US"/>
              <a:t>If P(Y=1)=1/5, odds = .25 (to 1)</a:t>
            </a:r>
          </a:p>
          <a:p>
            <a:pPr>
              <a:buFontTx/>
              <a:buNone/>
            </a:pPr>
            <a:endParaRPr lang="en-US"/>
          </a:p>
        </p:txBody>
      </p:sp>
      <p:pic>
        <p:nvPicPr>
          <p:cNvPr id="12292" name="Picture 4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38400" y="304800"/>
            <a:ext cx="3200400" cy="965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higher the probability, the greater the odds</a:t>
            </a:r>
          </a:p>
        </p:txBody>
      </p:sp>
      <p:pic>
        <p:nvPicPr>
          <p:cNvPr id="14339" name="Picture 3" descr="latex-image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95600" y="2743200"/>
            <a:ext cx="3200400" cy="965200"/>
          </a:xfrm>
          <a:prstGeom prst="rect">
            <a:avLst/>
          </a:prstGeom>
          <a:noFill/>
        </p:spPr>
      </p:pic>
      <p:pic>
        <p:nvPicPr>
          <p:cNvPr id="14340" name="Picture 4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67000" y="4876800"/>
            <a:ext cx="3746500" cy="457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2209800"/>
          </a:xfrm>
        </p:spPr>
        <p:txBody>
          <a:bodyPr/>
          <a:lstStyle/>
          <a:p>
            <a:r>
              <a:rPr lang="en-US" dirty="0"/>
              <a:t>Linear regression model for the log odds of the event Y=</a:t>
            </a:r>
            <a:r>
              <a:rPr lang="en-US" dirty="0" smtClean="0"/>
              <a:t>1</a:t>
            </a:r>
            <a:br>
              <a:rPr lang="en-US" dirty="0" smtClean="0"/>
            </a:br>
            <a:r>
              <a:rPr lang="en-US" sz="2800" dirty="0" smtClean="0"/>
              <a:t>for </a:t>
            </a:r>
            <a:r>
              <a:rPr lang="en-US" sz="2800" i="1" dirty="0" err="1" smtClean="0"/>
              <a:t>i</a:t>
            </a:r>
            <a:r>
              <a:rPr lang="en-US" sz="2800" i="1" dirty="0" smtClean="0"/>
              <a:t> = 1, …, </a:t>
            </a:r>
            <a:r>
              <a:rPr lang="en-US" sz="2800" i="1" dirty="0" err="1" smtClean="0"/>
              <a:t>n</a:t>
            </a:r>
            <a:endParaRPr lang="en-US" sz="2800" i="1" dirty="0"/>
          </a:p>
        </p:txBody>
      </p:sp>
      <p:pic>
        <p:nvPicPr>
          <p:cNvPr id="3" name="Picture 2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3733800"/>
            <a:ext cx="7556500" cy="1003300"/>
          </a:xfrm>
          <a:prstGeom prst="rect">
            <a:avLst/>
          </a:prstGeom>
        </p:spPr>
      </p:pic>
      <p:pic>
        <p:nvPicPr>
          <p:cNvPr id="4" name="Picture 3" descr="latex-image-1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6248400"/>
            <a:ext cx="6184900" cy="3937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-6098"/>
            <a:ext cx="7772400" cy="762000"/>
          </a:xfrm>
        </p:spPr>
        <p:txBody>
          <a:bodyPr/>
          <a:lstStyle/>
          <a:p>
            <a:r>
              <a:rPr lang="en-US" dirty="0"/>
              <a:t>Equivalent Statements</a:t>
            </a:r>
          </a:p>
        </p:txBody>
      </p:sp>
      <p:pic>
        <p:nvPicPr>
          <p:cNvPr id="3" name="Picture 2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066800"/>
            <a:ext cx="7556500" cy="1003300"/>
          </a:xfrm>
          <a:prstGeom prst="rect">
            <a:avLst/>
          </a:prstGeom>
        </p:spPr>
      </p:pic>
      <p:pic>
        <p:nvPicPr>
          <p:cNvPr id="4" name="Picture 3" descr="latex-image-1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2667000"/>
            <a:ext cx="5880100" cy="1384300"/>
          </a:xfrm>
          <a:prstGeom prst="rect">
            <a:avLst/>
          </a:prstGeom>
        </p:spPr>
      </p:pic>
      <p:pic>
        <p:nvPicPr>
          <p:cNvPr id="6" name="Picture 5" descr="latex-image-1.pd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4572000"/>
            <a:ext cx="5334000" cy="9525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504</TotalTime>
  <Words>2022</Words>
  <Application>Microsoft Macintosh PowerPoint</Application>
  <PresentationFormat>On-screen Show (4:3)</PresentationFormat>
  <Paragraphs>165</Paragraphs>
  <Slides>22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Blank Presentation</vt:lpstr>
      <vt:lpstr>Logistic Regression</vt:lpstr>
      <vt:lpstr>Binary outcomes are common and important</vt:lpstr>
      <vt:lpstr>Logistic Regression</vt:lpstr>
      <vt:lpstr>Least Squares vs. Logistic Regression</vt:lpstr>
      <vt:lpstr>PowerPoint Presentation</vt:lpstr>
      <vt:lpstr>PowerPoint Presentation</vt:lpstr>
      <vt:lpstr>The higher the probability, the greater the odds</vt:lpstr>
      <vt:lpstr>Linear regression model for the log odds of the event Y=1 for i = 1, …, n</vt:lpstr>
      <vt:lpstr>Equivalent Statements</vt:lpstr>
      <vt:lpstr>PowerPoint Presentation</vt:lpstr>
      <vt:lpstr>PowerPoint Presentation</vt:lpstr>
      <vt:lpstr>In terms of log odds, logistic regression is like regular regression</vt:lpstr>
      <vt:lpstr>In terms of plain odds, </vt:lpstr>
      <vt:lpstr>Logistic regression</vt:lpstr>
      <vt:lpstr>PowerPoint Presentation</vt:lpstr>
      <vt:lpstr>Cancer Therapy Example</vt:lpstr>
      <vt:lpstr>For any given disease severity x,</vt:lpstr>
      <vt:lpstr>In general,</vt:lpstr>
      <vt:lpstr>The conditional probability of Y=1</vt:lpstr>
      <vt:lpstr>Likelihood Function</vt:lpstr>
      <vt:lpstr>Maximum likelihood estimation</vt:lpstr>
      <vt:lpstr>Copyright Information</vt:lpstr>
    </vt:vector>
  </TitlesOfParts>
  <Company>Earl Monroe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Logistic Regression</dc:title>
  <dc:creator>Earl Monroe</dc:creator>
  <cp:lastModifiedBy>Richard  Stallman</cp:lastModifiedBy>
  <cp:revision>116</cp:revision>
  <cp:lastPrinted>2012-10-16T16:42:37Z</cp:lastPrinted>
  <dcterms:created xsi:type="dcterms:W3CDTF">2014-10-31T17:03:11Z</dcterms:created>
  <dcterms:modified xsi:type="dcterms:W3CDTF">2017-10-19T19:39:20Z</dcterms:modified>
</cp:coreProperties>
</file>