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92" r:id="rId2"/>
    <p:sldId id="293" r:id="rId3"/>
    <p:sldId id="256" r:id="rId4"/>
    <p:sldId id="260" r:id="rId5"/>
    <p:sldId id="295" r:id="rId6"/>
    <p:sldId id="296" r:id="rId7"/>
    <p:sldId id="297" r:id="rId8"/>
    <p:sldId id="268" r:id="rId9"/>
    <p:sldId id="275" r:id="rId10"/>
    <p:sldId id="290" r:id="rId11"/>
    <p:sldId id="288" r:id="rId12"/>
    <p:sldId id="276" r:id="rId13"/>
    <p:sldId id="277" r:id="rId14"/>
    <p:sldId id="278" r:id="rId15"/>
    <p:sldId id="279" r:id="rId16"/>
    <p:sldId id="282" r:id="rId17"/>
    <p:sldId id="283" r:id="rId18"/>
    <p:sldId id="270" r:id="rId19"/>
    <p:sldId id="271" r:id="rId20"/>
    <p:sldId id="291" r:id="rId21"/>
    <p:sldId id="272" r:id="rId22"/>
    <p:sldId id="2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35" autoAdjust="0"/>
    <p:restoredTop sz="77299" autoAdjust="0"/>
  </p:normalViewPr>
  <p:slideViewPr>
    <p:cSldViewPr>
      <p:cViewPr varScale="1">
        <p:scale>
          <a:sx n="84" d="100"/>
          <a:sy n="84" d="100"/>
        </p:scale>
        <p:origin x="-112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256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B72D4-748E-4E41-8C56-B52EADEF42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40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alpha is an odds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B0B1F-37C9-40CA-B72B-9D84E43EEED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if </a:t>
            </a:r>
            <a:r>
              <a:rPr lang="en-US" dirty="0"/>
              <a:t>beta1 &gt; 0 ? Chemo alone is better. Reasonable?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8DCF-F43E-43B7-AFB1-177F126E4A4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pi_i</a:t>
            </a:r>
            <a:r>
              <a:rPr lang="en-US" dirty="0" smtClean="0"/>
              <a:t>  &amp;=&amp;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</a:t>
            </a:r>
          </a:p>
          <a:p>
            <a:r>
              <a:rPr lang="en-US" dirty="0" smtClean="0"/>
              <a:t>                    {1+e^{\beta_0 + \beta_1 x_{i,1} + \</a:t>
            </a:r>
            <a:r>
              <a:rPr lang="en-US" dirty="0" err="1" smtClean="0"/>
              <a:t>ldots</a:t>
            </a:r>
            <a:r>
              <a:rPr lang="en-US" dirty="0" smtClean="0"/>
              <a:t> + \beta_{p-1} x_{i,p-1}}} \\</a:t>
            </a:r>
          </a:p>
          <a:p>
            <a:r>
              <a:rPr lang="en-US" dirty="0" smtClean="0"/>
              <a:t>         &amp;&amp;\\</a:t>
            </a:r>
          </a:p>
          <a:p>
            <a:r>
              <a:rPr lang="en-US" dirty="0" smtClean="0"/>
              <a:t>         &amp;=&amp;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L(\</a:t>
            </a:r>
            <a:r>
              <a:rPr lang="en-US" dirty="0" err="1" smtClean="0"/>
              <a:t>boldsymbol</a:t>
            </a:r>
            <a:r>
              <a:rPr lang="en-US" dirty="0" smtClean="0"/>
              <a:t>{\beta})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P(</a:t>
            </a:r>
            <a:r>
              <a:rPr lang="en-US" dirty="0" err="1" smtClean="0"/>
              <a:t>Y_i</a:t>
            </a:r>
            <a:r>
              <a:rPr lang="en-US" dirty="0" smtClean="0"/>
              <a:t>=</a:t>
            </a:r>
            <a:r>
              <a:rPr lang="en-US" dirty="0" err="1" smtClean="0"/>
              <a:t>y_i</a:t>
            </a:r>
            <a:r>
              <a:rPr lang="en-US" dirty="0" smtClean="0"/>
              <a:t>|\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 =   \prod_{</a:t>
            </a:r>
            <a:r>
              <a:rPr lang="en-US" dirty="0" err="1" smtClean="0"/>
              <a:t>i</a:t>
            </a:r>
            <a:r>
              <a:rPr lang="en-US" dirty="0" smtClean="0"/>
              <a:t>=1}^n  \</a:t>
            </a:r>
            <a:r>
              <a:rPr lang="en-US" dirty="0" err="1" smtClean="0"/>
              <a:t>pi_i</a:t>
            </a:r>
            <a:r>
              <a:rPr lang="en-US" dirty="0" smtClean="0"/>
              <a:t>^{</a:t>
            </a:r>
            <a:r>
              <a:rPr lang="en-US" dirty="0" err="1" smtClean="0"/>
              <a:t>y_i</a:t>
            </a:r>
            <a:r>
              <a:rPr lang="en-US" dirty="0" smtClean="0"/>
              <a:t>} (1-\</a:t>
            </a:r>
            <a:r>
              <a:rPr lang="en-US" dirty="0" err="1" smtClean="0"/>
              <a:t>pi_i</a:t>
            </a:r>
            <a:r>
              <a:rPr lang="en-US" dirty="0" smtClean="0"/>
              <a:t>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\left(1 -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\left( \</a:t>
            </a:r>
            <a:r>
              <a:rPr lang="en-US" dirty="0" err="1" smtClean="0"/>
              <a:t>frac</a:t>
            </a:r>
            <a:r>
              <a:rPr lang="en-US" dirty="0" smtClean="0"/>
              <a:t>{e^{\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</a:t>
            </a:r>
            <a:r>
              <a:rPr lang="en-US" dirty="0" err="1" smtClean="0"/>
              <a:t>y_i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    \left(    \</a:t>
            </a:r>
            <a:r>
              <a:rPr lang="en-US" dirty="0" err="1" smtClean="0"/>
              <a:t>frac</a:t>
            </a:r>
            <a:r>
              <a:rPr lang="en-US" dirty="0" smtClean="0"/>
              <a:t>{1} </a:t>
            </a:r>
          </a:p>
          <a:p>
            <a:r>
              <a:rPr lang="en-US" dirty="0" smtClean="0"/>
              <a:t>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</a:t>
            </a:r>
          </a:p>
          <a:p>
            <a:r>
              <a:rPr lang="en-US" dirty="0" smtClean="0"/>
              <a:t>                  \right)^{1-y_i} \\</a:t>
            </a:r>
          </a:p>
          <a:p>
            <a:r>
              <a:rPr lang="en-US" dirty="0" smtClean="0"/>
              <a:t>    &amp;=&amp; \prod_{</a:t>
            </a:r>
            <a:r>
              <a:rPr lang="en-US" dirty="0" err="1" smtClean="0"/>
              <a:t>i</a:t>
            </a:r>
            <a:r>
              <a:rPr lang="en-US" dirty="0" smtClean="0"/>
              <a:t>=1}^n \</a:t>
            </a:r>
            <a:r>
              <a:rPr lang="en-US" dirty="0" err="1" smtClean="0"/>
              <a:t>frac</a:t>
            </a:r>
            <a:r>
              <a:rPr lang="en-US" dirty="0" smtClean="0"/>
              <a:t>{e^{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              {1+e^{\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 \\</a:t>
            </a:r>
          </a:p>
          <a:p>
            <a:r>
              <a:rPr lang="en-US" dirty="0" smtClean="0"/>
              <a:t>    &amp;=&amp; \</a:t>
            </a:r>
            <a:r>
              <a:rPr lang="en-US" dirty="0" err="1" smtClean="0"/>
              <a:t>frac</a:t>
            </a:r>
            <a:r>
              <a:rPr lang="en-US" dirty="0" smtClean="0"/>
              <a:t>{e^{\sum_{</a:t>
            </a:r>
            <a:r>
              <a:rPr lang="en-US" dirty="0" err="1" smtClean="0"/>
              <a:t>i</a:t>
            </a:r>
            <a:r>
              <a:rPr lang="en-US" dirty="0" smtClean="0"/>
              <a:t>=1}^n </a:t>
            </a:r>
            <a:r>
              <a:rPr lang="en-US" dirty="0" err="1" smtClean="0"/>
              <a:t>y_i</a:t>
            </a:r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{\beta}}}</a:t>
            </a:r>
          </a:p>
          <a:p>
            <a:r>
              <a:rPr lang="en-US" dirty="0" smtClean="0"/>
              <a:t>                {\prod_{</a:t>
            </a:r>
            <a:r>
              <a:rPr lang="en-US" dirty="0" err="1" smtClean="0"/>
              <a:t>i</a:t>
            </a:r>
            <a:r>
              <a:rPr lang="en-US" dirty="0" smtClean="0"/>
              <a:t>=1}^n \left( 1+e^{\</a:t>
            </a:r>
            <a:r>
              <a:rPr lang="en-US" dirty="0" err="1" smtClean="0"/>
              <a:t>mathbf</a:t>
            </a:r>
            <a:r>
              <a:rPr lang="en-US" dirty="0" smtClean="0"/>
              <a:t>{x}_</a:t>
            </a:r>
            <a:r>
              <a:rPr lang="en-US" dirty="0" err="1" smtClean="0"/>
              <a:t>i</a:t>
            </a:r>
            <a:r>
              <a:rPr lang="en-US" dirty="0" smtClean="0"/>
              <a:t>^\top \</a:t>
            </a:r>
            <a:r>
              <a:rPr lang="en-US" dirty="0" err="1" smtClean="0"/>
              <a:t>boldsymbol</a:t>
            </a:r>
            <a:r>
              <a:rPr lang="en-US" dirty="0" smtClean="0"/>
              <a:t>{\beta}} \right)}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smtClean="0"/>
              <a:t>*} %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2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details about the numerical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 text has a lot of this stuff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\{Y=1|\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{x}\} = E(Y|\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{x}) = \pi % 36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1EA3B-E21A-4BE1-9724-7B220245DA39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41B28-3557-4D09-89F6-5186BFF177AB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“to 1”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DFF6-AAD2-4B70-BF7E-D8950FDE928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$\beta_k$ is the increase in log odds of $Y=1$ when $x_k$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Note $\pi$ is a \</a:t>
            </a:r>
            <a:r>
              <a:rPr lang="en-US" dirty="0" err="1" smtClean="0"/>
              <a:t>emph</a:t>
            </a:r>
            <a:r>
              <a:rPr lang="en-US" dirty="0" smtClean="0"/>
              <a:t>{conditional} probability. % 32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9C92-777F-45D3-B3FC-358EBFF2C35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Odds RATIOS will yield nice</a:t>
            </a:r>
            <a:r>
              <a:rPr lang="en-US" baseline="0" dirty="0" smtClean="0"/>
              <a:t> cancellation</a:t>
            </a:r>
          </a:p>
          <a:p>
            <a:endParaRPr lang="en-US" baseline="0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frac</a:t>
            </a:r>
            <a:r>
              <a:rPr lang="en-US" dirty="0" smtClean="0"/>
              <a:t>{\pi}{1-\pi}</a:t>
            </a:r>
          </a:p>
          <a:p>
            <a:r>
              <a:rPr lang="en-US" dirty="0" smtClean="0"/>
              <a:t>      &amp; = &amp; 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 \\</a:t>
            </a:r>
          </a:p>
          <a:p>
            <a:r>
              <a:rPr lang="en-US" dirty="0" smtClean="0"/>
              <a:t>      &amp; = &amp;  e^{\beta_0} e^{\beta_1 x_1} \</a:t>
            </a:r>
            <a:r>
              <a:rPr lang="en-US" dirty="0" err="1" smtClean="0"/>
              <a:t>cdots</a:t>
            </a:r>
            <a:r>
              <a:rPr lang="en-US" dirty="0" smtClean="0"/>
              <a:t> e^{\beta_{p-1} x_{p-1}}, \</a:t>
            </a:r>
            <a:r>
              <a:rPr lang="en-US" dirty="0" err="1" smtClean="0"/>
              <a:t>nonumber</a:t>
            </a:r>
            <a:endParaRPr lang="en-US" dirty="0" smtClean="0"/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\pi  =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    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E(Y|\</a:t>
            </a:r>
            <a:r>
              <a:rPr lang="en-US" dirty="0" err="1" smtClean="0"/>
              <a:t>mathbf</a:t>
            </a:r>
            <a:r>
              <a:rPr lang="en-US" dirty="0" smtClean="0"/>
              <a:t>{x}) =  \pi  =  </a:t>
            </a:r>
          </a:p>
          <a:p>
            <a:r>
              <a:rPr lang="en-US" dirty="0" smtClean="0"/>
              <a:t> 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$F(x)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e^x</a:t>
            </a:r>
            <a:r>
              <a:rPr lang="en-US" dirty="0" smtClean="0"/>
              <a:t>}{1+e^x}$ is called the \</a:t>
            </a:r>
            <a:r>
              <a:rPr lang="en-US" dirty="0" err="1" smtClean="0"/>
              <a:t>emph</a:t>
            </a:r>
            <a:r>
              <a:rPr lang="en-US" dirty="0" smtClean="0"/>
              <a:t>{logistic distribution}.</a:t>
            </a:r>
          </a:p>
          <a:p>
            <a:endParaRPr lang="en-US" dirty="0" smtClean="0"/>
          </a:p>
          <a:p>
            <a:r>
              <a:rPr lang="en-US" dirty="0" smtClean="0"/>
              <a:t>\pi = F(\beta_0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x_{p-1}}) %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C6F4-1EB8-4EAF-A6B7-DF5E972EFCC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intercept, beta_k is 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D67A8-76AE-47EF-B9DF-3B35B9CD09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BD2375-2CDC-458A-AE1B-0C429614F1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B93703-1B9F-422A-94B7-258F689A9B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CC377-DE97-47E8-839E-DF8DF0AB3E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57830-D071-4D46-84A3-7C99A1914D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6CAC6-6E9F-434B-8840-E2AC7AEB64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30C5EC-5F94-4AF7-A561-1CCBBDFDBE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137441-D5D4-4ED9-82F6-90989D374E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EE076C-4F50-43DB-9546-7CD8CBCC6D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37CB4-CBC6-4A6B-A8D1-0C2921EB5C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D534D-A722-4504-AEB1-A311CB04CE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5E964-734C-402C-B2FC-7B78B4FB4BD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appliedf1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STA2101/442 F 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3657" y="5287597"/>
            <a:ext cx="540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last slide for copyright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9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 distinctly non-linear function</a:t>
            </a:r>
          </a:p>
          <a:p>
            <a:r>
              <a:rPr lang="en-US" dirty="0" smtClean="0"/>
              <a:t>Non-linear in the betas</a:t>
            </a:r>
          </a:p>
          <a:p>
            <a:r>
              <a:rPr lang="en-US" dirty="0" smtClean="0"/>
              <a:t>So logistic regression is an example of </a:t>
            </a:r>
            <a:r>
              <a:rPr lang="en-US" i="1" dirty="0" smtClean="0"/>
              <a:t>non-linear regression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9" y="973352"/>
            <a:ext cx="7061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94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573088"/>
            <a:ext cx="8077200" cy="571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Could use any cumulative distribution function: </a:t>
            </a:r>
          </a:p>
          <a:p>
            <a:endParaRPr lang="en-US" dirty="0" smtClean="0"/>
          </a:p>
          <a:p>
            <a:r>
              <a:rPr lang="en-US" dirty="0" smtClean="0"/>
              <a:t>CDF of the standard normal used to be popular</a:t>
            </a:r>
          </a:p>
          <a:p>
            <a:r>
              <a:rPr lang="en-US" dirty="0" smtClean="0"/>
              <a:t>Called probit analysis</a:t>
            </a:r>
          </a:p>
          <a:p>
            <a:r>
              <a:rPr lang="en-US" dirty="0" smtClean="0"/>
              <a:t>Can be closely approximated with a logistic regression.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68" y="3153806"/>
            <a:ext cx="627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terms of log odds, logistic regression is like regular regression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7556500" cy="1003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Exponential function of) the logistic </a:t>
            </a:r>
            <a:r>
              <a:rPr lang="en-US" dirty="0"/>
              <a:t>regression coefficients </a:t>
            </a:r>
            <a:r>
              <a:rPr lang="en-US" dirty="0" smtClean="0"/>
              <a:t>are </a:t>
            </a:r>
            <a:r>
              <a:rPr lang="en-US" i="1" dirty="0" smtClean="0"/>
              <a:t>odds </a:t>
            </a:r>
            <a:r>
              <a:rPr lang="en-US" i="1" dirty="0"/>
              <a:t>ratios</a:t>
            </a:r>
            <a:endParaRPr lang="en-US" dirty="0"/>
          </a:p>
          <a:p>
            <a:r>
              <a:rPr lang="en-US" dirty="0"/>
              <a:t>For example, “Among 50 year old men, the odds of being dead before age 60 are three times as great for smokers.”</a:t>
            </a:r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Therapy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95600" y="5867400"/>
            <a:ext cx="333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severity of disease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“controlling”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508000" cy="393700"/>
          </a:xfrm>
          <a:prstGeom prst="rect">
            <a:avLst/>
          </a:prstGeom>
          <a:noFill/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1143000"/>
          </a:xfrm>
        </p:spPr>
        <p:txBody>
          <a:bodyPr/>
          <a:lstStyle/>
          <a:p>
            <a:r>
              <a:rPr lang="en-US" dirty="0"/>
              <a:t>The conditional probability of Y=1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62000" y="4038600"/>
            <a:ext cx="6891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formula can be used to calculate a </a:t>
            </a:r>
            <a:r>
              <a:rPr lang="en-US" dirty="0" smtClean="0"/>
              <a:t>predicted</a:t>
            </a:r>
          </a:p>
          <a:p>
            <a:r>
              <a:rPr lang="en-US" dirty="0" smtClean="0"/>
              <a:t>P(Y=1|</a:t>
            </a:r>
            <a:r>
              <a:rPr lang="en-US" b="1" dirty="0" smtClean="0"/>
              <a:t>x</a:t>
            </a:r>
            <a:r>
              <a:rPr lang="en-US" dirty="0" smtClean="0"/>
              <a:t>).  Just </a:t>
            </a:r>
            <a:r>
              <a:rPr lang="en-US" dirty="0"/>
              <a:t>replace betas by their estimates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76426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It can also be used to calculate the probability of getting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sample data values we actually did </a:t>
            </a:r>
            <a:r>
              <a:rPr lang="en-US" dirty="0" smtClean="0"/>
              <a:t>observe, as a</a:t>
            </a:r>
          </a:p>
          <a:p>
            <a:r>
              <a:rPr lang="en-US" dirty="0" smtClean="0"/>
              <a:t>function of the betas.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7" y="1428906"/>
            <a:ext cx="6311900" cy="246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8"/>
            <a:ext cx="7772400" cy="1143000"/>
          </a:xfrm>
        </p:spPr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72" y="1357472"/>
            <a:ext cx="6680200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37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Likelihood =</a:t>
            </a:r>
            <a:r>
              <a:rPr lang="en-US" sz="2800" dirty="0" smtClean="0"/>
              <a:t> Conditional probability </a:t>
            </a:r>
            <a:r>
              <a:rPr lang="en-US" sz="2800" dirty="0"/>
              <a:t>of getting the data values we did </a:t>
            </a:r>
            <a:r>
              <a:rPr lang="en-US" sz="2800" dirty="0" smtClean="0"/>
              <a:t>observe,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function of the betas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the (log) likelihood with respect to betas.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numerically (“Iteratively re-weighted least squares”)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Likelihood ratio</a:t>
            </a:r>
            <a:r>
              <a:rPr lang="en-US" sz="2800" smtClean="0"/>
              <a:t>, Wald </a:t>
            </a:r>
            <a:r>
              <a:rPr lang="en-US" sz="2800" dirty="0" smtClean="0"/>
              <a:t>tests as usual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Divide regression coefficients by estimated standard errors to get Z-tests of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</a:t>
            </a:r>
            <a:r>
              <a:rPr lang="en-US" sz="2800" dirty="0" err="1" smtClean="0">
                <a:latin typeface="Symbol" charset="2"/>
                <a:cs typeface="Symbol" charset="2"/>
              </a:rPr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=0.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Z-tests are like the t-tests in ordinary regression.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http://www.utstat.toronto.edu/brunner/oldclass/appliedf14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76400"/>
            <a:ext cx="8610600" cy="12954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esponse variable is binary (Bernoulli): </a:t>
            </a:r>
            <a:r>
              <a:rPr lang="en-US" dirty="0"/>
              <a:t>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50" y="4272696"/>
            <a:ext cx="7620000" cy="495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92138" y="652463"/>
            <a:ext cx="75120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logistic regression curve arises from an indirect </a:t>
            </a:r>
          </a:p>
          <a:p>
            <a:r>
              <a:rPr lang="en-US"/>
              <a:t>representation of the probability of Y=1 for a given set </a:t>
            </a:r>
          </a:p>
          <a:p>
            <a:r>
              <a:rPr lang="en-US"/>
              <a:t>of x values.</a:t>
            </a:r>
          </a:p>
          <a:p>
            <a:endParaRPr lang="en-US"/>
          </a:p>
          <a:p>
            <a:r>
              <a:rPr lang="en-US"/>
              <a:t>Representing the probability of an event by </a:t>
            </a:r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0"/>
            <a:ext cx="254000" cy="215900"/>
          </a:xfrm>
          <a:prstGeom prst="rect">
            <a:avLst/>
          </a:prstGeom>
          <a:noFill/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2209800"/>
          </a:xfrm>
        </p:spPr>
        <p:txBody>
          <a:bodyPr/>
          <a:lstStyle/>
          <a:p>
            <a:r>
              <a:rPr lang="en-US" dirty="0"/>
              <a:t>Linear regression model for the log odds of the event Y=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sz="2800" dirty="0" smtClean="0"/>
              <a:t>for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= 1, …, </a:t>
            </a:r>
            <a:r>
              <a:rPr lang="en-US" sz="2800" i="1" dirty="0" err="1" smtClean="0"/>
              <a:t>n</a:t>
            </a:r>
            <a:endParaRPr lang="en-US" sz="2800" i="1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33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248400"/>
            <a:ext cx="6184900" cy="393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098"/>
            <a:ext cx="7772400" cy="762000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67000"/>
            <a:ext cx="5880100" cy="1384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72000"/>
            <a:ext cx="5334000" cy="95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2023</Words>
  <Application>Microsoft Macintosh PowerPoint</Application>
  <PresentationFormat>On-screen Show (4:3)</PresentationFormat>
  <Paragraphs>165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Logistic Regression</vt:lpstr>
      <vt:lpstr>Binary outcomes are common and important</vt:lpstr>
      <vt:lpstr>Logistic Regression</vt:lpstr>
      <vt:lpstr>Least Squares vs. Logistic Regression</vt:lpstr>
      <vt:lpstr>PowerPoint Presentation</vt:lpstr>
      <vt:lpstr>PowerPoint Presentation</vt:lpstr>
      <vt:lpstr>The higher the probability, the greater the odds</vt:lpstr>
      <vt:lpstr>Linear regression model for the log odds of the event Y=1 for i = 1, …, n</vt:lpstr>
      <vt:lpstr>Equivalent Statements</vt:lpstr>
      <vt:lpstr>PowerPoint Presentation</vt:lpstr>
      <vt:lpstr>PowerPoint Presentation</vt:lpstr>
      <vt:lpstr>In terms of log odds, logistic regression is like regular regression</vt:lpstr>
      <vt:lpstr>In terms of plain odds, </vt:lpstr>
      <vt:lpstr>Logistic regression</vt:lpstr>
      <vt:lpstr>PowerPoint Presentation</vt:lpstr>
      <vt:lpstr>Cancer Therapy Example</vt:lpstr>
      <vt:lpstr>For any given disease severity x,</vt:lpstr>
      <vt:lpstr>In general,</vt:lpstr>
      <vt:lpstr>The conditional probability of Y=1</vt:lpstr>
      <vt:lpstr>Likelihood Function</vt:lpstr>
      <vt:lpstr>Maximum likelihood estimation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Jerry Brunner</cp:lastModifiedBy>
  <cp:revision>113</cp:revision>
  <cp:lastPrinted>2012-10-16T16:42:37Z</cp:lastPrinted>
  <dcterms:created xsi:type="dcterms:W3CDTF">2014-10-31T17:03:11Z</dcterms:created>
  <dcterms:modified xsi:type="dcterms:W3CDTF">2014-11-01T18:35:18Z</dcterms:modified>
</cp:coreProperties>
</file>