
<file path=[Content_Types].xml><?xml version="1.0" encoding="utf-8"?>
<Types xmlns="http://schemas.openxmlformats.org/package/2006/content-types">
  <Override PartName="/ppt/slides/slide17.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2.xml" ContentType="application/vnd.openxmlformats-officedocument.presentationml.notesSlide+xml"/>
  <Default Extension="bin" ContentType="application/vnd.openxmlformats-officedocument.presentationml.printerSettings"/>
  <Override PartName="/ppt/slides/slide22.xml" ContentType="application/vnd.openxmlformats-officedocument.presentationml.slide+xml"/>
  <Override PartName="/ppt/slides/slide20.xml" ContentType="application/vnd.openxmlformats-officedocument.presentationml.slide+xml"/>
  <Override PartName="/ppt/slides/slide26.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slides/slide31.xml" ContentType="application/vnd.openxmlformats-officedocument.presentationml.slide+xml"/>
  <Override PartName="/ppt/slides/slide28.xml" ContentType="application/vnd.openxmlformats-officedocument.presentationml.slide+xml"/>
  <Override PartName="/ppt/notesSlides/notesSlide4.xml" ContentType="application/vnd.openxmlformats-officedocument.presentationml.notesSlide+xml"/>
  <Override PartName="/ppt/notesSlides/notesSlide6.xml" ContentType="application/vnd.openxmlformats-officedocument.presentationml.notesSlide+xml"/>
  <Override PartName="/ppt/presentation.xml" ContentType="application/vnd.openxmlformats-officedocument.presentationml.presentation.main+xml"/>
  <Default Extension="png" ContentType="image/png"/>
  <Override PartName="/ppt/notesMasters/notesMaster1.xml" ContentType="application/vnd.openxmlformats-officedocument.presentationml.notesMaster+xml"/>
  <Override PartName="/docProps/core.xml" ContentType="application/vnd.openxmlformats-package.core-properties+xml"/>
  <Default Extension="emf" ContentType="image/x-emf"/>
  <Override PartName="/ppt/slides/slide10.xml" ContentType="application/vnd.openxmlformats-officedocument.presentationml.slide+xml"/>
  <Override PartName="/ppt/slideLayouts/slideLayout1.xml" ContentType="application/vnd.openxmlformats-officedocument.presentationml.slideLayout+xml"/>
  <Override PartName="/ppt/slides/slide14.xml" ContentType="application/vnd.openxmlformats-officedocument.presentationml.slide+xml"/>
  <Override PartName="/ppt/slideLayouts/slideLayout3.xml" ContentType="application/vnd.openxmlformats-officedocument.presentationml.slideLayout+xml"/>
  <Override PartName="/ppt/slides/slide6.xml" ContentType="application/vnd.openxmlformats-officedocument.presentationml.slide+xml"/>
  <Override PartName="/ppt/slides/slide18.xml" ContentType="application/vnd.openxmlformats-officedocument.presentationml.slide+xml"/>
  <Override PartName="/ppt/slides/slide12.xml" ContentType="application/vnd.openxmlformats-officedocument.presentationml.slide+xml"/>
  <Override PartName="/ppt/slides/slide4.xml" ContentType="application/vnd.openxmlformats-officedocument.presentationml.slide+xml"/>
  <Override PartName="/ppt/slideLayouts/slideLayout5.xml" ContentType="application/vnd.openxmlformats-officedocument.presentationml.slideLayout+xml"/>
  <Override PartName="/ppt/slides/slide16.xml" ContentType="application/vnd.openxmlformats-officedocument.presentationml.slide+xml"/>
  <Override PartName="/ppt/slides/slide8.xml" ContentType="application/vnd.openxmlformats-officedocument.presentationml.slide+xml"/>
  <Override PartName="/ppt/theme/theme1.xml" ContentType="application/vnd.openxmlformats-officedocument.theme+xml"/>
  <Override PartName="/ppt/slides/slide2.xml" ContentType="application/vnd.openxmlformats-officedocument.presentationml.slide+xml"/>
  <Override PartName="/ppt/slideLayouts/slideLayout7.xml" ContentType="application/vnd.openxmlformats-officedocument.presentationml.slideLayout+xml"/>
  <Override PartName="/ppt/slideLayouts/slideLayout9.xml" ContentType="application/vnd.openxmlformats-officedocument.presentationml.slideLayout+xml"/>
  <Override PartName="/ppt/notesSlides/notesSlide1.xml" ContentType="application/vnd.openxmlformats-officedocument.presentationml.notesSlide+xml"/>
  <Override PartName="/ppt/slideLayouts/slideLayout11.xml" ContentType="application/vnd.openxmlformats-officedocument.presentationml.slideLayout+xml"/>
  <Override PartName="/ppt/notesSlides/notesSlide3.xml" ContentType="application/vnd.openxmlformats-officedocument.presentationml.notesSlide+xml"/>
  <Override PartName="/ppt/notesSlides/notesSlide5.xml" ContentType="application/vnd.openxmlformats-officedocument.presentationml.notesSlide+xml"/>
  <Override PartName="/ppt/slides/slide21.xml" ContentType="application/vnd.openxmlformats-officedocument.presentationml.slide+xml"/>
  <Override PartName="/ppt/slides/slide23.xml" ContentType="application/vnd.openxmlformats-officedocument.presentationml.slide+xml"/>
  <Override PartName="/ppt/slides/slide30.xml" ContentType="application/vnd.openxmlformats-officedocument.presentationml.slide+xml"/>
  <Override PartName="/ppt/slides/slide32.xml" ContentType="application/vnd.openxmlformats-officedocument.presentationml.slide+xml"/>
  <Override PartName="/ppt/slides/slide29.xml" ContentType="application/vnd.openxmlformats-officedocument.presentationml.slide+xml"/>
  <Override PartName="/ppt/slides/slide27.xml" ContentType="application/vnd.openxmlformats-officedocument.presentationml.slide+xml"/>
  <Override PartName="/ppt/slides/slide25.xml" ContentType="application/vnd.openxmlformats-officedocument.presentationml.slide+xml"/>
  <Override PartName="/ppt/slideMasters/slideMaster1.xml" ContentType="application/vnd.openxmlformats-officedocument.presentationml.slideMaster+xml"/>
  <Default Extension="xml" ContentType="application/xml"/>
  <Default Extension="jpeg" ContentType="image/jpeg"/>
  <Default Extension="rels" ContentType="application/vnd.openxmlformats-package.relationships+xml"/>
  <Override PartName="/ppt/viewProps.xml" ContentType="application/vnd.openxmlformats-officedocument.presentationml.viewProps+xml"/>
  <Override PartName="/docProps/app.xml" ContentType="application/vnd.openxmlformats-officedocument.extended-properties+xml"/>
  <Override PartName="/ppt/slides/slide11.xml" ContentType="application/vnd.openxmlformats-officedocument.presentationml.slide+xml"/>
  <Override PartName="/ppt/slides/slide1.xml" ContentType="application/vnd.openxmlformats-officedocument.presentationml.slide+xml"/>
  <Override PartName="/ppt/slides/slide3.xml" ContentType="application/vnd.openxmlformats-officedocument.presentationml.slide+xml"/>
  <Override PartName="/ppt/slideLayouts/slideLayout4.xml" ContentType="application/vnd.openxmlformats-officedocument.presentationml.slideLayout+xml"/>
  <Override PartName="/ppt/slides/slide15.xml" ContentType="application/vnd.openxmlformats-officedocument.presentationml.slide+xml"/>
  <Override PartName="/ppt/slides/slide9.xml" ContentType="application/vnd.openxmlformats-officedocument.presentationml.slide+xml"/>
  <Override PartName="/ppt/slides/slide7.xml" ContentType="application/vnd.openxmlformats-officedocument.presentationml.slide+xml"/>
  <Override PartName="/ppt/slides/slide19.xml" ContentType="application/vnd.openxmlformats-officedocument.presentationml.slide+xml"/>
  <Override PartName="/ppt/slideLayouts/slideLayout2.xml" ContentType="application/vnd.openxmlformats-officedocument.presentationml.slideLayout+xml"/>
  <Override PartName="/ppt/slides/slide13.xml" ContentType="application/vnd.openxmlformats-officedocument.presentationml.slide+xml"/>
  <Override PartName="/ppt/tableStyles.xml" ContentType="application/vnd.openxmlformats-officedocument.presentationml.tableStyles+xml"/>
  <Override PartName="/ppt/slides/slide5.xml" ContentType="application/vnd.openxmlformats-officedocument.presentationml.slide+xml"/>
  <Override PartName="/ppt/slideLayouts/slideLayout6.xml" ContentType="application/vnd.openxmlformats-officedocument.presentationml.slideLayout+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notesMasterIdLst>
    <p:notesMasterId r:id="rId34"/>
  </p:notesMasterIdLst>
  <p:sldIdLst>
    <p:sldId id="256" r:id="rId2"/>
    <p:sldId id="257" r:id="rId3"/>
    <p:sldId id="323" r:id="rId4"/>
    <p:sldId id="324" r:id="rId5"/>
    <p:sldId id="325" r:id="rId6"/>
    <p:sldId id="326" r:id="rId7"/>
    <p:sldId id="327" r:id="rId8"/>
    <p:sldId id="263" r:id="rId9"/>
    <p:sldId id="264" r:id="rId10"/>
    <p:sldId id="328" r:id="rId11"/>
    <p:sldId id="299" r:id="rId12"/>
    <p:sldId id="300" r:id="rId13"/>
    <p:sldId id="329" r:id="rId14"/>
    <p:sldId id="302" r:id="rId15"/>
    <p:sldId id="303" r:id="rId16"/>
    <p:sldId id="304" r:id="rId17"/>
    <p:sldId id="305" r:id="rId18"/>
    <p:sldId id="330" r:id="rId19"/>
    <p:sldId id="331" r:id="rId20"/>
    <p:sldId id="332" r:id="rId21"/>
    <p:sldId id="334" r:id="rId22"/>
    <p:sldId id="306" r:id="rId23"/>
    <p:sldId id="307" r:id="rId24"/>
    <p:sldId id="308" r:id="rId25"/>
    <p:sldId id="291" r:id="rId26"/>
    <p:sldId id="292" r:id="rId27"/>
    <p:sldId id="294" r:id="rId28"/>
    <p:sldId id="293" r:id="rId29"/>
    <p:sldId id="295" r:id="rId30"/>
    <p:sldId id="296" r:id="rId31"/>
    <p:sldId id="297" r:id="rId32"/>
    <p:sldId id="298" r:id="rId3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extLst>
    <p:ext uri="{E76CE94A-603C-4142-B9EB-6D1370010A27}">
      <p14:discardImageEditData xmlns:p14="http://schemas.microsoft.com/office/powerpoint/2010/main" xmlns:p="http://schemas.openxmlformats.org/presentationml/2006/main" xmlns:r="http://schemas.openxmlformats.org/officeDocument/2006/relationships" xmlns:a="http://schemas.openxmlformats.org/drawingml/2006/main" xmlns="" val="0"/>
    </p:ext>
    <p:ext uri="{D31A062A-798A-4329-ABDD-BBA856620510}">
      <p14:defaultImageDpi xmlns:p14="http://schemas.microsoft.com/office/powerpoint/2010/main" xmlns:p="http://schemas.openxmlformats.org/presentationml/2006/main" xmlns:r="http://schemas.openxmlformats.org/officeDocument/2006/relationships" xmlns:a="http://schemas.openxmlformats.org/drawingml/2006/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snapToGrid="0" snapToObjects="1">
      <p:cViewPr varScale="1">
        <p:scale>
          <a:sx n="148" d="100"/>
          <a:sy n="148" d="100"/>
        </p:scale>
        <p:origin x="-112" y="-24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8" Type="http://schemas.openxmlformats.org/officeDocument/2006/relationships/theme" Target="theme/theme1.xml"/><Relationship Id="rId39"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 Type="http://schemas.openxmlformats.org/officeDocument/2006/relationships/slideMaster" Target="slideMasters/slideMaster1.xml"/><Relationship Id="rId19" Type="http://schemas.openxmlformats.org/officeDocument/2006/relationships/slide" Target="slides/slide18.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8" Type="http://schemas.openxmlformats.org/officeDocument/2006/relationships/slide" Target="slides/slide17.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notesMaster" Target="notesMasters/notesMaster1.xml"/><Relationship Id="rId35" Type="http://schemas.openxmlformats.org/officeDocument/2006/relationships/printerSettings" Target="printerSettings/printerSettings1.bin"/><Relationship Id="rId36" Type="http://schemas.openxmlformats.org/officeDocument/2006/relationships/presProps" Target="presProps.xml"/><Relationship Id="rId3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5920C70-901D-4926-A19F-963C3B43E3C1}" type="datetimeFigureOut">
              <a:rPr lang="en-US" smtClean="0"/>
              <a:pPr/>
              <a:t>11/9/12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AB8153D-F61D-4392-B9B2-E8FA0C4E4482}" type="slidenum">
              <a:rPr lang="en-US" smtClean="0"/>
              <a:pPr/>
              <a:t>‹#›</a:t>
            </a:fld>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084237627"/>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44F44EB-F1D3-45D5-98A2-B2316A841665}" type="slidenum">
              <a:rPr lang="en-US"/>
              <a:pPr/>
              <a:t>6</a:t>
            </a:fld>
            <a:endParaRPr lang="en-US"/>
          </a:p>
        </p:txBody>
      </p:sp>
      <p:sp>
        <p:nvSpPr>
          <p:cNvPr id="32770" name="Rectangle 2"/>
          <p:cNvSpPr>
            <a:spLocks noGrp="1" noRot="1" noChangeAspect="1" noChangeArrowheads="1" noTextEdit="1"/>
          </p:cNvSpPr>
          <p:nvPr>
            <p:ph type="sldImg"/>
          </p:nvPr>
        </p:nvSpPr>
        <p:spPr>
          <a:ln/>
        </p:spPr>
      </p:sp>
      <p:sp>
        <p:nvSpPr>
          <p:cNvPr id="32771" name="Rectangle 3"/>
          <p:cNvSpPr>
            <a:spLocks noGrp="1" noChangeArrowheads="1"/>
          </p:cNvSpPr>
          <p:nvPr>
            <p:ph type="body" idx="1"/>
          </p:nvPr>
        </p:nvSpPr>
        <p:spPr/>
        <p:txBody>
          <a:bodyPr/>
          <a:lstStyle/>
          <a:p>
            <a:r>
              <a:rPr lang="en-US"/>
              <a:t>This model is equivalent to the one with the intercepts</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3664437-54B5-4B00-9BDF-814F6F3E94B6}" type="slidenum">
              <a:rPr lang="en-US"/>
              <a:pPr/>
              <a:t>7</a:t>
            </a:fld>
            <a:endParaRPr lang="en-US"/>
          </a:p>
        </p:txBody>
      </p:sp>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p:txBody>
          <a:bodyPr/>
          <a:lstStyle/>
          <a:p>
            <a:r>
              <a:rPr lang="en-US"/>
              <a:t>Parallel slopes</a:t>
            </a:r>
          </a:p>
          <a:p>
            <a:r>
              <a:rPr lang="en-US"/>
              <a:t>Equivalent to the model with intercept</a:t>
            </a:r>
          </a:p>
          <a:p>
            <a:r>
              <a:rPr lang="en-US"/>
              <a:t>Regression coefficients for the dummy vars are the intercepts</a:t>
            </a:r>
          </a:p>
          <a:p>
            <a:r>
              <a:rPr lang="en-US"/>
              <a:t>Easy to specify contrasts</a:t>
            </a:r>
          </a:p>
          <a:p>
            <a:endParaRPr lang="en-US"/>
          </a:p>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33607E1-BB09-4A89-88C1-1A570B759771}" type="slidenum">
              <a:rPr lang="en-US"/>
              <a:pPr/>
              <a:t>8</a:t>
            </a:fld>
            <a:endParaRPr lang="en-US" dirty="0"/>
          </a:p>
        </p:txBody>
      </p:sp>
      <p:sp>
        <p:nvSpPr>
          <p:cNvPr id="14338" name="Rectangle 2"/>
          <p:cNvSpPr>
            <a:spLocks noGrp="1" noRot="1" noChangeAspect="1" noChangeArrowheads="1" noTextEdit="1"/>
          </p:cNvSpPr>
          <p:nvPr>
            <p:ph type="sldImg"/>
          </p:nvPr>
        </p:nvSpPr>
        <p:spPr>
          <a:ln/>
        </p:spPr>
      </p:sp>
      <p:sp>
        <p:nvSpPr>
          <p:cNvPr id="14339" name="Rectangle 3"/>
          <p:cNvSpPr>
            <a:spLocks noGrp="1" noChangeArrowheads="1"/>
          </p:cNvSpPr>
          <p:nvPr>
            <p:ph type="body" idx="1"/>
          </p:nvPr>
        </p:nvSpPr>
        <p:spPr/>
        <p:txBody>
          <a:bodyPr/>
          <a:lstStyle/>
          <a:p>
            <a:r>
              <a:rPr lang="en-US" dirty="0"/>
              <a:t>Linear Combination, weights</a:t>
            </a:r>
          </a:p>
          <a:p>
            <a:r>
              <a:rPr lang="en-US" dirty="0"/>
              <a:t>Test contrast = 0</a:t>
            </a:r>
          </a:p>
          <a:p>
            <a:r>
              <a:rPr lang="en-US" dirty="0"/>
              <a:t>Pairwise differences </a:t>
            </a:r>
            <a:r>
              <a:rPr lang="en-US" dirty="0" smtClean="0"/>
              <a:t>are </a:t>
            </a:r>
            <a:r>
              <a:rPr lang="en-US" dirty="0"/>
              <a:t>contrasts</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3D41BE2-26B0-4A3A-AC65-EDB8F2743A75}" type="slidenum">
              <a:rPr lang="en-US"/>
              <a:pPr/>
              <a:t>9</a:t>
            </a:fld>
            <a:endParaRPr lang="en-US" dirty="0"/>
          </a:p>
        </p:txBody>
      </p:sp>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p:txBody>
          <a:bodyPr/>
          <a:lstStyle/>
          <a:p>
            <a:r>
              <a:rPr lang="en-US" dirty="0"/>
              <a:t>There is more than one way to set up a contrast.</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AB8153D-F61D-4392-B9B2-E8FA0C4E4482}" type="slidenum">
              <a:rPr lang="en-US" smtClean="0"/>
              <a:pPr/>
              <a:t>26</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is setting up Bruce’s paradox later.</a:t>
            </a:r>
            <a:r>
              <a:rPr lang="en-US" baseline="0" dirty="0" smtClean="0"/>
              <a:t>  </a:t>
            </a:r>
            <a:endParaRPr lang="en-US" dirty="0"/>
          </a:p>
        </p:txBody>
      </p:sp>
      <p:sp>
        <p:nvSpPr>
          <p:cNvPr id="4" name="Slide Number Placeholder 3"/>
          <p:cNvSpPr>
            <a:spLocks noGrp="1"/>
          </p:cNvSpPr>
          <p:nvPr>
            <p:ph type="sldNum" sz="quarter" idx="10"/>
          </p:nvPr>
        </p:nvSpPr>
        <p:spPr/>
        <p:txBody>
          <a:bodyPr/>
          <a:lstStyle/>
          <a:p>
            <a:fld id="{AAB8153D-F61D-4392-B9B2-E8FA0C4E4482}" type="slidenum">
              <a:rPr lang="en-US" smtClean="0"/>
              <a:pPr/>
              <a:t>31</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8C75A12-BB57-4669-94EA-C498B9D87789}" type="datetimeFigureOut">
              <a:rPr lang="en-US" smtClean="0"/>
              <a:pPr/>
              <a:t>11/9/12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F57860C-5516-40FD-AD26-BB3F2C8D3F60}"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8C75A12-BB57-4669-94EA-C498B9D87789}" type="datetimeFigureOut">
              <a:rPr lang="en-US" smtClean="0"/>
              <a:pPr/>
              <a:t>11/9/12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F57860C-5516-40FD-AD26-BB3F2C8D3F60}"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8C75A12-BB57-4669-94EA-C498B9D87789}" type="datetimeFigureOut">
              <a:rPr lang="en-US" smtClean="0"/>
              <a:pPr/>
              <a:t>11/9/12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F57860C-5516-40FD-AD26-BB3F2C8D3F60}"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8C75A12-BB57-4669-94EA-C498B9D87789}" type="datetimeFigureOut">
              <a:rPr lang="en-US" smtClean="0"/>
              <a:pPr/>
              <a:t>11/9/12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F57860C-5516-40FD-AD26-BB3F2C8D3F60}"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8C75A12-BB57-4669-94EA-C498B9D87789}" type="datetimeFigureOut">
              <a:rPr lang="en-US" smtClean="0"/>
              <a:pPr/>
              <a:t>11/9/12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F57860C-5516-40FD-AD26-BB3F2C8D3F60}"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8C75A12-BB57-4669-94EA-C498B9D87789}" type="datetimeFigureOut">
              <a:rPr lang="en-US" smtClean="0"/>
              <a:pPr/>
              <a:t>11/9/12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F57860C-5516-40FD-AD26-BB3F2C8D3F60}"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8C75A12-BB57-4669-94EA-C498B9D87789}" type="datetimeFigureOut">
              <a:rPr lang="en-US" smtClean="0"/>
              <a:pPr/>
              <a:t>11/9/12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F57860C-5516-40FD-AD26-BB3F2C8D3F60}"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8C75A12-BB57-4669-94EA-C498B9D87789}" type="datetimeFigureOut">
              <a:rPr lang="en-US" smtClean="0"/>
              <a:pPr/>
              <a:t>11/9/12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F57860C-5516-40FD-AD26-BB3F2C8D3F60}"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C75A12-BB57-4669-94EA-C498B9D87789}" type="datetimeFigureOut">
              <a:rPr lang="en-US" smtClean="0"/>
              <a:pPr/>
              <a:t>11/9/12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F57860C-5516-40FD-AD26-BB3F2C8D3F60}"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8C75A12-BB57-4669-94EA-C498B9D87789}" type="datetimeFigureOut">
              <a:rPr lang="en-US" smtClean="0"/>
              <a:pPr/>
              <a:t>11/9/12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F57860C-5516-40FD-AD26-BB3F2C8D3F60}"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8C75A12-BB57-4669-94EA-C498B9D87789}" type="datetimeFigureOut">
              <a:rPr lang="en-US" smtClean="0"/>
              <a:pPr/>
              <a:t>11/9/12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F57860C-5516-40FD-AD26-BB3F2C8D3F60}"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C75A12-BB57-4669-94EA-C498B9D87789}" type="datetimeFigureOut">
              <a:rPr lang="en-US" smtClean="0"/>
              <a:pPr/>
              <a:t>11/9/12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57860C-5516-40FD-AD26-BB3F2C8D3F60}"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1.e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5.xml"/><Relationship Id="rId3" Type="http://schemas.openxmlformats.org/officeDocument/2006/relationships/image" Target="../media/image12.emf"/><Relationship Id="rId4" Type="http://schemas.openxmlformats.org/officeDocument/2006/relationships/image" Target="../media/image13.emf"/></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4.emf"/></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5.emf"/><Relationship Id="rId3" Type="http://schemas.openxmlformats.org/officeDocument/2006/relationships/image" Target="../media/image16.e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6.emf"/></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1.pn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xml"/><Relationship Id="rId3" Type="http://schemas.openxmlformats.org/officeDocument/2006/relationships/image" Target="../media/image3.png"/><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xml"/><Relationship Id="rId3" Type="http://schemas.openxmlformats.org/officeDocument/2006/relationships/image" Target="../media/image5.png"/><Relationship Id="rId4" Type="http://schemas.openxmlformats.org/officeDocument/2006/relationships/image" Target="../media/image6.emf"/><Relationship Id="rId5" Type="http://schemas.openxmlformats.org/officeDocument/2006/relationships/image" Target="../media/image7.e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4.xml"/><Relationship Id="rId3" Type="http://schemas.openxmlformats.org/officeDocument/2006/relationships/image" Target="../media/image8.png"/><Relationship Id="rId4" Type="http://schemas.openxmlformats.org/officeDocument/2006/relationships/image" Target="../media/image9.png"/><Relationship Id="rId5" Type="http://schemas.openxmlformats.org/officeDocument/2006/relationships/image" Target="../media/image10.emf"/></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02"/>
            <a:ext cx="7772400" cy="1470025"/>
          </a:xfrm>
        </p:spPr>
        <p:txBody>
          <a:bodyPr/>
          <a:lstStyle/>
          <a:p>
            <a:r>
              <a:rPr lang="en-US" dirty="0" smtClean="0"/>
              <a:t>Regression Part II</a:t>
            </a:r>
            <a:endParaRPr lang="en-US" dirty="0"/>
          </a:p>
        </p:txBody>
      </p:sp>
      <p:sp>
        <p:nvSpPr>
          <p:cNvPr id="5" name="Rectangle 3"/>
          <p:cNvSpPr txBox="1">
            <a:spLocks noChangeArrowheads="1"/>
          </p:cNvSpPr>
          <p:nvPr/>
        </p:nvSpPr>
        <p:spPr>
          <a:xfrm>
            <a:off x="457200" y="1600201"/>
            <a:ext cx="8229600" cy="3523798"/>
          </a:xfrm>
          <a:prstGeom prst="rect">
            <a:avLst/>
          </a:prstGeom>
        </p:spPr>
        <p:txBody>
          <a:bodyPr vert="horz" lIns="91440" tIns="45720" rIns="91440" bIns="45720" rtlCol="0">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marL="457200" indent="-457200" algn="l">
              <a:buFont typeface="Arial"/>
              <a:buChar char="•"/>
            </a:pPr>
            <a:r>
              <a:rPr lang="en-US" sz="2800" dirty="0" smtClean="0"/>
              <a:t>One-factor ANOVA</a:t>
            </a:r>
          </a:p>
          <a:p>
            <a:pPr marL="457200" indent="-457200" algn="l">
              <a:buFont typeface="Arial"/>
              <a:buChar char="•"/>
            </a:pPr>
            <a:r>
              <a:rPr lang="en-US" sz="2800" dirty="0"/>
              <a:t>Another dummy variable coding scheme</a:t>
            </a:r>
          </a:p>
          <a:p>
            <a:pPr marL="457200" indent="-457200" algn="l">
              <a:buFont typeface="Arial"/>
              <a:buChar char="•"/>
            </a:pPr>
            <a:r>
              <a:rPr lang="en-US" sz="2800" dirty="0" smtClean="0"/>
              <a:t>Contrasts</a:t>
            </a:r>
          </a:p>
          <a:p>
            <a:pPr marL="457200" indent="-457200" algn="l">
              <a:buFont typeface="Arial"/>
              <a:buChar char="•"/>
            </a:pPr>
            <a:r>
              <a:rPr lang="en-US" sz="2800" dirty="0" smtClean="0"/>
              <a:t>Multiple comparisons</a:t>
            </a:r>
          </a:p>
          <a:p>
            <a:pPr marL="457200" indent="-457200" algn="l">
              <a:buFont typeface="Arial"/>
              <a:buChar char="•"/>
            </a:pPr>
            <a:r>
              <a:rPr lang="en-US" sz="2800" dirty="0" smtClean="0"/>
              <a:t>Interactions</a:t>
            </a: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18"/>
            <a:ext cx="8229600" cy="1143000"/>
          </a:xfrm>
        </p:spPr>
        <p:txBody>
          <a:bodyPr/>
          <a:lstStyle/>
          <a:p>
            <a:r>
              <a:rPr lang="en-US" dirty="0" smtClean="0"/>
              <a:t>In a one-factor design</a:t>
            </a:r>
            <a:endParaRPr lang="en-US" dirty="0"/>
          </a:p>
        </p:txBody>
      </p:sp>
      <p:sp>
        <p:nvSpPr>
          <p:cNvPr id="3" name="Content Placeholder 2"/>
          <p:cNvSpPr>
            <a:spLocks noGrp="1"/>
          </p:cNvSpPr>
          <p:nvPr>
            <p:ph idx="1"/>
          </p:nvPr>
        </p:nvSpPr>
        <p:spPr>
          <a:xfrm>
            <a:off x="457200" y="1600200"/>
            <a:ext cx="8229600" cy="4979976"/>
          </a:xfrm>
        </p:spPr>
        <p:txBody>
          <a:bodyPr>
            <a:normAutofit lnSpcReduction="10000"/>
          </a:bodyPr>
          <a:lstStyle/>
          <a:p>
            <a:r>
              <a:rPr lang="en-US" dirty="0" smtClean="0"/>
              <a:t>Mostly, what you want are tests of contrasts,</a:t>
            </a:r>
          </a:p>
          <a:p>
            <a:r>
              <a:rPr lang="en-US" dirty="0" smtClean="0"/>
              <a:t>Or collections of contrasts.</a:t>
            </a:r>
          </a:p>
          <a:p>
            <a:r>
              <a:rPr lang="en-US" dirty="0" smtClean="0"/>
              <a:t>You could do it with any dummy variable coding scheme. </a:t>
            </a:r>
          </a:p>
          <a:p>
            <a:r>
              <a:rPr lang="en-US" dirty="0" smtClean="0"/>
              <a:t>Cell means coding is often most convenient.</a:t>
            </a:r>
          </a:p>
          <a:p>
            <a:r>
              <a:rPr lang="en-US" dirty="0" smtClean="0"/>
              <a:t>With </a:t>
            </a:r>
            <a:r>
              <a:rPr lang="en-US" b="1" dirty="0" smtClean="0"/>
              <a:t>β</a:t>
            </a:r>
            <a:r>
              <a:rPr lang="en-US" dirty="0" smtClean="0"/>
              <a:t>=</a:t>
            </a:r>
            <a:r>
              <a:rPr lang="en-US" b="1" dirty="0" smtClean="0"/>
              <a:t>μ</a:t>
            </a:r>
            <a:r>
              <a:rPr lang="en-US" dirty="0" smtClean="0"/>
              <a:t>, test H</a:t>
            </a:r>
            <a:r>
              <a:rPr lang="en-US" baseline="-25000" dirty="0" smtClean="0"/>
              <a:t>0</a:t>
            </a:r>
            <a:r>
              <a:rPr lang="en-US" dirty="0" smtClean="0"/>
              <a:t>: </a:t>
            </a:r>
            <a:r>
              <a:rPr lang="en-US" b="1" dirty="0" smtClean="0"/>
              <a:t>Lβ</a:t>
            </a:r>
            <a:r>
              <a:rPr lang="en-US" dirty="0" smtClean="0"/>
              <a:t>=</a:t>
            </a:r>
            <a:r>
              <a:rPr lang="en-US" b="1" dirty="0" smtClean="0"/>
              <a:t>h</a:t>
            </a:r>
          </a:p>
          <a:p>
            <a:endParaRPr lang="en-US" dirty="0"/>
          </a:p>
          <a:p>
            <a:r>
              <a:rPr lang="en-US" dirty="0" smtClean="0"/>
              <a:t>And in fact you know how to get a confidence interval for any single contrast.</a:t>
            </a:r>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240833631"/>
      </p:ext>
    </p:extLst>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en-US" dirty="0"/>
              <a:t>Multiple Comparisons</a:t>
            </a:r>
          </a:p>
        </p:txBody>
      </p:sp>
      <p:sp>
        <p:nvSpPr>
          <p:cNvPr id="2051" name="Rectangle 3"/>
          <p:cNvSpPr>
            <a:spLocks noGrp="1" noChangeArrowheads="1"/>
          </p:cNvSpPr>
          <p:nvPr>
            <p:ph type="body" idx="1"/>
          </p:nvPr>
        </p:nvSpPr>
        <p:spPr/>
        <p:txBody>
          <a:bodyPr/>
          <a:lstStyle/>
          <a:p>
            <a:pPr eaLnBrk="1" hangingPunct="1"/>
            <a:r>
              <a:rPr lang="en-US" sz="2800" dirty="0"/>
              <a:t>Most</a:t>
            </a:r>
            <a:r>
              <a:rPr lang="en-US" sz="2800" dirty="0" smtClean="0"/>
              <a:t> hypothesis tests </a:t>
            </a:r>
            <a:r>
              <a:rPr lang="en-US" sz="2800" dirty="0"/>
              <a:t>are designed to be carried out in isolation</a:t>
            </a:r>
          </a:p>
          <a:p>
            <a:pPr eaLnBrk="1" hangingPunct="1"/>
            <a:r>
              <a:rPr lang="en-US" sz="2800" dirty="0"/>
              <a:t>But if you do a lot of tests and all the null hypotheses are true, the chance of rejecting at least one of them can be a lot more </a:t>
            </a:r>
            <a:r>
              <a:rPr lang="en-US" sz="2800" dirty="0" smtClean="0"/>
              <a:t>than α. </a:t>
            </a:r>
            <a:r>
              <a:rPr lang="en-US" sz="2800" dirty="0"/>
              <a:t>This is </a:t>
            </a:r>
            <a:r>
              <a:rPr lang="en-US" sz="2800" b="1" dirty="0"/>
              <a:t>inflation of the Type I error rate</a:t>
            </a:r>
            <a:r>
              <a:rPr lang="en-US" sz="2800" dirty="0" smtClean="0"/>
              <a:t>.</a:t>
            </a:r>
          </a:p>
          <a:p>
            <a:pPr eaLnBrk="1" hangingPunct="1"/>
            <a:r>
              <a:rPr lang="en-US" sz="2800" dirty="0" smtClean="0"/>
              <a:t>Otherwise known as the curse of a thousand t-tests.</a:t>
            </a:r>
            <a:endParaRPr lang="en-US" sz="2800" dirty="0"/>
          </a:p>
          <a:p>
            <a:pPr eaLnBrk="1" hangingPunct="1"/>
            <a:r>
              <a:rPr lang="en-US" sz="2800" dirty="0"/>
              <a:t>Multiple comparisons </a:t>
            </a:r>
            <a:r>
              <a:rPr lang="en-US" sz="2800" dirty="0" smtClean="0"/>
              <a:t>(sometimes called follow</a:t>
            </a:r>
            <a:r>
              <a:rPr lang="en-US" sz="2800" dirty="0"/>
              <a:t>-up tests, post hoc tests, probing) </a:t>
            </a:r>
            <a:r>
              <a:rPr lang="en-US" sz="2800" dirty="0" smtClean="0"/>
              <a:t>try to offer </a:t>
            </a:r>
            <a:r>
              <a:rPr lang="en-US" sz="2800" dirty="0"/>
              <a:t>a solution.</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r>
              <a:rPr lang="en-US" dirty="0"/>
              <a:t>Multiple </a:t>
            </a:r>
            <a:r>
              <a:rPr lang="en-US" dirty="0" smtClean="0"/>
              <a:t>Comparisons</a:t>
            </a:r>
            <a:endParaRPr lang="en-US" dirty="0"/>
          </a:p>
        </p:txBody>
      </p:sp>
      <p:sp>
        <p:nvSpPr>
          <p:cNvPr id="3075" name="Rectangle 3"/>
          <p:cNvSpPr>
            <a:spLocks noGrp="1" noChangeArrowheads="1"/>
          </p:cNvSpPr>
          <p:nvPr>
            <p:ph type="body" idx="1"/>
          </p:nvPr>
        </p:nvSpPr>
        <p:spPr/>
        <p:txBody>
          <a:bodyPr/>
          <a:lstStyle/>
          <a:p>
            <a:pPr eaLnBrk="1" hangingPunct="1"/>
            <a:r>
              <a:rPr lang="en-US" dirty="0"/>
              <a:t>Protect a </a:t>
            </a:r>
            <a:r>
              <a:rPr lang="en-US" i="1" dirty="0"/>
              <a:t>family</a:t>
            </a:r>
            <a:r>
              <a:rPr lang="en-US" dirty="0"/>
              <a:t> of tests against Type I error at some </a:t>
            </a:r>
            <a:r>
              <a:rPr lang="en-US" i="1" dirty="0"/>
              <a:t>joint</a:t>
            </a:r>
            <a:r>
              <a:rPr lang="en-US" dirty="0"/>
              <a:t>  significance level</a:t>
            </a:r>
            <a:r>
              <a:rPr lang="en-US" dirty="0" smtClean="0"/>
              <a:t> α</a:t>
            </a:r>
          </a:p>
          <a:p>
            <a:pPr eaLnBrk="1" hangingPunct="1"/>
            <a:r>
              <a:rPr lang="en-US" dirty="0"/>
              <a:t>If all the null hypotheses are true, the probability of rejecting at least one is no more than</a:t>
            </a:r>
            <a:r>
              <a:rPr lang="en-US" dirty="0" smtClean="0"/>
              <a:t> α</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762000" y="102825"/>
            <a:ext cx="7772400" cy="1143000"/>
          </a:xfrm>
        </p:spPr>
        <p:txBody>
          <a:bodyPr>
            <a:normAutofit fontScale="90000"/>
          </a:bodyPr>
          <a:lstStyle/>
          <a:p>
            <a:pPr eaLnBrk="1" hangingPunct="1"/>
            <a:r>
              <a:rPr lang="en-US" dirty="0"/>
              <a:t>Multiple </a:t>
            </a:r>
            <a:r>
              <a:rPr lang="en-US" dirty="0" smtClean="0"/>
              <a:t>comparison tests </a:t>
            </a:r>
            <a:r>
              <a:rPr lang="en-US" dirty="0"/>
              <a:t>of contrasts in a one</a:t>
            </a:r>
            <a:r>
              <a:rPr lang="en-US" dirty="0" smtClean="0"/>
              <a:t>-factor design</a:t>
            </a:r>
            <a:endParaRPr lang="en-US" dirty="0"/>
          </a:p>
        </p:txBody>
      </p:sp>
      <p:sp>
        <p:nvSpPr>
          <p:cNvPr id="4099" name="Rectangle 3"/>
          <p:cNvSpPr>
            <a:spLocks noGrp="1" noChangeArrowheads="1"/>
          </p:cNvSpPr>
          <p:nvPr>
            <p:ph type="body" idx="1"/>
          </p:nvPr>
        </p:nvSpPr>
        <p:spPr>
          <a:xfrm>
            <a:off x="907923" y="2011773"/>
            <a:ext cx="7626477" cy="4152351"/>
          </a:xfrm>
        </p:spPr>
        <p:txBody>
          <a:bodyPr>
            <a:normAutofit/>
          </a:bodyPr>
          <a:lstStyle/>
          <a:p>
            <a:r>
              <a:rPr lang="en-US" dirty="0" smtClean="0"/>
              <a:t>Usual null hypothesis is μ</a:t>
            </a:r>
            <a:r>
              <a:rPr lang="en-US" baseline="-25000" dirty="0" smtClean="0"/>
              <a:t>1</a:t>
            </a:r>
            <a:r>
              <a:rPr lang="en-US" dirty="0" smtClean="0"/>
              <a:t> = … = </a:t>
            </a:r>
            <a:r>
              <a:rPr lang="en-US" dirty="0" err="1" smtClean="0"/>
              <a:t>μ</a:t>
            </a:r>
            <a:r>
              <a:rPr lang="en-US" baseline="-25000" dirty="0" err="1" smtClean="0"/>
              <a:t>p</a:t>
            </a:r>
            <a:r>
              <a:rPr lang="en-US" dirty="0" smtClean="0"/>
              <a:t>.</a:t>
            </a:r>
          </a:p>
          <a:p>
            <a:r>
              <a:rPr lang="en-US" dirty="0"/>
              <a:t>Usually do </a:t>
            </a:r>
            <a:r>
              <a:rPr lang="en-US" dirty="0" smtClean="0"/>
              <a:t>them </a:t>
            </a:r>
            <a:r>
              <a:rPr lang="en-US" dirty="0"/>
              <a:t>after rejecting the initial null hypothesis </a:t>
            </a:r>
            <a:r>
              <a:rPr lang="en-US" dirty="0" smtClean="0"/>
              <a:t>with an ordinary F test.</a:t>
            </a:r>
            <a:endParaRPr lang="en-US" dirty="0"/>
          </a:p>
          <a:p>
            <a:r>
              <a:rPr lang="en-US" dirty="0" smtClean="0"/>
              <a:t>The big three are</a:t>
            </a:r>
            <a:endParaRPr lang="en-US" dirty="0"/>
          </a:p>
          <a:p>
            <a:pPr lvl="1"/>
            <a:r>
              <a:rPr lang="en-US" dirty="0"/>
              <a:t>Bonferroni</a:t>
            </a:r>
          </a:p>
          <a:p>
            <a:pPr lvl="1"/>
            <a:r>
              <a:rPr lang="en-US" dirty="0"/>
              <a:t>Tukey</a:t>
            </a:r>
          </a:p>
          <a:p>
            <a:pPr lvl="1"/>
            <a:r>
              <a:rPr lang="en-US" dirty="0"/>
              <a:t>Scheff</a:t>
            </a:r>
            <a:r>
              <a:rPr lang="en-US" altLang="ja-JP" dirty="0"/>
              <a:t>é</a:t>
            </a:r>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3196710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0"/>
            <a:ext cx="8229600" cy="825120"/>
          </a:xfrm>
        </p:spPr>
        <p:txBody>
          <a:bodyPr/>
          <a:lstStyle/>
          <a:p>
            <a:pPr eaLnBrk="1" hangingPunct="1"/>
            <a:r>
              <a:rPr lang="en-US" dirty="0"/>
              <a:t>Bonferroni</a:t>
            </a:r>
          </a:p>
        </p:txBody>
      </p:sp>
      <p:sp>
        <p:nvSpPr>
          <p:cNvPr id="5123" name="Rectangle 3"/>
          <p:cNvSpPr>
            <a:spLocks noGrp="1" noChangeArrowheads="1"/>
          </p:cNvSpPr>
          <p:nvPr>
            <p:ph type="body" idx="1"/>
          </p:nvPr>
        </p:nvSpPr>
        <p:spPr>
          <a:xfrm>
            <a:off x="457200" y="1115247"/>
            <a:ext cx="8229600" cy="5529771"/>
          </a:xfrm>
        </p:spPr>
        <p:txBody>
          <a:bodyPr>
            <a:normAutofit fontScale="92500" lnSpcReduction="10000"/>
          </a:bodyPr>
          <a:lstStyle/>
          <a:p>
            <a:pPr eaLnBrk="1" hangingPunct="1"/>
            <a:r>
              <a:rPr lang="en-US" dirty="0" smtClean="0"/>
              <a:t>Based on Bonferroni’s inequality</a:t>
            </a:r>
          </a:p>
          <a:p>
            <a:pPr eaLnBrk="1" hangingPunct="1"/>
            <a:endParaRPr lang="en-US" dirty="0" smtClean="0"/>
          </a:p>
          <a:p>
            <a:pPr eaLnBrk="1" hangingPunct="1"/>
            <a:endParaRPr lang="en-US" dirty="0" smtClean="0"/>
          </a:p>
          <a:p>
            <a:pPr eaLnBrk="1" hangingPunct="1"/>
            <a:endParaRPr lang="en-US" dirty="0" smtClean="0"/>
          </a:p>
          <a:p>
            <a:pPr eaLnBrk="1" hangingPunct="1"/>
            <a:r>
              <a:rPr lang="en-US" dirty="0" smtClean="0"/>
              <a:t>Applies </a:t>
            </a:r>
            <a:r>
              <a:rPr lang="en-US" dirty="0"/>
              <a:t>to </a:t>
            </a:r>
            <a:r>
              <a:rPr lang="en-US" i="1" dirty="0"/>
              <a:t>any</a:t>
            </a:r>
            <a:r>
              <a:rPr lang="en-US" dirty="0"/>
              <a:t> collection of k </a:t>
            </a:r>
            <a:r>
              <a:rPr lang="en-US" dirty="0" smtClean="0"/>
              <a:t>tests</a:t>
            </a:r>
          </a:p>
          <a:p>
            <a:r>
              <a:rPr lang="en-US" dirty="0" smtClean="0"/>
              <a:t>Assume all k null hypotheses are true</a:t>
            </a:r>
          </a:p>
          <a:p>
            <a:pPr eaLnBrk="1" hangingPunct="1"/>
            <a:r>
              <a:rPr lang="en-US" dirty="0" smtClean="0"/>
              <a:t>Event A</a:t>
            </a:r>
            <a:r>
              <a:rPr lang="en-US" baseline="-25000" dirty="0" smtClean="0"/>
              <a:t>j</a:t>
            </a:r>
            <a:r>
              <a:rPr lang="en-US" dirty="0" smtClean="0"/>
              <a:t> is that null hypothesis j is rejected.</a:t>
            </a:r>
          </a:p>
          <a:p>
            <a:pPr eaLnBrk="1" hangingPunct="1"/>
            <a:r>
              <a:rPr lang="en-US" dirty="0"/>
              <a:t>Do the tests as usual </a:t>
            </a:r>
          </a:p>
          <a:p>
            <a:pPr eaLnBrk="1" hangingPunct="1"/>
            <a:r>
              <a:rPr lang="en-US" dirty="0"/>
              <a:t>Reject each H</a:t>
            </a:r>
            <a:r>
              <a:rPr lang="en-US" baseline="-25000" dirty="0"/>
              <a:t>0</a:t>
            </a:r>
            <a:r>
              <a:rPr lang="en-US" dirty="0"/>
              <a:t> if p &lt; 0.05/k</a:t>
            </a:r>
          </a:p>
          <a:p>
            <a:pPr eaLnBrk="1" hangingPunct="1"/>
            <a:r>
              <a:rPr lang="en-US" dirty="0"/>
              <a:t>Or, adjust the p-values.  Multiply them by k, and reject if</a:t>
            </a:r>
            <a:r>
              <a:rPr lang="en-US" dirty="0" smtClean="0"/>
              <a:t> pk </a:t>
            </a:r>
            <a:r>
              <a:rPr lang="en-US" dirty="0"/>
              <a:t>&lt; 0.05</a:t>
            </a:r>
          </a:p>
        </p:txBody>
      </p:sp>
      <p:pic>
        <p:nvPicPr>
          <p:cNvPr id="4" name="Picture 3" descr="latex-image-1.pdf"/>
          <p:cNvPicPr>
            <a:picLocks noChangeAspect="1"/>
          </p:cNvPicPr>
          <p:nvPr/>
        </p:nvPicPr>
        <p:blipFill>
          <a:blip r:embed="rId2"/>
          <a:stretch>
            <a:fillRect/>
          </a:stretch>
        </p:blipFill>
        <p:spPr>
          <a:xfrm>
            <a:off x="1155700" y="1705113"/>
            <a:ext cx="5524500" cy="1422400"/>
          </a:xfrm>
          <a:prstGeom prst="rect">
            <a:avLst/>
          </a:prstGeom>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dirty="0"/>
              <a:t>Bonferroni</a:t>
            </a:r>
          </a:p>
        </p:txBody>
      </p:sp>
      <p:sp>
        <p:nvSpPr>
          <p:cNvPr id="6147" name="Rectangle 3"/>
          <p:cNvSpPr>
            <a:spLocks noGrp="1" noChangeArrowheads="1"/>
          </p:cNvSpPr>
          <p:nvPr>
            <p:ph type="body" idx="1"/>
          </p:nvPr>
        </p:nvSpPr>
        <p:spPr/>
        <p:txBody>
          <a:bodyPr/>
          <a:lstStyle/>
          <a:p>
            <a:pPr eaLnBrk="1" hangingPunct="1">
              <a:lnSpc>
                <a:spcPct val="90000"/>
              </a:lnSpc>
            </a:pPr>
            <a:r>
              <a:rPr lang="en-US" dirty="0"/>
              <a:t>Advantage: </a:t>
            </a:r>
            <a:r>
              <a:rPr lang="en-US" dirty="0" smtClean="0"/>
              <a:t>Flexible – Applies to </a:t>
            </a:r>
            <a:r>
              <a:rPr lang="en-US" i="1" dirty="0" smtClean="0"/>
              <a:t>any</a:t>
            </a:r>
            <a:r>
              <a:rPr lang="en-US" dirty="0" smtClean="0"/>
              <a:t> collection of hypothesis tests.</a:t>
            </a:r>
            <a:endParaRPr lang="en-US" dirty="0"/>
          </a:p>
          <a:p>
            <a:pPr eaLnBrk="1" hangingPunct="1">
              <a:lnSpc>
                <a:spcPct val="90000"/>
              </a:lnSpc>
            </a:pPr>
            <a:r>
              <a:rPr lang="en-US" dirty="0"/>
              <a:t>Advantage: Easy to </a:t>
            </a:r>
            <a:r>
              <a:rPr lang="en-US" dirty="0" smtClean="0"/>
              <a:t>do.</a:t>
            </a:r>
            <a:endParaRPr lang="en-US" dirty="0"/>
          </a:p>
          <a:p>
            <a:pPr eaLnBrk="1" hangingPunct="1">
              <a:lnSpc>
                <a:spcPct val="90000"/>
              </a:lnSpc>
            </a:pPr>
            <a:endParaRPr lang="en-US" dirty="0"/>
          </a:p>
          <a:p>
            <a:pPr eaLnBrk="1" hangingPunct="1">
              <a:lnSpc>
                <a:spcPct val="90000"/>
              </a:lnSpc>
            </a:pPr>
            <a:r>
              <a:rPr lang="en-US" dirty="0"/>
              <a:t>Disadvantage: Must know what all the tests are before seeing the </a:t>
            </a:r>
            <a:r>
              <a:rPr lang="en-US" dirty="0" smtClean="0"/>
              <a:t>data.</a:t>
            </a:r>
            <a:endParaRPr lang="en-US" dirty="0"/>
          </a:p>
          <a:p>
            <a:pPr eaLnBrk="1" hangingPunct="1">
              <a:lnSpc>
                <a:spcPct val="90000"/>
              </a:lnSpc>
            </a:pPr>
            <a:r>
              <a:rPr lang="en-US" dirty="0"/>
              <a:t>Disadvantage: A little conservative; the true joint significance level is </a:t>
            </a:r>
            <a:r>
              <a:rPr lang="en-US" i="1" dirty="0"/>
              <a:t>less</a:t>
            </a:r>
            <a:r>
              <a:rPr lang="en-US" dirty="0"/>
              <a:t> than</a:t>
            </a:r>
            <a:r>
              <a:rPr lang="en-US" dirty="0" smtClean="0"/>
              <a:t> α. </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dirty="0"/>
              <a:t>Tukey (HSD)</a:t>
            </a:r>
          </a:p>
        </p:txBody>
      </p:sp>
      <p:sp>
        <p:nvSpPr>
          <p:cNvPr id="7171" name="Rectangle 3"/>
          <p:cNvSpPr>
            <a:spLocks noGrp="1" noChangeArrowheads="1"/>
          </p:cNvSpPr>
          <p:nvPr>
            <p:ph type="body" idx="1"/>
          </p:nvPr>
        </p:nvSpPr>
        <p:spPr/>
        <p:txBody>
          <a:bodyPr/>
          <a:lstStyle/>
          <a:p>
            <a:pPr eaLnBrk="1" hangingPunct="1"/>
            <a:r>
              <a:rPr lang="en-US" dirty="0" smtClean="0"/>
              <a:t>Based on the distribution of the largest mean minus the smallest.</a:t>
            </a:r>
          </a:p>
          <a:p>
            <a:pPr eaLnBrk="1" hangingPunct="1"/>
            <a:r>
              <a:rPr lang="en-US" dirty="0" smtClean="0"/>
              <a:t>Applies only to pairwise comparisons of means</a:t>
            </a:r>
          </a:p>
          <a:p>
            <a:pPr eaLnBrk="1" hangingPunct="1"/>
            <a:r>
              <a:rPr lang="en-US" dirty="0" smtClean="0"/>
              <a:t>If sample sizes are equal, it’s most powerful, period</a:t>
            </a:r>
          </a:p>
          <a:p>
            <a:pPr eaLnBrk="1" hangingPunct="1"/>
            <a:r>
              <a:rPr lang="en-US" dirty="0" smtClean="0"/>
              <a:t>If </a:t>
            </a:r>
            <a:r>
              <a:rPr lang="en-US" dirty="0"/>
              <a:t>sample sizes are not equal, it’s a bit conservative</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dirty="0"/>
              <a:t>Scheff</a:t>
            </a:r>
            <a:r>
              <a:rPr lang="en-US" altLang="ja-JP" dirty="0"/>
              <a:t>é</a:t>
            </a:r>
            <a:endParaRPr lang="en-US" dirty="0"/>
          </a:p>
        </p:txBody>
      </p:sp>
      <p:sp>
        <p:nvSpPr>
          <p:cNvPr id="8195" name="Rectangle 3"/>
          <p:cNvSpPr>
            <a:spLocks noGrp="1" noChangeArrowheads="1"/>
          </p:cNvSpPr>
          <p:nvPr>
            <p:ph type="body" idx="1"/>
          </p:nvPr>
        </p:nvSpPr>
        <p:spPr/>
        <p:txBody>
          <a:bodyPr/>
          <a:lstStyle/>
          <a:p>
            <a:pPr eaLnBrk="1" hangingPunct="1">
              <a:lnSpc>
                <a:spcPct val="90000"/>
              </a:lnSpc>
            </a:pPr>
            <a:r>
              <a:rPr lang="en-US" dirty="0" smtClean="0"/>
              <a:t>Find </a:t>
            </a:r>
            <a:r>
              <a:rPr lang="en-US" dirty="0"/>
              <a:t>the usual critical value for the initial test. Multiply by p-1. This is the Scheff</a:t>
            </a:r>
            <a:r>
              <a:rPr lang="en-US" altLang="ja-JP" dirty="0"/>
              <a:t>é critical value.</a:t>
            </a:r>
          </a:p>
          <a:p>
            <a:pPr eaLnBrk="1" hangingPunct="1">
              <a:lnSpc>
                <a:spcPct val="90000"/>
              </a:lnSpc>
            </a:pPr>
            <a:r>
              <a:rPr lang="en-US" altLang="ja-JP" dirty="0"/>
              <a:t>Family includes </a:t>
            </a:r>
            <a:r>
              <a:rPr lang="en-US" altLang="ja-JP" i="1" dirty="0"/>
              <a:t>all</a:t>
            </a:r>
            <a:r>
              <a:rPr lang="en-US" altLang="ja-JP" dirty="0"/>
              <a:t> </a:t>
            </a:r>
            <a:r>
              <a:rPr lang="en-US" altLang="ja-JP" dirty="0" smtClean="0"/>
              <a:t>contrasts: Infinitely many!</a:t>
            </a:r>
          </a:p>
          <a:p>
            <a:pPr eaLnBrk="1" hangingPunct="1">
              <a:lnSpc>
                <a:spcPct val="90000"/>
              </a:lnSpc>
            </a:pPr>
            <a:r>
              <a:rPr lang="en-US" altLang="ja-JP" dirty="0"/>
              <a:t>You don’t need to specify them in </a:t>
            </a:r>
            <a:r>
              <a:rPr lang="en-US" altLang="ja-JP" dirty="0" smtClean="0"/>
              <a:t>advance.</a:t>
            </a:r>
          </a:p>
          <a:p>
            <a:pPr>
              <a:lnSpc>
                <a:spcPct val="90000"/>
              </a:lnSpc>
            </a:pPr>
            <a:r>
              <a:rPr lang="en-US" dirty="0" smtClean="0"/>
              <a:t>Based on the union-intersection principle.</a:t>
            </a:r>
          </a:p>
          <a:p>
            <a:pPr eaLnBrk="1" hangingPunct="1">
              <a:lnSpc>
                <a:spcPct val="90000"/>
              </a:lnSpc>
            </a:pPr>
            <a:endParaRPr lang="en-US" altLang="ja-JP" dirty="0" smtClean="0"/>
          </a:p>
          <a:p>
            <a:pPr eaLnBrk="1" hangingPunct="1">
              <a:lnSpc>
                <a:spcPct val="90000"/>
              </a:lnSpc>
              <a:buFontTx/>
              <a:buNone/>
            </a:pPr>
            <a:endParaRPr lang="en-US" altLang="ja-JP" dirty="0"/>
          </a:p>
          <a:p>
            <a:pPr eaLnBrk="1" hangingPunct="1">
              <a:lnSpc>
                <a:spcPct val="90000"/>
              </a:lnSpc>
            </a:pP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710"/>
            <a:ext cx="8229600" cy="764578"/>
          </a:xfrm>
        </p:spPr>
        <p:txBody>
          <a:bodyPr/>
          <a:lstStyle/>
          <a:p>
            <a:r>
              <a:rPr lang="en-US" dirty="0" smtClean="0"/>
              <a:t>Aside</a:t>
            </a:r>
            <a:endParaRPr lang="en-US" dirty="0"/>
          </a:p>
        </p:txBody>
      </p:sp>
      <p:sp>
        <p:nvSpPr>
          <p:cNvPr id="3" name="Content Placeholder 2"/>
          <p:cNvSpPr>
            <a:spLocks noGrp="1"/>
          </p:cNvSpPr>
          <p:nvPr>
            <p:ph idx="1"/>
          </p:nvPr>
        </p:nvSpPr>
        <p:spPr>
          <a:xfrm>
            <a:off x="457200" y="1385759"/>
            <a:ext cx="8229600" cy="4008267"/>
          </a:xfrm>
        </p:spPr>
        <p:txBody>
          <a:bodyPr/>
          <a:lstStyle/>
          <a:p>
            <a:r>
              <a:rPr lang="en-US" dirty="0" smtClean="0"/>
              <a:t>Consider a 2-sided test, say of H</a:t>
            </a:r>
            <a:r>
              <a:rPr lang="en-US" baseline="-25000" dirty="0" smtClean="0"/>
              <a:t>0</a:t>
            </a:r>
            <a:r>
              <a:rPr lang="en-US" dirty="0" smtClean="0"/>
              <a:t>: β</a:t>
            </a:r>
            <a:r>
              <a:rPr lang="en-US" baseline="-25000" dirty="0" smtClean="0"/>
              <a:t>3</a:t>
            </a:r>
            <a:r>
              <a:rPr lang="en-US" dirty="0" smtClean="0"/>
              <a:t>=0</a:t>
            </a:r>
          </a:p>
          <a:p>
            <a:r>
              <a:rPr lang="en-US" dirty="0" smtClean="0"/>
              <a:t>Reject if t&gt;t</a:t>
            </a:r>
            <a:r>
              <a:rPr lang="en-US" baseline="-25000" dirty="0" smtClean="0"/>
              <a:t>α/2 </a:t>
            </a:r>
            <a:r>
              <a:rPr lang="en-US" dirty="0" smtClean="0"/>
              <a:t>or t&lt;-t</a:t>
            </a:r>
            <a:r>
              <a:rPr lang="en-US" baseline="-25000" dirty="0" smtClean="0"/>
              <a:t>α/2</a:t>
            </a:r>
          </a:p>
          <a:p>
            <a:r>
              <a:rPr lang="en-US" dirty="0" smtClean="0"/>
              <a:t>If you reject H</a:t>
            </a:r>
            <a:r>
              <a:rPr lang="en-US" baseline="-25000" dirty="0" smtClean="0"/>
              <a:t>0</a:t>
            </a:r>
            <a:r>
              <a:rPr lang="en-US" dirty="0" smtClean="0"/>
              <a:t>, is there a formal basis for deciding whether β</a:t>
            </a:r>
            <a:r>
              <a:rPr lang="en-US" baseline="-25000" dirty="0" smtClean="0"/>
              <a:t>3</a:t>
            </a:r>
            <a:r>
              <a:rPr lang="en-US" dirty="0" smtClean="0"/>
              <a:t>&gt;0 or β</a:t>
            </a:r>
            <a:r>
              <a:rPr lang="en-US" baseline="-25000" dirty="0" smtClean="0"/>
              <a:t>3</a:t>
            </a:r>
            <a:r>
              <a:rPr lang="en-US" dirty="0" smtClean="0"/>
              <a:t>&lt;0?</a:t>
            </a:r>
          </a:p>
          <a:p>
            <a:r>
              <a:rPr lang="en-US" dirty="0" smtClean="0"/>
              <a:t>YES!</a:t>
            </a:r>
          </a:p>
          <a:p>
            <a:pPr marL="0" indent="0">
              <a:buNone/>
            </a:pPr>
            <a:endParaRPr lang="en-US" dirty="0" smtClean="0"/>
          </a:p>
          <a:p>
            <a:endParaRPr lang="en-US" dirty="0" smtClean="0"/>
          </a:p>
          <a:p>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607610585"/>
      </p:ext>
    </p:extLst>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710"/>
            <a:ext cx="8229600" cy="764578"/>
          </a:xfrm>
        </p:spPr>
        <p:txBody>
          <a:bodyPr/>
          <a:lstStyle/>
          <a:p>
            <a:r>
              <a:rPr lang="en-US" dirty="0" smtClean="0"/>
              <a:t>A family of 2 tests</a:t>
            </a:r>
            <a:endParaRPr lang="en-US" dirty="0"/>
          </a:p>
        </p:txBody>
      </p:sp>
      <p:sp>
        <p:nvSpPr>
          <p:cNvPr id="3" name="Content Placeholder 2"/>
          <p:cNvSpPr>
            <a:spLocks noGrp="1"/>
          </p:cNvSpPr>
          <p:nvPr>
            <p:ph idx="1"/>
          </p:nvPr>
        </p:nvSpPr>
        <p:spPr>
          <a:xfrm>
            <a:off x="457200" y="1006362"/>
            <a:ext cx="8229600" cy="5851638"/>
          </a:xfrm>
        </p:spPr>
        <p:txBody>
          <a:bodyPr>
            <a:normAutofit/>
          </a:bodyPr>
          <a:lstStyle/>
          <a:p>
            <a:r>
              <a:rPr lang="en-US" dirty="0" smtClean="0"/>
              <a:t>First do the initial 2-sided test.</a:t>
            </a:r>
          </a:p>
          <a:p>
            <a:r>
              <a:rPr lang="en-US" dirty="0" smtClean="0"/>
              <a:t>If H</a:t>
            </a:r>
            <a:r>
              <a:rPr lang="en-US" baseline="-25000" dirty="0" smtClean="0"/>
              <a:t>0</a:t>
            </a:r>
            <a:r>
              <a:rPr lang="en-US" dirty="0" smtClean="0"/>
              <a:t> is rejected, follow up with 2 one-sided </a:t>
            </a:r>
            <a:r>
              <a:rPr lang="en-US" dirty="0" smtClean="0"/>
              <a:t>tests:</a:t>
            </a:r>
            <a:endParaRPr lang="en-US" baseline="-25000" dirty="0" smtClean="0"/>
          </a:p>
          <a:p>
            <a:r>
              <a:rPr lang="en-US" dirty="0" smtClean="0"/>
              <a:t>One with H</a:t>
            </a:r>
            <a:r>
              <a:rPr lang="en-US" baseline="-25000" dirty="0" smtClean="0"/>
              <a:t>0</a:t>
            </a:r>
            <a:r>
              <a:rPr lang="en-US" dirty="0" smtClean="0"/>
              <a:t>: β</a:t>
            </a:r>
            <a:r>
              <a:rPr lang="en-US" baseline="-25000" dirty="0" smtClean="0"/>
              <a:t>3</a:t>
            </a:r>
            <a:r>
              <a:rPr lang="en-US" dirty="0" smtClean="0"/>
              <a:t> ≤ 0, reject if </a:t>
            </a:r>
            <a:r>
              <a:rPr lang="en-US" dirty="0"/>
              <a:t>if t&gt;t</a:t>
            </a:r>
            <a:r>
              <a:rPr lang="en-US" baseline="-25000" dirty="0"/>
              <a:t>α/2 </a:t>
            </a:r>
            <a:endParaRPr lang="en-US" dirty="0" smtClean="0"/>
          </a:p>
          <a:p>
            <a:r>
              <a:rPr lang="en-US" dirty="0" smtClean="0"/>
              <a:t>The other with </a:t>
            </a:r>
            <a:r>
              <a:rPr lang="en-US" dirty="0"/>
              <a:t>H</a:t>
            </a:r>
            <a:r>
              <a:rPr lang="en-US" baseline="-25000" dirty="0"/>
              <a:t>0</a:t>
            </a:r>
            <a:r>
              <a:rPr lang="en-US" dirty="0"/>
              <a:t>: β</a:t>
            </a:r>
            <a:r>
              <a:rPr lang="en-US" baseline="-25000" dirty="0"/>
              <a:t>3</a:t>
            </a:r>
            <a:r>
              <a:rPr lang="en-US" dirty="0"/>
              <a:t> </a:t>
            </a:r>
            <a:r>
              <a:rPr lang="en-US" dirty="0" smtClean="0"/>
              <a:t>≥ </a:t>
            </a:r>
            <a:r>
              <a:rPr lang="en-US" dirty="0"/>
              <a:t>0, reject if if </a:t>
            </a:r>
            <a:r>
              <a:rPr lang="en-US" dirty="0" smtClean="0"/>
              <a:t>t&lt;-t</a:t>
            </a:r>
            <a:r>
              <a:rPr lang="en-US" baseline="-25000" dirty="0" smtClean="0"/>
              <a:t>α</a:t>
            </a:r>
            <a:r>
              <a:rPr lang="en-US" baseline="-25000" dirty="0"/>
              <a:t>/</a:t>
            </a:r>
            <a:r>
              <a:rPr lang="en-US" baseline="-25000" dirty="0" smtClean="0"/>
              <a:t>2</a:t>
            </a:r>
            <a:endParaRPr lang="en-US" dirty="0" smtClean="0"/>
          </a:p>
          <a:p>
            <a:r>
              <a:rPr lang="en-US" dirty="0" smtClean="0"/>
              <a:t>H</a:t>
            </a:r>
            <a:r>
              <a:rPr lang="en-US" baseline="-25000" dirty="0" smtClean="0"/>
              <a:t>0</a:t>
            </a:r>
            <a:r>
              <a:rPr lang="en-US" dirty="0" smtClean="0"/>
              <a:t> will be rejected with one follow-up if and only if the initial test</a:t>
            </a:r>
            <a:r>
              <a:rPr lang="en-US" baseline="-25000" dirty="0" smtClean="0"/>
              <a:t> </a:t>
            </a:r>
            <a:r>
              <a:rPr lang="en-US" dirty="0" smtClean="0"/>
              <a:t>rejects </a:t>
            </a:r>
            <a:r>
              <a:rPr lang="en-US" dirty="0"/>
              <a:t>H</a:t>
            </a:r>
            <a:r>
              <a:rPr lang="en-US" baseline="-25000" dirty="0"/>
              <a:t>0</a:t>
            </a:r>
            <a:endParaRPr lang="en-US" dirty="0" smtClean="0"/>
          </a:p>
          <a:p>
            <a:r>
              <a:rPr lang="en-US" dirty="0" smtClean="0"/>
              <a:t>And you can draw a directional conclusion.</a:t>
            </a:r>
          </a:p>
          <a:p>
            <a:r>
              <a:rPr lang="en-US" b="1" dirty="0" smtClean="0"/>
              <a:t>This argument is valuable because it allows you to use common sense</a:t>
            </a:r>
            <a:r>
              <a:rPr lang="en-US" dirty="0" smtClean="0"/>
              <a:t>.</a:t>
            </a:r>
          </a:p>
          <a:p>
            <a:endParaRPr lang="en-US" dirty="0" smtClean="0"/>
          </a:p>
          <a:p>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13732174"/>
      </p:ext>
    </p:extLst>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US" dirty="0"/>
              <a:t>One</a:t>
            </a:r>
            <a:r>
              <a:rPr lang="en-US" dirty="0" smtClean="0"/>
              <a:t>-factor </a:t>
            </a:r>
            <a:r>
              <a:rPr lang="en-US" dirty="0"/>
              <a:t>Analysis of variance</a:t>
            </a:r>
          </a:p>
        </p:txBody>
      </p:sp>
      <p:sp>
        <p:nvSpPr>
          <p:cNvPr id="3075" name="Rectangle 3"/>
          <p:cNvSpPr>
            <a:spLocks noGrp="1" noChangeArrowheads="1"/>
          </p:cNvSpPr>
          <p:nvPr>
            <p:ph type="body" idx="1"/>
          </p:nvPr>
        </p:nvSpPr>
        <p:spPr>
          <a:xfrm>
            <a:off x="457200" y="1600201"/>
            <a:ext cx="8229600" cy="3523798"/>
          </a:xfrm>
        </p:spPr>
        <p:txBody>
          <a:bodyPr/>
          <a:lstStyle/>
          <a:p>
            <a:r>
              <a:rPr lang="en-US" sz="2800" dirty="0"/>
              <a:t>Categorical </a:t>
            </a:r>
            <a:r>
              <a:rPr lang="en-US" sz="2800" dirty="0" smtClean="0"/>
              <a:t>Explanatory variable</a:t>
            </a:r>
            <a:endParaRPr lang="en-US" sz="2800" dirty="0"/>
          </a:p>
          <a:p>
            <a:r>
              <a:rPr lang="en-US" sz="2800" dirty="0"/>
              <a:t>Quantitative </a:t>
            </a:r>
            <a:r>
              <a:rPr lang="en-US" sz="2800" dirty="0" smtClean="0"/>
              <a:t>Response variable</a:t>
            </a:r>
            <a:endParaRPr lang="en-US" sz="2800" dirty="0"/>
          </a:p>
          <a:p>
            <a:r>
              <a:rPr lang="en-US" sz="2800" i="1" dirty="0"/>
              <a:t>p</a:t>
            </a:r>
            <a:r>
              <a:rPr lang="en-US" sz="2800" dirty="0"/>
              <a:t> categories (groups)</a:t>
            </a:r>
          </a:p>
          <a:p>
            <a:r>
              <a:rPr lang="en-US" sz="2800" dirty="0"/>
              <a:t>H</a:t>
            </a:r>
            <a:r>
              <a:rPr lang="en-US" sz="2800" baseline="-25000" dirty="0"/>
              <a:t>0</a:t>
            </a:r>
            <a:r>
              <a:rPr lang="en-US" sz="2800" dirty="0"/>
              <a:t>: All population means equal</a:t>
            </a:r>
          </a:p>
          <a:p>
            <a:r>
              <a:rPr lang="en-US" sz="2800" dirty="0"/>
              <a:t>Normal conditional distributions</a:t>
            </a:r>
          </a:p>
          <a:p>
            <a:r>
              <a:rPr lang="en-US" sz="2800" dirty="0"/>
              <a:t>Equal </a:t>
            </a:r>
            <a:r>
              <a:rPr lang="en-US" sz="2800" dirty="0" smtClean="0"/>
              <a:t>variances</a:t>
            </a:r>
            <a:endParaRPr lang="en-US" sz="2800" dirty="0"/>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710"/>
            <a:ext cx="8229600" cy="764578"/>
          </a:xfrm>
        </p:spPr>
        <p:txBody>
          <a:bodyPr/>
          <a:lstStyle/>
          <a:p>
            <a:r>
              <a:rPr lang="en-US" dirty="0" smtClean="0"/>
              <a:t>General principle</a:t>
            </a:r>
            <a:endParaRPr lang="en-US" dirty="0"/>
          </a:p>
        </p:txBody>
      </p:sp>
      <p:sp>
        <p:nvSpPr>
          <p:cNvPr id="3" name="Content Placeholder 2"/>
          <p:cNvSpPr>
            <a:spLocks noGrp="1"/>
          </p:cNvSpPr>
          <p:nvPr>
            <p:ph idx="1"/>
          </p:nvPr>
        </p:nvSpPr>
        <p:spPr>
          <a:xfrm>
            <a:off x="457200" y="1006362"/>
            <a:ext cx="8229600" cy="5558843"/>
          </a:xfrm>
        </p:spPr>
        <p:txBody>
          <a:bodyPr>
            <a:normAutofit lnSpcReduction="10000"/>
          </a:bodyPr>
          <a:lstStyle/>
          <a:p>
            <a:r>
              <a:rPr lang="en-US" dirty="0" smtClean="0"/>
              <a:t>The union of the critical regions is the critical region of the overall test</a:t>
            </a:r>
          </a:p>
          <a:p>
            <a:r>
              <a:rPr lang="en-US" dirty="0" smtClean="0"/>
              <a:t>The intersection of the null hypothesis regions is the null hypothesis region of the overall test.</a:t>
            </a:r>
          </a:p>
          <a:p>
            <a:r>
              <a:rPr lang="en-US" dirty="0" smtClean="0"/>
              <a:t>So if all the null hypotheses in the family are true, the parameter is in the null hypothesis region of the overall test.</a:t>
            </a:r>
          </a:p>
          <a:p>
            <a:r>
              <a:rPr lang="en-US" dirty="0" smtClean="0"/>
              <a:t>And the probability of rejecting at least one of the family null hypotheses is α, the significance level of the overall test.</a:t>
            </a:r>
          </a:p>
          <a:p>
            <a:endParaRPr lang="en-US" dirty="0" smtClean="0"/>
          </a:p>
          <a:p>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395420720"/>
      </p:ext>
    </p:extLst>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638"/>
            <a:ext cx="8229600" cy="656695"/>
          </a:xfrm>
        </p:spPr>
        <p:txBody>
          <a:bodyPr>
            <a:normAutofit fontScale="90000"/>
          </a:bodyPr>
          <a:lstStyle/>
          <a:p>
            <a:r>
              <a:rPr lang="en-US" dirty="0" smtClean="0"/>
              <a:t>Actually all you need is</a:t>
            </a:r>
            <a:endParaRPr lang="en-US" dirty="0"/>
          </a:p>
        </p:txBody>
      </p:sp>
      <p:sp>
        <p:nvSpPr>
          <p:cNvPr id="3" name="Content Placeholder 2"/>
          <p:cNvSpPr>
            <a:spLocks noGrp="1"/>
          </p:cNvSpPr>
          <p:nvPr>
            <p:ph idx="1"/>
          </p:nvPr>
        </p:nvSpPr>
        <p:spPr>
          <a:xfrm>
            <a:off x="457200" y="838200"/>
            <a:ext cx="8229600" cy="5867400"/>
          </a:xfrm>
        </p:spPr>
        <p:txBody>
          <a:bodyPr>
            <a:normAutofit/>
          </a:bodyPr>
          <a:lstStyle/>
          <a:p>
            <a:r>
              <a:rPr lang="en-US" sz="2800" dirty="0"/>
              <a:t>The </a:t>
            </a:r>
            <a:r>
              <a:rPr lang="en-US" sz="2800" dirty="0" smtClean="0"/>
              <a:t>null </a:t>
            </a:r>
            <a:r>
              <a:rPr lang="en-US" sz="2800" dirty="0"/>
              <a:t>hypothesis </a:t>
            </a:r>
            <a:r>
              <a:rPr lang="en-US" sz="2800" dirty="0" smtClean="0"/>
              <a:t>region of the overall test must be </a:t>
            </a:r>
            <a:r>
              <a:rPr lang="en-US" sz="2800" i="1" dirty="0" smtClean="0"/>
              <a:t>contained</a:t>
            </a:r>
            <a:r>
              <a:rPr lang="en-US" sz="2800" dirty="0" smtClean="0"/>
              <a:t> in the </a:t>
            </a:r>
            <a:r>
              <a:rPr lang="en-US" sz="2800" dirty="0"/>
              <a:t>intersection of the null hypothesis regions</a:t>
            </a:r>
            <a:r>
              <a:rPr lang="en-US" sz="2800" dirty="0" smtClean="0"/>
              <a:t> of the tests in the family, </a:t>
            </a:r>
            <a:r>
              <a:rPr lang="en-US" sz="2800" dirty="0"/>
              <a:t>so that if the null hypothesis of the overall test is true, then all the null hypotheses in the family are true.</a:t>
            </a:r>
          </a:p>
          <a:p>
            <a:r>
              <a:rPr lang="en-US" sz="2800" dirty="0" smtClean="0"/>
              <a:t>The union of critical regions of tests in the family must be </a:t>
            </a:r>
            <a:r>
              <a:rPr lang="en-US" sz="2800" i="1" dirty="0" smtClean="0"/>
              <a:t>contained</a:t>
            </a:r>
            <a:r>
              <a:rPr lang="en-US" sz="2800" dirty="0" smtClean="0"/>
              <a:t> in the critical region of the overall (initial) test, so if any test in the family rejects H</a:t>
            </a:r>
            <a:r>
              <a:rPr lang="en-US" sz="2800" baseline="-25000" dirty="0" smtClean="0"/>
              <a:t>0</a:t>
            </a:r>
            <a:r>
              <a:rPr lang="en-US" sz="2800" dirty="0" smtClean="0"/>
              <a:t>, the overall test does too.</a:t>
            </a:r>
          </a:p>
          <a:p>
            <a:r>
              <a:rPr lang="en-US" sz="2800" dirty="0" smtClean="0"/>
              <a:t>In this case the probability that at least one test in the family will wrongly reject H</a:t>
            </a:r>
            <a:r>
              <a:rPr lang="en-US" sz="2800" baseline="-25000" dirty="0" smtClean="0"/>
              <a:t>0</a:t>
            </a:r>
            <a:r>
              <a:rPr lang="en-US" sz="2800" dirty="0" smtClean="0"/>
              <a:t> is ≤ α.</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56841684"/>
      </p:ext>
    </p:extLst>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US" dirty="0"/>
              <a:t>Scheff</a:t>
            </a:r>
            <a:r>
              <a:rPr lang="en-US" altLang="ja-JP" dirty="0"/>
              <a:t>é</a:t>
            </a:r>
            <a:endParaRPr lang="en-US" dirty="0"/>
          </a:p>
        </p:txBody>
      </p:sp>
      <p:sp>
        <p:nvSpPr>
          <p:cNvPr id="20483" name="Rectangle 3"/>
          <p:cNvSpPr>
            <a:spLocks noGrp="1" noChangeArrowheads="1"/>
          </p:cNvSpPr>
          <p:nvPr>
            <p:ph type="body" idx="1"/>
          </p:nvPr>
        </p:nvSpPr>
        <p:spPr/>
        <p:txBody>
          <a:bodyPr/>
          <a:lstStyle/>
          <a:p>
            <a:r>
              <a:rPr lang="en-US" sz="2800" dirty="0"/>
              <a:t>Follow-up tests </a:t>
            </a:r>
            <a:r>
              <a:rPr lang="en-US" sz="2800" i="1" dirty="0"/>
              <a:t>cannot </a:t>
            </a:r>
            <a:r>
              <a:rPr lang="en-US" sz="2800" dirty="0" smtClean="0"/>
              <a:t>reject H</a:t>
            </a:r>
            <a:r>
              <a:rPr lang="en-US" sz="2800" baseline="-25000" dirty="0" smtClean="0"/>
              <a:t>0</a:t>
            </a:r>
            <a:r>
              <a:rPr lang="en-US" sz="2800" dirty="0" smtClean="0"/>
              <a:t> if </a:t>
            </a:r>
            <a:r>
              <a:rPr lang="en-US" sz="2800" dirty="0"/>
              <a:t>the initial </a:t>
            </a:r>
            <a:r>
              <a:rPr lang="en-US" sz="2800" dirty="0" smtClean="0"/>
              <a:t>F-test does </a:t>
            </a:r>
            <a:r>
              <a:rPr lang="en-US" sz="2800" dirty="0"/>
              <a:t>not. Not quite true of Bonferroni and Tukey.</a:t>
            </a:r>
          </a:p>
          <a:p>
            <a:r>
              <a:rPr lang="en-US" sz="2800" dirty="0"/>
              <a:t>If the initial test (of p-1 contrasts) </a:t>
            </a:r>
            <a:r>
              <a:rPr lang="en-US" sz="2800" dirty="0" smtClean="0"/>
              <a:t>rejects H</a:t>
            </a:r>
            <a:r>
              <a:rPr lang="en-US" sz="2800" baseline="-25000" dirty="0" smtClean="0"/>
              <a:t>0</a:t>
            </a:r>
            <a:r>
              <a:rPr lang="en-US" sz="2800" dirty="0" smtClean="0"/>
              <a:t>, </a:t>
            </a:r>
            <a:r>
              <a:rPr lang="en-US" sz="2800" dirty="0"/>
              <a:t>there </a:t>
            </a:r>
            <a:r>
              <a:rPr lang="en-US" sz="2800" u="sng" dirty="0"/>
              <a:t>is</a:t>
            </a:r>
            <a:r>
              <a:rPr lang="en-US" sz="2800" dirty="0"/>
              <a:t> a </a:t>
            </a:r>
            <a:r>
              <a:rPr lang="en-US" sz="2800" dirty="0" smtClean="0"/>
              <a:t>contrast for which the </a:t>
            </a:r>
            <a:r>
              <a:rPr lang="en-US" sz="2800" dirty="0" err="1" smtClean="0"/>
              <a:t>Scheffé</a:t>
            </a:r>
            <a:r>
              <a:rPr lang="en-US" sz="2800" dirty="0" smtClean="0"/>
              <a:t> test will </a:t>
            </a:r>
            <a:r>
              <a:rPr lang="en-US" sz="2800" dirty="0"/>
              <a:t>reject H</a:t>
            </a:r>
            <a:r>
              <a:rPr lang="en-US" sz="2800" baseline="-25000" dirty="0"/>
              <a:t>0</a:t>
            </a:r>
            <a:r>
              <a:rPr lang="en-US" sz="2800" dirty="0"/>
              <a:t> (not necessarily a pairwise comparison</a:t>
            </a:r>
            <a:r>
              <a:rPr lang="en-US" sz="2800" dirty="0" smtClean="0"/>
              <a:t>).</a:t>
            </a:r>
            <a:endParaRPr lang="en-US" sz="2800" dirty="0"/>
          </a:p>
          <a:p>
            <a:r>
              <a:rPr lang="en-US" sz="2800" dirty="0"/>
              <a:t>Adjusted p-value is the tail area beyond </a:t>
            </a:r>
            <a:r>
              <a:rPr lang="en-US" sz="2800" dirty="0" smtClean="0"/>
              <a:t>F/(</a:t>
            </a:r>
            <a:r>
              <a:rPr lang="en-US" sz="2800" dirty="0"/>
              <a:t>p-1) </a:t>
            </a: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Rectangle 1026"/>
          <p:cNvSpPr>
            <a:spLocks noGrp="1" noChangeArrowheads="1"/>
          </p:cNvSpPr>
          <p:nvPr>
            <p:ph type="title"/>
          </p:nvPr>
        </p:nvSpPr>
        <p:spPr/>
        <p:txBody>
          <a:bodyPr/>
          <a:lstStyle/>
          <a:p>
            <a:r>
              <a:rPr lang="en-US" dirty="0"/>
              <a:t>Which method should you use?</a:t>
            </a:r>
          </a:p>
        </p:txBody>
      </p:sp>
      <p:sp>
        <p:nvSpPr>
          <p:cNvPr id="21507" name="Rectangle 1027"/>
          <p:cNvSpPr>
            <a:spLocks noGrp="1" noChangeArrowheads="1"/>
          </p:cNvSpPr>
          <p:nvPr>
            <p:ph type="body" idx="1"/>
          </p:nvPr>
        </p:nvSpPr>
        <p:spPr>
          <a:xfrm>
            <a:off x="457200" y="1600200"/>
            <a:ext cx="8229600" cy="4920902"/>
          </a:xfrm>
        </p:spPr>
        <p:txBody>
          <a:bodyPr/>
          <a:lstStyle/>
          <a:p>
            <a:pPr>
              <a:lnSpc>
                <a:spcPct val="90000"/>
              </a:lnSpc>
            </a:pPr>
            <a:r>
              <a:rPr lang="en-US" sz="2800" dirty="0"/>
              <a:t>If the sample sizes are nearly equal and you are only interested in pairwise comparisons, use Tukey because it's most powerful</a:t>
            </a:r>
          </a:p>
          <a:p>
            <a:pPr>
              <a:lnSpc>
                <a:spcPct val="90000"/>
              </a:lnSpc>
            </a:pPr>
            <a:endParaRPr lang="en-US" sz="2800" dirty="0" smtClean="0"/>
          </a:p>
          <a:p>
            <a:pPr>
              <a:lnSpc>
                <a:spcPct val="90000"/>
              </a:lnSpc>
            </a:pPr>
            <a:r>
              <a:rPr lang="en-US" sz="2800" dirty="0" smtClean="0"/>
              <a:t>If the sample sizes are not close to equal and you are only interested in pairwise comparisons, there is (amazingly) no harm in applying all three methods and picking the one that gives you the greatest number of significant results.  (It’s okay because this choice could be determined in advance based on number of treatments, α and the sample sizes.)</a:t>
            </a:r>
          </a:p>
          <a:p>
            <a:pPr>
              <a:lnSpc>
                <a:spcPct val="90000"/>
              </a:lnSpc>
            </a:pPr>
            <a:endParaRPr lang="en-US" sz="2800" dirty="0"/>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2531" name="Rectangle 1027"/>
          <p:cNvSpPr>
            <a:spLocks noGrp="1" noChangeArrowheads="1"/>
          </p:cNvSpPr>
          <p:nvPr>
            <p:ph type="body" idx="1"/>
          </p:nvPr>
        </p:nvSpPr>
        <p:spPr>
          <a:xfrm>
            <a:off x="685800" y="990600"/>
            <a:ext cx="7772400" cy="4114800"/>
          </a:xfrm>
        </p:spPr>
        <p:txBody>
          <a:bodyPr/>
          <a:lstStyle/>
          <a:p>
            <a:pPr>
              <a:lnSpc>
                <a:spcPct val="90000"/>
              </a:lnSpc>
            </a:pPr>
            <a:r>
              <a:rPr lang="en-US" sz="2800" dirty="0"/>
              <a:t>If you are interested in contrasts that go beyond pairwise comparisons and you can specify </a:t>
            </a:r>
            <a:r>
              <a:rPr lang="en-US" sz="2800" i="1" dirty="0"/>
              <a:t>all</a:t>
            </a:r>
            <a:r>
              <a:rPr lang="en-US" sz="2800" dirty="0"/>
              <a:t> of them before seeing the data, Bonferroni is almost always more powerful than Scheff</a:t>
            </a:r>
            <a:r>
              <a:rPr lang="en-US" altLang="ja-JP" sz="2800" dirty="0"/>
              <a:t>é. (Tukey is out.)</a:t>
            </a:r>
          </a:p>
          <a:p>
            <a:pPr>
              <a:lnSpc>
                <a:spcPct val="90000"/>
              </a:lnSpc>
            </a:pPr>
            <a:endParaRPr lang="en-US" altLang="ja-JP" sz="2800" dirty="0"/>
          </a:p>
          <a:p>
            <a:pPr>
              <a:lnSpc>
                <a:spcPct val="90000"/>
              </a:lnSpc>
            </a:pPr>
            <a:r>
              <a:rPr lang="en-US" sz="2800" dirty="0"/>
              <a:t>If you want lots of special contrasts but you don't know </a:t>
            </a:r>
            <a:r>
              <a:rPr lang="en-US" sz="2800" dirty="0" smtClean="0"/>
              <a:t>in advance exactly </a:t>
            </a:r>
            <a:r>
              <a:rPr lang="en-US" sz="2800" dirty="0"/>
              <a:t>what they all are, Scheff</a:t>
            </a:r>
            <a:r>
              <a:rPr lang="en-US" altLang="ja-JP" sz="2800" dirty="0"/>
              <a:t>é</a:t>
            </a:r>
            <a:r>
              <a:rPr lang="en-US" sz="2800" dirty="0"/>
              <a:t> is the only honest way to go, unless you have a separate replication data set.</a:t>
            </a: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Interactions</a:t>
            </a:r>
            <a:endParaRPr lang="en-US" dirty="0"/>
          </a:p>
        </p:txBody>
      </p:sp>
      <p:sp>
        <p:nvSpPr>
          <p:cNvPr id="3" name="Content Placeholder 2"/>
          <p:cNvSpPr>
            <a:spLocks noGrp="1"/>
          </p:cNvSpPr>
          <p:nvPr>
            <p:ph idx="1"/>
          </p:nvPr>
        </p:nvSpPr>
        <p:spPr/>
        <p:txBody>
          <a:bodyPr>
            <a:normAutofit lnSpcReduction="10000"/>
          </a:bodyPr>
          <a:lstStyle/>
          <a:p>
            <a:r>
              <a:rPr lang="en-US" dirty="0" smtClean="0"/>
              <a:t>Interaction between independent variables means “It depends.”</a:t>
            </a:r>
          </a:p>
          <a:p>
            <a:r>
              <a:rPr lang="en-US" dirty="0" smtClean="0"/>
              <a:t>Relationship between one explanatory variable and the response variable </a:t>
            </a:r>
            <a:r>
              <a:rPr lang="en-US" i="1" dirty="0" smtClean="0"/>
              <a:t>depends </a:t>
            </a:r>
            <a:r>
              <a:rPr lang="en-US" dirty="0" smtClean="0"/>
              <a:t>on the value of the other explanatory </a:t>
            </a:r>
            <a:r>
              <a:rPr lang="en-US" dirty="0"/>
              <a:t>variable. </a:t>
            </a:r>
            <a:endParaRPr lang="en-US" dirty="0" smtClean="0"/>
          </a:p>
          <a:p>
            <a:r>
              <a:rPr lang="en-US" dirty="0" smtClean="0"/>
              <a:t>Can have</a:t>
            </a:r>
          </a:p>
          <a:p>
            <a:pPr lvl="1"/>
            <a:r>
              <a:rPr lang="en-US" dirty="0" smtClean="0"/>
              <a:t>Quantitative by quantitative</a:t>
            </a:r>
          </a:p>
          <a:p>
            <a:pPr lvl="1"/>
            <a:r>
              <a:rPr lang="en-US" dirty="0" smtClean="0"/>
              <a:t>Quantitative by categorical</a:t>
            </a:r>
          </a:p>
          <a:p>
            <a:pPr lvl="1"/>
            <a:r>
              <a:rPr lang="en-US" dirty="0" smtClean="0"/>
              <a:t>Categorical by categorical</a:t>
            </a:r>
          </a:p>
          <a:p>
            <a:pPr lvl="1"/>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13892"/>
            <a:ext cx="8229600" cy="627785"/>
          </a:xfrm>
        </p:spPr>
        <p:txBody>
          <a:bodyPr>
            <a:normAutofit fontScale="90000"/>
          </a:bodyPr>
          <a:lstStyle/>
          <a:p>
            <a:r>
              <a:rPr lang="en-US" dirty="0" smtClean="0"/>
              <a:t>Quantitative by Quantitative</a:t>
            </a:r>
            <a:br>
              <a:rPr lang="en-US" dirty="0" smtClean="0"/>
            </a:br>
            <a:endParaRPr lang="en-US" dirty="0"/>
          </a:p>
        </p:txBody>
      </p:sp>
      <p:pic>
        <p:nvPicPr>
          <p:cNvPr id="4" name="Picture 3" descr="latex-image-1.pdf"/>
          <p:cNvPicPr>
            <a:picLocks noChangeAspect="1"/>
          </p:cNvPicPr>
          <p:nvPr/>
        </p:nvPicPr>
        <p:blipFill>
          <a:blip r:embed="rId3"/>
          <a:stretch>
            <a:fillRect/>
          </a:stretch>
        </p:blipFill>
        <p:spPr>
          <a:xfrm>
            <a:off x="0" y="1082675"/>
            <a:ext cx="8839200" cy="1143000"/>
          </a:xfrm>
          <a:prstGeom prst="rect">
            <a:avLst/>
          </a:prstGeom>
        </p:spPr>
      </p:pic>
      <p:sp>
        <p:nvSpPr>
          <p:cNvPr id="5" name="TextBox 4"/>
          <p:cNvSpPr txBox="1"/>
          <p:nvPr/>
        </p:nvSpPr>
        <p:spPr>
          <a:xfrm>
            <a:off x="457200" y="2774116"/>
            <a:ext cx="1624513" cy="461665"/>
          </a:xfrm>
          <a:prstGeom prst="rect">
            <a:avLst/>
          </a:prstGeom>
          <a:noFill/>
        </p:spPr>
        <p:txBody>
          <a:bodyPr wrap="none" rtlCol="0">
            <a:spAutoFit/>
          </a:bodyPr>
          <a:lstStyle/>
          <a:p>
            <a:r>
              <a:rPr lang="en-US" sz="2400" dirty="0" smtClean="0"/>
              <a:t>For fixed x</a:t>
            </a:r>
            <a:r>
              <a:rPr lang="en-US" sz="2400" baseline="-25000" dirty="0" smtClean="0"/>
              <a:t>2</a:t>
            </a:r>
            <a:endParaRPr lang="en-US" sz="2400" baseline="-25000" dirty="0"/>
          </a:p>
        </p:txBody>
      </p:sp>
      <p:pic>
        <p:nvPicPr>
          <p:cNvPr id="6" name="Picture 5" descr="latex-image-1.pdf"/>
          <p:cNvPicPr>
            <a:picLocks noChangeAspect="1"/>
          </p:cNvPicPr>
          <p:nvPr/>
        </p:nvPicPr>
        <p:blipFill>
          <a:blip r:embed="rId4"/>
          <a:stretch>
            <a:fillRect/>
          </a:stretch>
        </p:blipFill>
        <p:spPr>
          <a:xfrm>
            <a:off x="457200" y="3827463"/>
            <a:ext cx="7645400" cy="482600"/>
          </a:xfrm>
          <a:prstGeom prst="rect">
            <a:avLst/>
          </a:prstGeom>
        </p:spPr>
      </p:pic>
      <p:sp>
        <p:nvSpPr>
          <p:cNvPr id="7" name="TextBox 6"/>
          <p:cNvSpPr txBox="1"/>
          <p:nvPr/>
        </p:nvSpPr>
        <p:spPr>
          <a:xfrm>
            <a:off x="457200" y="4929906"/>
            <a:ext cx="6096741" cy="461665"/>
          </a:xfrm>
          <a:prstGeom prst="rect">
            <a:avLst/>
          </a:prstGeom>
          <a:noFill/>
        </p:spPr>
        <p:txBody>
          <a:bodyPr wrap="none" rtlCol="0">
            <a:spAutoFit/>
          </a:bodyPr>
          <a:lstStyle/>
          <a:p>
            <a:r>
              <a:rPr lang="en-US" sz="2400" dirty="0" smtClean="0"/>
              <a:t>Both slope and intercept depend on value of x</a:t>
            </a:r>
            <a:r>
              <a:rPr lang="en-US" sz="2400" baseline="-25000" dirty="0" smtClean="0"/>
              <a:t>2</a:t>
            </a:r>
            <a:endParaRPr lang="en-US" sz="2400" baseline="-25000" dirty="0"/>
          </a:p>
        </p:txBody>
      </p:sp>
      <p:sp>
        <p:nvSpPr>
          <p:cNvPr id="8" name="TextBox 7"/>
          <p:cNvSpPr txBox="1"/>
          <p:nvPr/>
        </p:nvSpPr>
        <p:spPr>
          <a:xfrm>
            <a:off x="457200" y="5780516"/>
            <a:ext cx="7993745" cy="830997"/>
          </a:xfrm>
          <a:prstGeom prst="rect">
            <a:avLst/>
          </a:prstGeom>
          <a:noFill/>
        </p:spPr>
        <p:txBody>
          <a:bodyPr wrap="none" rtlCol="0">
            <a:spAutoFit/>
          </a:bodyPr>
          <a:lstStyle/>
          <a:p>
            <a:r>
              <a:rPr lang="en-US" sz="2400" dirty="0" smtClean="0"/>
              <a:t>And for fixed x</a:t>
            </a:r>
            <a:r>
              <a:rPr lang="en-US" sz="2400" baseline="-25000" dirty="0" smtClean="0"/>
              <a:t>1</a:t>
            </a:r>
            <a:r>
              <a:rPr lang="en-US" sz="2400" dirty="0" smtClean="0"/>
              <a:t>, slope and intercept relating x</a:t>
            </a:r>
            <a:r>
              <a:rPr lang="en-US" sz="2400" baseline="-25000" dirty="0" smtClean="0"/>
              <a:t>2</a:t>
            </a:r>
            <a:r>
              <a:rPr lang="en-US" sz="2400" dirty="0" smtClean="0"/>
              <a:t> to E(Y) depend </a:t>
            </a:r>
          </a:p>
          <a:p>
            <a:r>
              <a:rPr lang="en-US" sz="2400" dirty="0" smtClean="0"/>
              <a:t>on the value of x</a:t>
            </a:r>
            <a:r>
              <a:rPr lang="en-US" sz="2400" baseline="-25000" dirty="0" smtClean="0"/>
              <a:t>1</a:t>
            </a:r>
            <a:endParaRPr lang="en-US" sz="2400" baseline="-25000" dirty="0"/>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8229600" cy="859895"/>
          </a:xfrm>
        </p:spPr>
        <p:txBody>
          <a:bodyPr>
            <a:normAutofit/>
          </a:bodyPr>
          <a:lstStyle/>
          <a:p>
            <a:r>
              <a:rPr lang="en-US" dirty="0" smtClean="0"/>
              <a:t>Quantitative by Categorical</a:t>
            </a:r>
            <a:endParaRPr lang="en-US" dirty="0"/>
          </a:p>
        </p:txBody>
      </p:sp>
      <p:sp>
        <p:nvSpPr>
          <p:cNvPr id="3" name="Content Placeholder 2"/>
          <p:cNvSpPr>
            <a:spLocks noGrp="1"/>
          </p:cNvSpPr>
          <p:nvPr>
            <p:ph idx="1"/>
          </p:nvPr>
        </p:nvSpPr>
        <p:spPr>
          <a:xfrm>
            <a:off x="457200" y="982133"/>
            <a:ext cx="8229600" cy="4064754"/>
          </a:xfrm>
        </p:spPr>
        <p:txBody>
          <a:bodyPr>
            <a:normAutofit lnSpcReduction="10000"/>
          </a:bodyPr>
          <a:lstStyle/>
          <a:p>
            <a:r>
              <a:rPr lang="en-US" dirty="0" smtClean="0"/>
              <a:t>One regression line for each category.</a:t>
            </a:r>
          </a:p>
          <a:p>
            <a:r>
              <a:rPr lang="en-US" dirty="0" smtClean="0"/>
              <a:t>Interaction means slopes are not equal</a:t>
            </a:r>
          </a:p>
          <a:p>
            <a:r>
              <a:rPr lang="en-US" dirty="0" smtClean="0"/>
              <a:t>Form a product of quantitative variable by each dummy variable for the categorical variable</a:t>
            </a:r>
          </a:p>
          <a:p>
            <a:r>
              <a:rPr lang="en-US" dirty="0" smtClean="0"/>
              <a:t>For example, three treatments and one covariate: x</a:t>
            </a:r>
            <a:r>
              <a:rPr lang="en-US" baseline="-25000" dirty="0" smtClean="0"/>
              <a:t>1</a:t>
            </a:r>
            <a:r>
              <a:rPr lang="en-US" dirty="0" smtClean="0"/>
              <a:t> is the covariate and x</a:t>
            </a:r>
            <a:r>
              <a:rPr lang="en-US" baseline="-25000" dirty="0" smtClean="0"/>
              <a:t>2</a:t>
            </a:r>
            <a:r>
              <a:rPr lang="en-US" dirty="0" smtClean="0"/>
              <a:t>, x</a:t>
            </a:r>
            <a:r>
              <a:rPr lang="en-US" baseline="-25000" dirty="0" smtClean="0"/>
              <a:t>3</a:t>
            </a:r>
            <a:r>
              <a:rPr lang="en-US" dirty="0" smtClean="0"/>
              <a:t> are dummy variables</a:t>
            </a:r>
            <a:endParaRPr lang="en-US" dirty="0"/>
          </a:p>
        </p:txBody>
      </p:sp>
      <p:pic>
        <p:nvPicPr>
          <p:cNvPr id="4" name="Picture 3" descr="latex-image-1.pdf"/>
          <p:cNvPicPr>
            <a:picLocks noChangeAspect="1"/>
          </p:cNvPicPr>
          <p:nvPr/>
        </p:nvPicPr>
        <p:blipFill>
          <a:blip r:embed="rId2"/>
          <a:stretch>
            <a:fillRect/>
          </a:stretch>
        </p:blipFill>
        <p:spPr>
          <a:xfrm>
            <a:off x="457200" y="5491163"/>
            <a:ext cx="6489700" cy="1117600"/>
          </a:xfrm>
          <a:prstGeom prst="rect">
            <a:avLst/>
          </a:prstGeom>
        </p:spPr>
      </p:pic>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principle</a:t>
            </a:r>
            <a:endParaRPr lang="en-US" dirty="0"/>
          </a:p>
        </p:txBody>
      </p:sp>
      <p:sp>
        <p:nvSpPr>
          <p:cNvPr id="3" name="Content Placeholder 2"/>
          <p:cNvSpPr>
            <a:spLocks noGrp="1"/>
          </p:cNvSpPr>
          <p:nvPr>
            <p:ph idx="1"/>
          </p:nvPr>
        </p:nvSpPr>
        <p:spPr/>
        <p:txBody>
          <a:bodyPr/>
          <a:lstStyle/>
          <a:p>
            <a:r>
              <a:rPr lang="en-US" dirty="0" smtClean="0"/>
              <a:t>Interaction between A and B means</a:t>
            </a:r>
          </a:p>
          <a:p>
            <a:pPr lvl="1"/>
            <a:r>
              <a:rPr lang="en-US" dirty="0" smtClean="0"/>
              <a:t>Relationship of A to Y depends on value of B</a:t>
            </a:r>
          </a:p>
          <a:p>
            <a:pPr lvl="1"/>
            <a:r>
              <a:rPr lang="en-US" dirty="0" smtClean="0"/>
              <a:t>Relationship of B to Y depends on value of A</a:t>
            </a:r>
          </a:p>
          <a:p>
            <a:r>
              <a:rPr lang="en-US" dirty="0" smtClean="0"/>
              <a:t>The two statements are formally equivalent</a:t>
            </a:r>
          </a:p>
          <a:p>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4" name="Picture 3" descr="latex-image-1.pdf"/>
          <p:cNvPicPr>
            <a:picLocks noChangeAspect="1"/>
          </p:cNvPicPr>
          <p:nvPr/>
        </p:nvPicPr>
        <p:blipFill>
          <a:blip r:embed="rId2"/>
          <a:stretch>
            <a:fillRect/>
          </a:stretch>
        </p:blipFill>
        <p:spPr>
          <a:xfrm>
            <a:off x="0" y="2123546"/>
            <a:ext cx="9042400" cy="406400"/>
          </a:xfrm>
          <a:prstGeom prst="rect">
            <a:avLst/>
          </a:prstGeom>
        </p:spPr>
      </p:pic>
      <p:pic>
        <p:nvPicPr>
          <p:cNvPr id="7" name="Picture 6" descr="latex-image-1.pdf"/>
          <p:cNvPicPr>
            <a:picLocks noChangeAspect="1"/>
          </p:cNvPicPr>
          <p:nvPr/>
        </p:nvPicPr>
        <p:blipFill>
          <a:blip r:embed="rId3"/>
          <a:stretch>
            <a:fillRect/>
          </a:stretch>
        </p:blipFill>
        <p:spPr>
          <a:xfrm>
            <a:off x="0" y="3718454"/>
            <a:ext cx="9093200" cy="2298700"/>
          </a:xfrm>
          <a:prstGeom prst="rect">
            <a:avLst/>
          </a:prstGeom>
        </p:spPr>
      </p:pic>
      <p:sp>
        <p:nvSpPr>
          <p:cNvPr id="2" name="Title 1"/>
          <p:cNvSpPr>
            <a:spLocks noGrp="1"/>
          </p:cNvSpPr>
          <p:nvPr>
            <p:ph type="title"/>
          </p:nvPr>
        </p:nvSpPr>
        <p:spPr/>
        <p:txBody>
          <a:bodyPr/>
          <a:lstStyle/>
          <a:p>
            <a:r>
              <a:rPr lang="en-US" dirty="0" smtClean="0"/>
              <a:t>Make a table</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Dummy Variables</a:t>
            </a:r>
            <a:endParaRPr lang="en-US" dirty="0"/>
          </a:p>
        </p:txBody>
      </p:sp>
      <p:sp>
        <p:nvSpPr>
          <p:cNvPr id="3" name="Content Placeholder 2"/>
          <p:cNvSpPr>
            <a:spLocks noGrp="1"/>
          </p:cNvSpPr>
          <p:nvPr>
            <p:ph idx="1"/>
          </p:nvPr>
        </p:nvSpPr>
        <p:spPr/>
        <p:txBody>
          <a:bodyPr/>
          <a:lstStyle/>
          <a:p>
            <a:r>
              <a:rPr lang="en-US" dirty="0" smtClean="0"/>
              <a:t>You have seen</a:t>
            </a:r>
          </a:p>
          <a:p>
            <a:pPr lvl="1"/>
            <a:r>
              <a:rPr lang="en-US" dirty="0" smtClean="0"/>
              <a:t>Indicator dummy variables with intercept</a:t>
            </a:r>
          </a:p>
          <a:p>
            <a:pPr lvl="1"/>
            <a:r>
              <a:rPr lang="en-US" dirty="0" smtClean="0"/>
              <a:t>Effect coding (with intercept)</a:t>
            </a:r>
          </a:p>
          <a:p>
            <a:r>
              <a:rPr lang="en-US" b="1" dirty="0" smtClean="0"/>
              <a:t>Cell means coding </a:t>
            </a:r>
            <a:r>
              <a:rPr lang="en-US" dirty="0" smtClean="0"/>
              <a:t>is also useful at times.</a:t>
            </a:r>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59951034"/>
      </p:ext>
    </p:extLst>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7" name="Picture 6" descr="latex-image-1.pdf"/>
          <p:cNvPicPr>
            <a:picLocks noChangeAspect="1"/>
          </p:cNvPicPr>
          <p:nvPr/>
        </p:nvPicPr>
        <p:blipFill>
          <a:blip r:embed="rId2"/>
          <a:stretch>
            <a:fillRect/>
          </a:stretch>
        </p:blipFill>
        <p:spPr>
          <a:xfrm>
            <a:off x="881488" y="284096"/>
            <a:ext cx="7078214" cy="1789325"/>
          </a:xfrm>
          <a:prstGeom prst="rect">
            <a:avLst/>
          </a:prstGeom>
        </p:spPr>
      </p:pic>
      <p:sp>
        <p:nvSpPr>
          <p:cNvPr id="5" name="Title 4"/>
          <p:cNvSpPr>
            <a:spLocks noGrp="1"/>
          </p:cNvSpPr>
          <p:nvPr>
            <p:ph type="title"/>
          </p:nvPr>
        </p:nvSpPr>
        <p:spPr>
          <a:xfrm>
            <a:off x="457200" y="2458932"/>
            <a:ext cx="8229600" cy="1143000"/>
          </a:xfrm>
        </p:spPr>
        <p:txBody>
          <a:bodyPr>
            <a:normAutofit/>
          </a:bodyPr>
          <a:lstStyle/>
          <a:p>
            <a:r>
              <a:rPr lang="en-US" sz="3600" dirty="0" smtClean="0"/>
              <a:t>What null hypothesis would you test for</a:t>
            </a:r>
            <a:endParaRPr lang="en-US" sz="3600" dirty="0"/>
          </a:p>
        </p:txBody>
      </p:sp>
      <p:sp>
        <p:nvSpPr>
          <p:cNvPr id="6" name="Content Placeholder 5"/>
          <p:cNvSpPr>
            <a:spLocks noGrp="1"/>
          </p:cNvSpPr>
          <p:nvPr>
            <p:ph idx="1"/>
          </p:nvPr>
        </p:nvSpPr>
        <p:spPr>
          <a:xfrm>
            <a:off x="457200" y="3601932"/>
            <a:ext cx="8229600" cy="3057023"/>
          </a:xfrm>
        </p:spPr>
        <p:txBody>
          <a:bodyPr/>
          <a:lstStyle/>
          <a:p>
            <a:r>
              <a:rPr lang="en-US" dirty="0" smtClean="0"/>
              <a:t>Equal slopes</a:t>
            </a:r>
          </a:p>
          <a:p>
            <a:r>
              <a:rPr lang="en-US" dirty="0" smtClean="0"/>
              <a:t>Comparing slopes for group one vs three</a:t>
            </a:r>
          </a:p>
          <a:p>
            <a:r>
              <a:rPr lang="en-US" dirty="0" smtClean="0"/>
              <a:t>Comparing slopes for group one vs two</a:t>
            </a:r>
          </a:p>
          <a:p>
            <a:r>
              <a:rPr lang="en-US" dirty="0" smtClean="0"/>
              <a:t>Equal regressions</a:t>
            </a:r>
          </a:p>
          <a:p>
            <a:r>
              <a:rPr lang="en-US" dirty="0" smtClean="0"/>
              <a:t>Interaction between group and x</a:t>
            </a:r>
            <a:r>
              <a:rPr lang="en-US" baseline="-25000" dirty="0" smtClean="0"/>
              <a:t>1</a:t>
            </a:r>
          </a:p>
          <a:p>
            <a:endParaRPr lang="en-US" dirty="0" smtClean="0"/>
          </a:p>
          <a:p>
            <a:endParaRPr lang="en-US" dirty="0" smtClean="0"/>
          </a:p>
          <a:p>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to do if H</a:t>
            </a:r>
            <a:r>
              <a:rPr lang="en-US" baseline="-25000" dirty="0" smtClean="0"/>
              <a:t>0</a:t>
            </a:r>
            <a:r>
              <a:rPr lang="en-US" dirty="0" smtClean="0"/>
              <a:t>: β</a:t>
            </a:r>
            <a:r>
              <a:rPr lang="en-US" baseline="-25000" dirty="0" smtClean="0"/>
              <a:t>4</a:t>
            </a:r>
            <a:r>
              <a:rPr lang="en-US" dirty="0" smtClean="0"/>
              <a:t>=β</a:t>
            </a:r>
            <a:r>
              <a:rPr lang="en-US" baseline="-25000" dirty="0" smtClean="0"/>
              <a:t>5</a:t>
            </a:r>
            <a:r>
              <a:rPr lang="en-US" dirty="0" smtClean="0"/>
              <a:t>=0 is rejected</a:t>
            </a:r>
            <a:endParaRPr lang="en-US" dirty="0"/>
          </a:p>
        </p:txBody>
      </p:sp>
      <p:sp>
        <p:nvSpPr>
          <p:cNvPr id="3" name="Content Placeholder 2"/>
          <p:cNvSpPr>
            <a:spLocks noGrp="1"/>
          </p:cNvSpPr>
          <p:nvPr>
            <p:ph idx="1"/>
          </p:nvPr>
        </p:nvSpPr>
        <p:spPr>
          <a:xfrm>
            <a:off x="457200" y="1600200"/>
            <a:ext cx="8229600" cy="5050995"/>
          </a:xfrm>
        </p:spPr>
        <p:txBody>
          <a:bodyPr/>
          <a:lstStyle/>
          <a:p>
            <a:r>
              <a:rPr lang="en-US" dirty="0" smtClean="0"/>
              <a:t>How do you test Group “controlling” for x</a:t>
            </a:r>
            <a:r>
              <a:rPr lang="en-US" baseline="-25000" dirty="0" smtClean="0"/>
              <a:t>1</a:t>
            </a:r>
            <a:r>
              <a:rPr lang="en-US" dirty="0" smtClean="0"/>
              <a:t>?</a:t>
            </a:r>
          </a:p>
          <a:p>
            <a:r>
              <a:rPr lang="en-US" dirty="0" smtClean="0"/>
              <a:t>A good choice is to set x</a:t>
            </a:r>
            <a:r>
              <a:rPr lang="en-US" baseline="-25000" dirty="0" smtClean="0"/>
              <a:t>1</a:t>
            </a:r>
            <a:r>
              <a:rPr lang="en-US" dirty="0" smtClean="0"/>
              <a:t> to its sample mean, and compare treatments at that point.</a:t>
            </a:r>
          </a:p>
          <a:p>
            <a:endParaRPr lang="en-US" dirty="0" smtClean="0"/>
          </a:p>
          <a:p>
            <a:endParaRPr lang="en-US" dirty="0"/>
          </a:p>
          <a:p>
            <a:endParaRPr lang="en-US" dirty="0" smtClean="0"/>
          </a:p>
          <a:p>
            <a:r>
              <a:rPr lang="en-US" sz="2000" dirty="0" smtClean="0"/>
              <a:t>How about setting x</a:t>
            </a:r>
            <a:r>
              <a:rPr lang="en-US" sz="2000" baseline="-25000" dirty="0" smtClean="0"/>
              <a:t>1</a:t>
            </a:r>
            <a:r>
              <a:rPr lang="en-US" sz="2000" dirty="0" smtClean="0"/>
              <a:t> to sample mean of the group (3 different values)?</a:t>
            </a:r>
          </a:p>
          <a:p>
            <a:r>
              <a:rPr lang="en-US" sz="2000" dirty="0" smtClean="0"/>
              <a:t>With random assignment to Group, all three means just estimate E(X</a:t>
            </a:r>
            <a:r>
              <a:rPr lang="en-US" sz="2000" baseline="-25000" dirty="0" smtClean="0"/>
              <a:t>1</a:t>
            </a:r>
            <a:r>
              <a:rPr lang="en-US" sz="2000" dirty="0" smtClean="0"/>
              <a:t>), and the mean of all the x</a:t>
            </a:r>
            <a:r>
              <a:rPr lang="en-US" sz="2000" baseline="-25000" dirty="0" smtClean="0"/>
              <a:t>1</a:t>
            </a:r>
            <a:r>
              <a:rPr lang="en-US" sz="2000" dirty="0" smtClean="0"/>
              <a:t> values is a better estimate.</a:t>
            </a:r>
            <a:endParaRPr lang="en-US" sz="2000" dirty="0"/>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Categorical by Categorical</a:t>
            </a:r>
            <a:endParaRPr lang="en-US" dirty="0"/>
          </a:p>
        </p:txBody>
      </p:sp>
      <p:sp>
        <p:nvSpPr>
          <p:cNvPr id="3" name="Content Placeholder 2"/>
          <p:cNvSpPr>
            <a:spLocks noGrp="1"/>
          </p:cNvSpPr>
          <p:nvPr>
            <p:ph idx="1"/>
          </p:nvPr>
        </p:nvSpPr>
        <p:spPr/>
        <p:txBody>
          <a:bodyPr/>
          <a:lstStyle/>
          <a:p>
            <a:r>
              <a:rPr lang="en-US" dirty="0" smtClean="0"/>
              <a:t>Soon</a:t>
            </a:r>
          </a:p>
          <a:p>
            <a:r>
              <a:rPr lang="en-US" dirty="0" smtClean="0"/>
              <a:t>But first, an example of multiple comparisons.</a:t>
            </a:r>
            <a:endParaRPr lang="en-US" smtClean="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9938" name="Rectangle 1026"/>
          <p:cNvSpPr>
            <a:spLocks noGrp="1" noChangeArrowheads="1"/>
          </p:cNvSpPr>
          <p:nvPr>
            <p:ph type="title"/>
          </p:nvPr>
        </p:nvSpPr>
        <p:spPr/>
        <p:txBody>
          <a:bodyPr/>
          <a:lstStyle/>
          <a:p>
            <a:r>
              <a:rPr lang="en-US"/>
              <a:t>A common error</a:t>
            </a:r>
          </a:p>
        </p:txBody>
      </p:sp>
      <p:sp>
        <p:nvSpPr>
          <p:cNvPr id="39939" name="Rectangle 1027"/>
          <p:cNvSpPr>
            <a:spLocks noGrp="1" noChangeArrowheads="1"/>
          </p:cNvSpPr>
          <p:nvPr>
            <p:ph type="body" idx="1"/>
          </p:nvPr>
        </p:nvSpPr>
        <p:spPr/>
        <p:txBody>
          <a:bodyPr/>
          <a:lstStyle/>
          <a:p>
            <a:r>
              <a:rPr lang="en-US" dirty="0"/>
              <a:t>Categorical </a:t>
            </a:r>
            <a:r>
              <a:rPr lang="en-US" dirty="0" smtClean="0"/>
              <a:t>explanatory variable </a:t>
            </a:r>
            <a:r>
              <a:rPr lang="en-US" dirty="0"/>
              <a:t>with </a:t>
            </a:r>
            <a:r>
              <a:rPr lang="en-US" i="1" dirty="0"/>
              <a:t>p</a:t>
            </a:r>
            <a:r>
              <a:rPr lang="en-US" dirty="0"/>
              <a:t> categories</a:t>
            </a:r>
          </a:p>
          <a:p>
            <a:r>
              <a:rPr lang="en-US" i="1" dirty="0"/>
              <a:t>p</a:t>
            </a:r>
            <a:r>
              <a:rPr lang="en-US" dirty="0"/>
              <a:t> dummy variables (rather than </a:t>
            </a:r>
            <a:r>
              <a:rPr lang="en-US" i="1" dirty="0"/>
              <a:t>p-1</a:t>
            </a:r>
            <a:r>
              <a:rPr lang="en-US" dirty="0"/>
              <a:t>)</a:t>
            </a:r>
          </a:p>
          <a:p>
            <a:r>
              <a:rPr lang="en-US" dirty="0"/>
              <a:t>And an intercept</a:t>
            </a:r>
          </a:p>
          <a:p>
            <a:endParaRPr lang="en-US" dirty="0"/>
          </a:p>
          <a:p>
            <a:r>
              <a:rPr lang="en-US" dirty="0"/>
              <a:t>There are </a:t>
            </a:r>
            <a:r>
              <a:rPr lang="en-US" i="1" dirty="0"/>
              <a:t>p</a:t>
            </a:r>
            <a:r>
              <a:rPr lang="en-US" dirty="0"/>
              <a:t> population means represented by </a:t>
            </a:r>
            <a:r>
              <a:rPr lang="en-US" i="1" dirty="0"/>
              <a:t>p+1</a:t>
            </a:r>
            <a:r>
              <a:rPr lang="en-US" dirty="0"/>
              <a:t> regression coefficients - not unique</a:t>
            </a: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62" name="Rectangle 1026"/>
          <p:cNvSpPr>
            <a:spLocks noGrp="1" noChangeArrowheads="1"/>
          </p:cNvSpPr>
          <p:nvPr>
            <p:ph type="title"/>
          </p:nvPr>
        </p:nvSpPr>
        <p:spPr/>
        <p:txBody>
          <a:bodyPr>
            <a:normAutofit fontScale="90000"/>
          </a:bodyPr>
          <a:lstStyle/>
          <a:p>
            <a:r>
              <a:rPr lang="en-US"/>
              <a:t>But suppose you leave off the intercept</a:t>
            </a:r>
          </a:p>
        </p:txBody>
      </p:sp>
      <p:sp>
        <p:nvSpPr>
          <p:cNvPr id="40963" name="Rectangle 1027"/>
          <p:cNvSpPr>
            <a:spLocks noGrp="1" noChangeArrowheads="1"/>
          </p:cNvSpPr>
          <p:nvPr>
            <p:ph type="body" idx="1"/>
          </p:nvPr>
        </p:nvSpPr>
        <p:spPr/>
        <p:txBody>
          <a:bodyPr/>
          <a:lstStyle/>
          <a:p>
            <a:r>
              <a:rPr lang="en-US"/>
              <a:t>Now there are </a:t>
            </a:r>
            <a:r>
              <a:rPr lang="en-US" i="1"/>
              <a:t>p</a:t>
            </a:r>
            <a:r>
              <a:rPr lang="en-US"/>
              <a:t> regression coefficients and </a:t>
            </a:r>
            <a:r>
              <a:rPr lang="en-US" i="1"/>
              <a:t>p</a:t>
            </a:r>
            <a:r>
              <a:rPr lang="en-US"/>
              <a:t> population means</a:t>
            </a:r>
          </a:p>
          <a:p>
            <a:r>
              <a:rPr lang="en-US"/>
              <a:t>The correspondence is unique, and the model can be handy -- less algebra</a:t>
            </a:r>
          </a:p>
          <a:p>
            <a:r>
              <a:rPr lang="en-US"/>
              <a:t>Called </a:t>
            </a:r>
            <a:r>
              <a:rPr lang="en-US" b="1"/>
              <a:t>cell means coding</a:t>
            </a:r>
            <a:endParaRPr lang="en-US"/>
          </a:p>
          <a:p>
            <a:endParaRPr lang="en-US"/>
          </a:p>
          <a:p>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609600" y="228600"/>
            <a:ext cx="7772400" cy="1143000"/>
          </a:xfrm>
        </p:spPr>
        <p:txBody>
          <a:bodyPr>
            <a:normAutofit fontScale="90000"/>
          </a:bodyPr>
          <a:lstStyle/>
          <a:p>
            <a:r>
              <a:rPr lang="en-US"/>
              <a:t>Cell means coding: </a:t>
            </a:r>
            <a:r>
              <a:rPr lang="en-US" i="1"/>
              <a:t>p</a:t>
            </a:r>
            <a:r>
              <a:rPr lang="en-US"/>
              <a:t> indicators and no intercept</a:t>
            </a:r>
          </a:p>
        </p:txBody>
      </p:sp>
      <p:pic>
        <p:nvPicPr>
          <p:cNvPr id="31748" name="Picture 4" descr="latex-image-1"/>
          <p:cNvPicPr>
            <a:picLocks noChangeAspect="1" noChangeArrowheads="1"/>
          </p:cNvPicPr>
          <p:nvPr/>
        </p:nvPicPr>
        <p:blipFill>
          <a:blip r:embed="rId3"/>
          <a:srcRect/>
          <a:stretch>
            <a:fillRect/>
          </a:stretch>
        </p:blipFill>
        <p:spPr bwMode="auto">
          <a:xfrm>
            <a:off x="1066800" y="1981200"/>
            <a:ext cx="6972300" cy="482600"/>
          </a:xfrm>
          <a:prstGeom prst="rect">
            <a:avLst/>
          </a:prstGeom>
          <a:noFill/>
        </p:spPr>
      </p:pic>
      <p:pic>
        <p:nvPicPr>
          <p:cNvPr id="31752" name="Picture 8" descr="latex-image-1"/>
          <p:cNvPicPr>
            <a:picLocks noChangeAspect="1" noChangeArrowheads="1"/>
          </p:cNvPicPr>
          <p:nvPr/>
        </p:nvPicPr>
        <p:blipFill>
          <a:blip r:embed="rId4"/>
          <a:srcRect/>
          <a:stretch>
            <a:fillRect/>
          </a:stretch>
        </p:blipFill>
        <p:spPr bwMode="auto">
          <a:xfrm>
            <a:off x="457200" y="3200400"/>
            <a:ext cx="8001000" cy="191770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en-US"/>
              <a:t>Add a covariate: x</a:t>
            </a:r>
            <a:r>
              <a:rPr lang="en-US" baseline="-25000"/>
              <a:t>4</a:t>
            </a:r>
            <a:endParaRPr lang="en-US"/>
          </a:p>
        </p:txBody>
      </p:sp>
      <p:pic>
        <p:nvPicPr>
          <p:cNvPr id="34823" name="Picture 7" descr="latex-image-1"/>
          <p:cNvPicPr>
            <a:picLocks noChangeAspect="1" noChangeArrowheads="1"/>
          </p:cNvPicPr>
          <p:nvPr/>
        </p:nvPicPr>
        <p:blipFill>
          <a:blip r:embed="rId3"/>
          <a:srcRect/>
          <a:stretch>
            <a:fillRect/>
          </a:stretch>
        </p:blipFill>
        <p:spPr bwMode="auto">
          <a:xfrm>
            <a:off x="304800" y="2438400"/>
            <a:ext cx="8447088" cy="469900"/>
          </a:xfrm>
          <a:prstGeom prst="rect">
            <a:avLst/>
          </a:prstGeom>
          <a:noFill/>
        </p:spPr>
      </p:pic>
      <p:pic>
        <p:nvPicPr>
          <p:cNvPr id="34827" name="Picture 11" descr="latex-image-1"/>
          <p:cNvPicPr>
            <a:picLocks noChangeAspect="1" noChangeArrowheads="1"/>
          </p:cNvPicPr>
          <p:nvPr/>
        </p:nvPicPr>
        <p:blipFill>
          <a:blip r:embed="rId4"/>
          <a:srcRect/>
          <a:stretch>
            <a:fillRect/>
          </a:stretch>
        </p:blipFill>
        <p:spPr bwMode="auto">
          <a:xfrm>
            <a:off x="228600" y="3657600"/>
            <a:ext cx="8726488" cy="180340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dirty="0"/>
              <a:t>Contrasts</a:t>
            </a:r>
          </a:p>
        </p:txBody>
      </p:sp>
      <p:pic>
        <p:nvPicPr>
          <p:cNvPr id="13317" name="Picture 5" descr="latex-image-1"/>
          <p:cNvPicPr>
            <a:picLocks noChangeAspect="1" noChangeArrowheads="1"/>
          </p:cNvPicPr>
          <p:nvPr/>
        </p:nvPicPr>
        <p:blipFill>
          <a:blip r:embed="rId3"/>
          <a:srcRect/>
          <a:stretch>
            <a:fillRect/>
          </a:stretch>
        </p:blipFill>
        <p:spPr bwMode="auto">
          <a:xfrm>
            <a:off x="1600200" y="5181600"/>
            <a:ext cx="5664200" cy="469900"/>
          </a:xfrm>
          <a:prstGeom prst="rect">
            <a:avLst/>
          </a:prstGeom>
          <a:noFill/>
        </p:spPr>
      </p:pic>
      <p:pic>
        <p:nvPicPr>
          <p:cNvPr id="7" name="Picture 6" descr="latex-image-1.pdf"/>
          <p:cNvPicPr>
            <a:picLocks noChangeAspect="1"/>
          </p:cNvPicPr>
          <p:nvPr/>
        </p:nvPicPr>
        <p:blipFill>
          <a:blip r:embed="rId4"/>
          <a:stretch>
            <a:fillRect/>
          </a:stretch>
        </p:blipFill>
        <p:spPr>
          <a:xfrm>
            <a:off x="1295400" y="2338388"/>
            <a:ext cx="6692900" cy="495300"/>
          </a:xfrm>
          <a:prstGeom prst="rect">
            <a:avLst/>
          </a:prstGeom>
        </p:spPr>
      </p:pic>
      <p:pic>
        <p:nvPicPr>
          <p:cNvPr id="8" name="Picture 7" descr="latex-image-1.pdf"/>
          <p:cNvPicPr>
            <a:picLocks noChangeAspect="1"/>
          </p:cNvPicPr>
          <p:nvPr/>
        </p:nvPicPr>
        <p:blipFill>
          <a:blip r:embed="rId5"/>
          <a:stretch>
            <a:fillRect/>
          </a:stretch>
        </p:blipFill>
        <p:spPr>
          <a:xfrm>
            <a:off x="1295400" y="3570288"/>
            <a:ext cx="7048500" cy="635000"/>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normAutofit fontScale="90000"/>
          </a:bodyPr>
          <a:lstStyle/>
          <a:p>
            <a:r>
              <a:rPr lang="en-US" dirty="0"/>
              <a:t>Overall F-test is a test of p-1 contrasts</a:t>
            </a:r>
          </a:p>
        </p:txBody>
      </p:sp>
      <p:pic>
        <p:nvPicPr>
          <p:cNvPr id="15363" name="Picture 3" descr="latex-image-1"/>
          <p:cNvPicPr>
            <a:picLocks noChangeAspect="1" noChangeArrowheads="1"/>
          </p:cNvPicPr>
          <p:nvPr/>
        </p:nvPicPr>
        <p:blipFill>
          <a:blip r:embed="rId3"/>
          <a:srcRect/>
          <a:stretch>
            <a:fillRect/>
          </a:stretch>
        </p:blipFill>
        <p:spPr bwMode="auto">
          <a:xfrm>
            <a:off x="2057400" y="2209800"/>
            <a:ext cx="4699000" cy="431800"/>
          </a:xfrm>
          <a:prstGeom prst="rect">
            <a:avLst/>
          </a:prstGeom>
          <a:noFill/>
        </p:spPr>
      </p:pic>
      <p:pic>
        <p:nvPicPr>
          <p:cNvPr id="15365" name="Picture 5" descr="latex-image-1"/>
          <p:cNvPicPr>
            <a:picLocks noChangeAspect="1" noChangeArrowheads="1"/>
          </p:cNvPicPr>
          <p:nvPr/>
        </p:nvPicPr>
        <p:blipFill>
          <a:blip r:embed="rId4"/>
          <a:srcRect/>
          <a:stretch>
            <a:fillRect/>
          </a:stretch>
        </p:blipFill>
        <p:spPr bwMode="auto">
          <a:xfrm>
            <a:off x="2438400" y="3048000"/>
            <a:ext cx="3975100" cy="2298700"/>
          </a:xfrm>
          <a:prstGeom prst="rect">
            <a:avLst/>
          </a:prstGeom>
          <a:noFill/>
        </p:spPr>
      </p:pic>
      <p:pic>
        <p:nvPicPr>
          <p:cNvPr id="6" name="Picture 5" descr="latex-image-1.pdf"/>
          <p:cNvPicPr>
            <a:picLocks noChangeAspect="1"/>
          </p:cNvPicPr>
          <p:nvPr/>
        </p:nvPicPr>
        <p:blipFill>
          <a:blip r:embed="rId5"/>
          <a:stretch>
            <a:fillRect/>
          </a:stretch>
        </p:blipFill>
        <p:spPr>
          <a:xfrm>
            <a:off x="1389063" y="5922963"/>
            <a:ext cx="5740400" cy="419100"/>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2416</TotalTime>
  <Words>1574</Words>
  <Application>Microsoft Macintosh PowerPoint</Application>
  <PresentationFormat>On-screen Show (4:3)</PresentationFormat>
  <Paragraphs>174</Paragraphs>
  <Slides>32</Slides>
  <Notes>6</Notes>
  <HiddenSlides>0</HiddenSlides>
  <MMClips>0</MMClips>
  <ScaleCrop>false</ScaleCrop>
  <HeadingPairs>
    <vt:vector size="4" baseType="variant">
      <vt:variant>
        <vt:lpstr>Design Template</vt:lpstr>
      </vt:variant>
      <vt:variant>
        <vt:i4>1</vt:i4>
      </vt:variant>
      <vt:variant>
        <vt:lpstr>Slide Titles</vt:lpstr>
      </vt:variant>
      <vt:variant>
        <vt:i4>32</vt:i4>
      </vt:variant>
    </vt:vector>
  </HeadingPairs>
  <TitlesOfParts>
    <vt:vector size="33" baseType="lpstr">
      <vt:lpstr>Office Theme</vt:lpstr>
      <vt:lpstr>Regression Part II</vt:lpstr>
      <vt:lpstr>One-factor Analysis of variance</vt:lpstr>
      <vt:lpstr>Dummy Variables</vt:lpstr>
      <vt:lpstr>A common error</vt:lpstr>
      <vt:lpstr>But suppose you leave off the intercept</vt:lpstr>
      <vt:lpstr>Cell means coding: p indicators and no intercept</vt:lpstr>
      <vt:lpstr>Add a covariate: x4</vt:lpstr>
      <vt:lpstr>Contrasts</vt:lpstr>
      <vt:lpstr>Overall F-test is a test of p-1 contrasts</vt:lpstr>
      <vt:lpstr>In a one-factor design</vt:lpstr>
      <vt:lpstr>Multiple Comparisons</vt:lpstr>
      <vt:lpstr>Multiple Comparisons</vt:lpstr>
      <vt:lpstr>Multiple comparison tests of contrasts in a one-factor design</vt:lpstr>
      <vt:lpstr>Bonferroni</vt:lpstr>
      <vt:lpstr>Bonferroni</vt:lpstr>
      <vt:lpstr>Tukey (HSD)</vt:lpstr>
      <vt:lpstr>Scheffé</vt:lpstr>
      <vt:lpstr>Aside</vt:lpstr>
      <vt:lpstr>A family of 2 tests</vt:lpstr>
      <vt:lpstr>General principle</vt:lpstr>
      <vt:lpstr>Actually all you need is</vt:lpstr>
      <vt:lpstr>Scheffé</vt:lpstr>
      <vt:lpstr>Which method should you use?</vt:lpstr>
      <vt:lpstr>Slide 24</vt:lpstr>
      <vt:lpstr>Interactions</vt:lpstr>
      <vt:lpstr>Quantitative by Quantitative </vt:lpstr>
      <vt:lpstr>Quantitative by Categorical</vt:lpstr>
      <vt:lpstr>General principle</vt:lpstr>
      <vt:lpstr>Make a table</vt:lpstr>
      <vt:lpstr>What null hypothesis would you test for</vt:lpstr>
      <vt:lpstr>What to do if H0: β4=β5=0 is rejected</vt:lpstr>
      <vt:lpstr>Categorical by Categorical</vt:lpstr>
    </vt:vector>
  </TitlesOfParts>
  <Company>University of Toronto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Categorical Independent Variables</dc:title>
  <dc:creator>Earl Monroe</dc:creator>
  <cp:lastModifiedBy>Earl Monroe</cp:lastModifiedBy>
  <cp:revision>107</cp:revision>
  <dcterms:created xsi:type="dcterms:W3CDTF">2012-11-09T15:28:49Z</dcterms:created>
  <dcterms:modified xsi:type="dcterms:W3CDTF">2012-11-09T17:38:22Z</dcterms:modified>
</cp:coreProperties>
</file>