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30"/>
  </p:notesMasterIdLst>
  <p:sldIdLst>
    <p:sldId id="297" r:id="rId2"/>
    <p:sldId id="320" r:id="rId3"/>
    <p:sldId id="298" r:id="rId4"/>
    <p:sldId id="299" r:id="rId5"/>
    <p:sldId id="300" r:id="rId6"/>
    <p:sldId id="301" r:id="rId7"/>
    <p:sldId id="302" r:id="rId8"/>
    <p:sldId id="303" r:id="rId9"/>
    <p:sldId id="306" r:id="rId10"/>
    <p:sldId id="308" r:id="rId11"/>
    <p:sldId id="307" r:id="rId12"/>
    <p:sldId id="309" r:id="rId13"/>
    <p:sldId id="281" r:id="rId14"/>
    <p:sldId id="322" r:id="rId15"/>
    <p:sldId id="321" r:id="rId16"/>
    <p:sldId id="323" r:id="rId17"/>
    <p:sldId id="296" r:id="rId18"/>
    <p:sldId id="314" r:id="rId19"/>
    <p:sldId id="315" r:id="rId20"/>
    <p:sldId id="316" r:id="rId21"/>
    <p:sldId id="317" r:id="rId22"/>
    <p:sldId id="318" r:id="rId23"/>
    <p:sldId id="319" r:id="rId24"/>
    <p:sldId id="310" r:id="rId25"/>
    <p:sldId id="311" r:id="rId26"/>
    <p:sldId id="313" r:id="rId27"/>
    <p:sldId id="312" r:id="rId28"/>
    <p:sldId id="324" r:id="rId29"/>
  </p:sldIdLst>
  <p:sldSz cx="9144000" cy="6858000" type="screen4x3"/>
  <p:notesSz cx="6858000" cy="9144000"/>
  <p:defaultTextStyle>
    <a:defPPr>
      <a:defRPr lang="en-GB"/>
    </a:defPPr>
    <a:lvl1pPr algn="l" defTabSz="457200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charset="0"/>
      <a:defRPr sz="2400" kern="1200">
        <a:solidFill>
          <a:schemeClr val="bg1"/>
        </a:solidFill>
        <a:latin typeface="Arial" charset="0"/>
        <a:ea typeface="+mn-ea"/>
        <a:cs typeface="+mn-cs"/>
      </a:defRPr>
    </a:lvl1pPr>
    <a:lvl2pPr marL="742950" indent="-285750" algn="l" defTabSz="457200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charset="0"/>
      <a:defRPr sz="2400" kern="1200">
        <a:solidFill>
          <a:schemeClr val="bg1"/>
        </a:solidFill>
        <a:latin typeface="Arial" charset="0"/>
        <a:ea typeface="+mn-ea"/>
        <a:cs typeface="+mn-cs"/>
      </a:defRPr>
    </a:lvl2pPr>
    <a:lvl3pPr marL="1143000" indent="-228600" algn="l" defTabSz="457200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charset="0"/>
      <a:defRPr sz="2400" kern="1200">
        <a:solidFill>
          <a:schemeClr val="bg1"/>
        </a:solidFill>
        <a:latin typeface="Arial" charset="0"/>
        <a:ea typeface="+mn-ea"/>
        <a:cs typeface="+mn-cs"/>
      </a:defRPr>
    </a:lvl3pPr>
    <a:lvl4pPr marL="1600200" indent="-228600" algn="l" defTabSz="457200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charset="0"/>
      <a:defRPr sz="2400" kern="1200">
        <a:solidFill>
          <a:schemeClr val="bg1"/>
        </a:solidFill>
        <a:latin typeface="Arial" charset="0"/>
        <a:ea typeface="+mn-ea"/>
        <a:cs typeface="+mn-cs"/>
      </a:defRPr>
    </a:lvl4pPr>
    <a:lvl5pPr marL="2057400" indent="-228600" algn="l" defTabSz="457200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charset="0"/>
      <a:defRPr sz="2400" kern="1200">
        <a:solidFill>
          <a:schemeClr val="bg1"/>
        </a:solidFill>
        <a:latin typeface="Arial" charset="0"/>
        <a:ea typeface="+mn-ea"/>
        <a:cs typeface="+mn-cs"/>
      </a:defRPr>
    </a:lvl5pPr>
    <a:lvl6pPr marL="2286000" algn="l" defTabSz="457200" rtl="0" eaLnBrk="1" latinLnBrk="0" hangingPunct="1">
      <a:defRPr sz="2400" kern="1200">
        <a:solidFill>
          <a:schemeClr val="bg1"/>
        </a:solidFill>
        <a:latin typeface="Arial" charset="0"/>
        <a:ea typeface="+mn-ea"/>
        <a:cs typeface="+mn-cs"/>
      </a:defRPr>
    </a:lvl6pPr>
    <a:lvl7pPr marL="2743200" algn="l" defTabSz="457200" rtl="0" eaLnBrk="1" latinLnBrk="0" hangingPunct="1">
      <a:defRPr sz="2400" kern="1200">
        <a:solidFill>
          <a:schemeClr val="bg1"/>
        </a:solidFill>
        <a:latin typeface="Arial" charset="0"/>
        <a:ea typeface="+mn-ea"/>
        <a:cs typeface="+mn-cs"/>
      </a:defRPr>
    </a:lvl7pPr>
    <a:lvl8pPr marL="3200400" algn="l" defTabSz="457200" rtl="0" eaLnBrk="1" latinLnBrk="0" hangingPunct="1">
      <a:defRPr sz="2400" kern="1200">
        <a:solidFill>
          <a:schemeClr val="bg1"/>
        </a:solidFill>
        <a:latin typeface="Arial" charset="0"/>
        <a:ea typeface="+mn-ea"/>
        <a:cs typeface="+mn-cs"/>
      </a:defRPr>
    </a:lvl8pPr>
    <a:lvl9pPr marL="3657600" algn="l" defTabSz="457200" rtl="0" eaLnBrk="1" latinLnBrk="0" hangingPunct="1">
      <a:defRPr sz="2400" kern="1200">
        <a:solidFill>
          <a:schemeClr val="bg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7" d="100"/>
          <a:sy n="77" d="100"/>
        </p:scale>
        <p:origin x="-160" y="-112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-784" y="-88"/>
    </p:cViewPr>
  </p:outlineViewPr>
  <p:notesTextViewPr>
    <p:cViewPr>
      <p:scale>
        <a:sx n="100" d="100"/>
        <a:sy n="100" d="100"/>
      </p:scale>
      <p:origin x="0" y="1040"/>
    </p:cViewPr>
  </p:notesText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notesMaster" Target="notesMasters/notesMaster1.xml"/><Relationship Id="rId31" Type="http://schemas.openxmlformats.org/officeDocument/2006/relationships/printerSettings" Target="printerSettings/printerSettings1.bin"/><Relationship Id="rId32" Type="http://schemas.openxmlformats.org/officeDocument/2006/relationships/presProps" Target="presProps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viewProps" Target="viewProps.xml"/><Relationship Id="rId34" Type="http://schemas.openxmlformats.org/officeDocument/2006/relationships/theme" Target="theme/theme1.xml"/><Relationship Id="rId35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AutoShape 1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defRPr/>
            </a:pPr>
            <a:endParaRPr lang="en-US" dirty="0"/>
          </a:p>
        </p:txBody>
      </p:sp>
      <p:sp>
        <p:nvSpPr>
          <p:cNvPr id="2050" name="Rectangle 2"/>
          <p:cNvSpPr>
            <a:spLocks noGrp="1" noChangeArrowheads="1"/>
          </p:cNvSpPr>
          <p:nvPr>
            <p:ph type="hdr"/>
          </p:nvPr>
        </p:nvSpPr>
        <p:spPr bwMode="auto">
          <a:xfrm>
            <a:off x="0" y="0"/>
            <a:ext cx="2970213" cy="4556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>
              <a:buFont typeface="Times New Roman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3886200" y="0"/>
            <a:ext cx="2970213" cy="4556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algn="r">
              <a:buFont typeface="Times New Roman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4341" name="Rectangle 4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0413" cy="3427413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53" name="Rectangle 5"/>
          <p:cNvSpPr>
            <a:spLocks noGrp="1" noChangeArrowheads="1"/>
          </p:cNvSpPr>
          <p:nvPr>
            <p:ph type="body"/>
          </p:nvPr>
        </p:nvSpPr>
        <p:spPr bwMode="auto">
          <a:xfrm>
            <a:off x="914400" y="4343400"/>
            <a:ext cx="5027613" cy="41132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noProof="0"/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ftr"/>
          </p:nvPr>
        </p:nvSpPr>
        <p:spPr bwMode="auto">
          <a:xfrm>
            <a:off x="0" y="8686800"/>
            <a:ext cx="2970213" cy="4556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b" anchorCtr="0" compatLnSpc="1">
            <a:prstTxWarp prst="textNoShape">
              <a:avLst/>
            </a:prstTxWarp>
          </a:bodyPr>
          <a:lstStyle>
            <a:lvl1pPr>
              <a:buFont typeface="Times New Roman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2055" name="Rectangle 7"/>
          <p:cNvSpPr>
            <a:spLocks noGrp="1" noChangeArrowheads="1"/>
          </p:cNvSpPr>
          <p:nvPr>
            <p:ph type="sldNum"/>
          </p:nvPr>
        </p:nvSpPr>
        <p:spPr bwMode="auto">
          <a:xfrm>
            <a:off x="3886200" y="8686800"/>
            <a:ext cx="2970213" cy="4556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b" anchorCtr="0" compatLnSpc="1">
            <a:prstTxWarp prst="textNoShape">
              <a:avLst/>
            </a:prstTxWarp>
          </a:bodyPr>
          <a:lstStyle>
            <a:lvl1pPr algn="r">
              <a:buFont typeface="Times New Roman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fld id="{70FCFF00-F10A-42FD-A3DB-F330381AEF5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061983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charset="0"/>
      <a:defRPr sz="1200" kern="1200">
        <a:solidFill>
          <a:srgbClr val="000000"/>
        </a:solidFill>
        <a:latin typeface="Times New Roman" charset="0"/>
        <a:ea typeface="ＭＳ Ｐゴシック" charset="-128"/>
        <a:cs typeface="ＭＳ Ｐゴシック" charset="-128"/>
      </a:defRPr>
    </a:lvl1pPr>
    <a:lvl2pPr marL="37931725" indent="-37474525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charset="0"/>
      <a:defRPr sz="1200" kern="1200">
        <a:solidFill>
          <a:srgbClr val="000000"/>
        </a:solidFill>
        <a:latin typeface="Times New Roman" charset="0"/>
        <a:ea typeface="ＭＳ Ｐゴシック" charset="-128"/>
        <a:cs typeface="+mn-cs"/>
      </a:defRPr>
    </a:lvl2pPr>
    <a:lvl3pPr marL="1143000" indent="-22860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charset="0"/>
      <a:defRPr sz="1200" kern="1200">
        <a:solidFill>
          <a:srgbClr val="000000"/>
        </a:solidFill>
        <a:latin typeface="Times New Roman" charset="0"/>
        <a:ea typeface="ＭＳ Ｐゴシック" charset="-128"/>
        <a:cs typeface="+mn-cs"/>
      </a:defRPr>
    </a:lvl3pPr>
    <a:lvl4pPr marL="1600200" indent="-22860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charset="0"/>
      <a:defRPr sz="1200" kern="1200">
        <a:solidFill>
          <a:srgbClr val="000000"/>
        </a:solidFill>
        <a:latin typeface="Times New Roman" charset="0"/>
        <a:ea typeface="ＭＳ Ｐゴシック" charset="-128"/>
        <a:cs typeface="+mn-cs"/>
      </a:defRPr>
    </a:lvl4pPr>
    <a:lvl5pPr marL="2057400" indent="-22860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charset="0"/>
      <a:defRPr sz="1200" kern="1200">
        <a:solidFill>
          <a:srgbClr val="000000"/>
        </a:solidFill>
        <a:latin typeface="Times New Roman" charset="0"/>
        <a:ea typeface="ＭＳ Ｐゴシック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Maximize (log) likelihood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70FCFF00-F10A-42FD-A3DB-F330381AEF5B}" type="slidenum">
              <a:rPr lang="en-US" smtClean="0"/>
              <a:pPr>
                <a:defRPr/>
              </a:pPr>
              <a:t>1</a:t>
            </a:fld>
            <a:endParaRPr 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Maximize (log) likelihood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70FCFF00-F10A-42FD-A3DB-F330381AEF5B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For well known distributions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70FCFF00-F10A-42FD-A3DB-F330381AEF5B}" type="slidenum">
              <a:rPr lang="en-US" smtClean="0"/>
              <a:pPr>
                <a:defRPr/>
              </a:pPr>
              <a:t>12</a:t>
            </a:fld>
            <a:endParaRPr lang="en-US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6B941D52-DBAD-4369-BD15-2A318F2E7AF7}" type="slidenum">
              <a:rPr lang="en-US"/>
              <a:pPr/>
              <a:t>13</a:t>
            </a:fld>
            <a:endParaRPr lang="en-US" dirty="0"/>
          </a:p>
        </p:txBody>
      </p:sp>
      <p:sp>
        <p:nvSpPr>
          <p:cNvPr id="24579" name="Text Box 1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24580" name="Text Box 2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208463"/>
          </a:xfrm>
          <a:noFill/>
          <a:ln/>
        </p:spPr>
        <p:txBody>
          <a:bodyPr wrap="none" anchor="ctr"/>
          <a:lstStyle/>
          <a:p>
            <a:r>
              <a:rPr lang="en-US" dirty="0" smtClean="0"/>
              <a:t>Need more detail about degrees of freedom.</a:t>
            </a: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# Plotting jobs parameter space with R</a:t>
            </a:r>
          </a:p>
          <a:p>
            <a:r>
              <a:rPr lang="en-US" dirty="0" smtClean="0"/>
              <a:t>pi1 = </a:t>
            </a:r>
            <a:r>
              <a:rPr lang="en-US" dirty="0" err="1" smtClean="0"/>
              <a:t>seq</a:t>
            </a:r>
            <a:r>
              <a:rPr lang="en-US" dirty="0" smtClean="0"/>
              <a:t>(from=0,to=1,by=0.05); pi2=pi1</a:t>
            </a:r>
          </a:p>
          <a:p>
            <a:r>
              <a:rPr lang="en-US" dirty="0" smtClean="0"/>
              <a:t>plot(pi1,pi2,pch=' ', </a:t>
            </a:r>
            <a:r>
              <a:rPr lang="en-US" dirty="0" err="1" smtClean="0"/>
              <a:t>frame.plot</a:t>
            </a:r>
            <a:r>
              <a:rPr lang="en-US" dirty="0" smtClean="0"/>
              <a:t>=F,</a:t>
            </a:r>
          </a:p>
          <a:p>
            <a:r>
              <a:rPr lang="en-US" dirty="0" smtClean="0"/>
              <a:t>     </a:t>
            </a:r>
            <a:r>
              <a:rPr lang="en-US" dirty="0" err="1" smtClean="0"/>
              <a:t>xlab</a:t>
            </a:r>
            <a:r>
              <a:rPr lang="en-US" dirty="0" smtClean="0"/>
              <a:t>=expression(pi[1]), </a:t>
            </a:r>
            <a:r>
              <a:rPr lang="en-US" dirty="0" err="1" smtClean="0"/>
              <a:t>ylab</a:t>
            </a:r>
            <a:r>
              <a:rPr lang="en-US" dirty="0" smtClean="0"/>
              <a:t>=expression(pi[2])) </a:t>
            </a:r>
          </a:p>
          <a:p>
            <a:r>
              <a:rPr lang="en-US" dirty="0" smtClean="0"/>
              <a:t># Draw boundaries of parameter space</a:t>
            </a:r>
          </a:p>
          <a:p>
            <a:r>
              <a:rPr lang="en-US" dirty="0" smtClean="0"/>
              <a:t>xloc1 = c(0,0); yloc1 = c(0,1); lines(xloc1,yloc1,lty=1)</a:t>
            </a:r>
          </a:p>
          <a:p>
            <a:r>
              <a:rPr lang="en-US" dirty="0" smtClean="0"/>
              <a:t>xloc2 = c(0,1); yloc2 = c(0,0); lines(xloc2,yloc2,lty=1)</a:t>
            </a:r>
          </a:p>
          <a:p>
            <a:r>
              <a:rPr lang="en-US" dirty="0" smtClean="0"/>
              <a:t>xloc3 = c(0,1); yloc3 = c(1,0); lines(xloc3,yloc3,lty=1)</a:t>
            </a:r>
          </a:p>
          <a:p>
            <a:r>
              <a:rPr lang="en-US" dirty="0" smtClean="0"/>
              <a:t># Restricted parameter space is a line segment</a:t>
            </a:r>
          </a:p>
          <a:p>
            <a:r>
              <a:rPr lang="en-US" dirty="0" smtClean="0"/>
              <a:t>xloc4 = c(0,2/3); yloc4 = c(0,1/3); lines(xloc4,yloc4,lty=2)</a:t>
            </a:r>
          </a:p>
          <a:p>
            <a:r>
              <a:rPr lang="en-US" dirty="0" smtClean="0"/>
              <a:t>points(0.53,0.37, </a:t>
            </a:r>
            <a:r>
              <a:rPr lang="en-US" dirty="0" err="1" smtClean="0"/>
              <a:t>pch</a:t>
            </a:r>
            <a:r>
              <a:rPr lang="en-US" dirty="0" smtClean="0"/>
              <a:t>=19, col = "red1") # Unrestricted MLE</a:t>
            </a:r>
          </a:p>
          <a:p>
            <a:r>
              <a:rPr lang="en-US" dirty="0" smtClean="0"/>
              <a:t>points(0.60,0.30, </a:t>
            </a:r>
            <a:r>
              <a:rPr lang="en-US" dirty="0" err="1" smtClean="0"/>
              <a:t>pch</a:t>
            </a:r>
            <a:r>
              <a:rPr lang="en-US" dirty="0" smtClean="0"/>
              <a:t>=23, </a:t>
            </a:r>
            <a:r>
              <a:rPr lang="en-US" dirty="0" err="1" smtClean="0"/>
              <a:t>bg</a:t>
            </a:r>
            <a:r>
              <a:rPr lang="en-US" smtClean="0"/>
              <a:t>="black") # Restricted MLE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70FCFF00-F10A-42FD-A3DB-F330381AEF5B}" type="slidenum">
              <a:rPr lang="en-US" smtClean="0"/>
              <a:pPr>
                <a:defRPr/>
              </a:pPr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81645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Count the = signs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70FCFF00-F10A-42FD-A3DB-F330381AEF5B}" type="slidenum">
              <a:rPr lang="en-US" smtClean="0"/>
              <a:pPr>
                <a:defRPr/>
              </a:pPr>
              <a:t>17</a:t>
            </a:fld>
            <a:endParaRPr 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6AB3C8-B883-4584-B279-89CC1E4C7D2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8827E1-064E-4D9A-A9C7-684812BA3AB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463550"/>
            <a:ext cx="1941513" cy="56308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463550"/>
            <a:ext cx="5676900" cy="56308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45272AA-0A60-457A-B0BD-9C818962356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63550"/>
            <a:ext cx="7770813" cy="143351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685800" y="1981200"/>
            <a:ext cx="7770813" cy="4113213"/>
          </a:xfrm>
        </p:spPr>
        <p:txBody>
          <a:bodyPr/>
          <a:lstStyle/>
          <a:p>
            <a:pPr lvl="0"/>
            <a:endParaRPr lang="en-US" noProof="0" dirty="0" smtClean="0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520D719-9267-4620-9006-70B7D7FE447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7951932-6FA6-4101-AB6C-B33F5C2382E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5A6BCA2-0A42-4406-9440-51CD27BF7BD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08413" cy="41132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6613" y="1981200"/>
            <a:ext cx="3810000" cy="41132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3C718F2-1CE3-483D-B14D-F8B210C14BC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8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9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E0A715-5D32-4E11-90B7-A1935DD712B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36BC78-52CB-4F6B-B433-5ACA9417EFE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848CF56-3E5B-4F5B-A289-405E25D0C94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8B8FA5-0103-4876-9CC1-4BD2BFB387F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A575040-A447-438F-BC77-0E8CBE00197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463550"/>
            <a:ext cx="7770813" cy="14335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Master title style</a:t>
            </a:r>
          </a:p>
        </p:txBody>
      </p:sp>
      <p:sp>
        <p:nvSpPr>
          <p:cNvPr id="1027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0813" cy="41132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2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685800" y="6248400"/>
            <a:ext cx="1903413" cy="4556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>
              <a:buFont typeface="Times New Roman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>
                <a:solidFill>
                  <a:srgbClr val="000000"/>
                </a:solidFill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ftr"/>
          </p:nvPr>
        </p:nvSpPr>
        <p:spPr bwMode="auto">
          <a:xfrm>
            <a:off x="3124200" y="6248400"/>
            <a:ext cx="2894013" cy="4556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algn="ctr">
              <a:buFont typeface="Times New Roman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>
                <a:solidFill>
                  <a:srgbClr val="000000"/>
                </a:solidFill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6553200" y="6248400"/>
            <a:ext cx="1903413" cy="4556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algn="r">
              <a:buFont typeface="Times New Roman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>
                <a:solidFill>
                  <a:srgbClr val="000000"/>
                </a:solidFill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fld id="{E2C1EDE9-9FA6-4AB8-BECE-34066679F80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+mj-lt"/>
          <a:ea typeface="+mj-ea"/>
          <a:cs typeface="+mj-cs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Arial" charset="0"/>
          <a:ea typeface="ＭＳ Ｐゴシック" charset="-128"/>
          <a:cs typeface="ＭＳ Ｐゴシック" charset="-128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Arial" charset="0"/>
          <a:ea typeface="ＭＳ Ｐゴシック" charset="-128"/>
          <a:cs typeface="ＭＳ Ｐゴシック" charset="-128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Arial" charset="0"/>
          <a:ea typeface="ＭＳ Ｐゴシック" charset="-128"/>
          <a:cs typeface="ＭＳ Ｐゴシック" charset="-128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Arial" charset="0"/>
          <a:ea typeface="ＭＳ Ｐゴシック" charset="-128"/>
          <a:cs typeface="ＭＳ Ｐゴシック" charset="-128"/>
        </a:defRPr>
      </a:lvl5pPr>
      <a:lvl6pPr marL="2514600" indent="-228600" algn="ctr" defTabSz="457200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Arial" charset="0"/>
          <a:ea typeface="ＭＳ Ｐゴシック" charset="-128"/>
        </a:defRPr>
      </a:lvl6pPr>
      <a:lvl7pPr marL="2971800" indent="-228600" algn="ctr" defTabSz="457200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Arial" charset="0"/>
          <a:ea typeface="ＭＳ Ｐゴシック" charset="-128"/>
        </a:defRPr>
      </a:lvl7pPr>
      <a:lvl8pPr marL="3429000" indent="-228600" algn="ctr" defTabSz="457200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Arial" charset="0"/>
          <a:ea typeface="ＭＳ Ｐゴシック" charset="-128"/>
        </a:defRPr>
      </a:lvl8pPr>
      <a:lvl9pPr marL="3886200" indent="-228600" algn="ctr" defTabSz="457200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Arial" charset="0"/>
          <a:ea typeface="ＭＳ Ｐゴシック" charset="-128"/>
        </a:defRPr>
      </a:lvl9pPr>
    </p:titleStyle>
    <p:bodyStyle>
      <a:lvl1pPr marL="342900" indent="-342900" algn="l" defTabSz="457200" rtl="0" eaLnBrk="0" fontAlgn="base" hangingPunct="0">
        <a:spcBef>
          <a:spcPts val="8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800">
          <a:solidFill>
            <a:srgbClr val="000000"/>
          </a:solidFill>
          <a:latin typeface="+mn-lt"/>
          <a:ea typeface="+mn-ea"/>
        </a:defRPr>
      </a:lvl2pPr>
      <a:lvl3pPr marL="1143000" indent="-228600" algn="l" defTabSz="457200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400">
          <a:solidFill>
            <a:srgbClr val="000000"/>
          </a:solidFill>
          <a:latin typeface="+mn-lt"/>
          <a:ea typeface="+mn-ea"/>
        </a:defRPr>
      </a:lvl3pPr>
      <a:lvl4pPr marL="16002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</a:defRPr>
      </a:lvl4pPr>
      <a:lvl5pPr marL="20574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</a:defRPr>
      </a:lvl5pPr>
      <a:lvl6pPr marL="2514600" indent="-228600" algn="l" defTabSz="457200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</a:defRPr>
      </a:lvl6pPr>
      <a:lvl7pPr marL="2971800" indent="-228600" algn="l" defTabSz="457200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</a:defRPr>
      </a:lvl7pPr>
      <a:lvl8pPr marL="3429000" indent="-228600" algn="l" defTabSz="457200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</a:defRPr>
      </a:lvl8pPr>
      <a:lvl9pPr marL="3886200" indent="-228600" algn="l" defTabSz="457200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emf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emf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22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4" Type="http://schemas.openxmlformats.org/officeDocument/2006/relationships/image" Target="../media/image24.png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25.emf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6.e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emf"/><Relationship Id="rId4" Type="http://schemas.openxmlformats.org/officeDocument/2006/relationships/image" Target="../media/image28.em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emf"/><Relationship Id="rId4" Type="http://schemas.openxmlformats.org/officeDocument/2006/relationships/image" Target="../media/image31.emf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9.e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emf"/><Relationship Id="rId4" Type="http://schemas.openxmlformats.org/officeDocument/2006/relationships/image" Target="../media/image34.emf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2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4" Type="http://schemas.openxmlformats.org/officeDocument/2006/relationships/image" Target="../media/image2.emf"/><Relationship Id="rId5" Type="http://schemas.openxmlformats.org/officeDocument/2006/relationships/image" Target="../media/image3.emf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5.emf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6.emf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7.png"/><Relationship Id="rId3" Type="http://schemas.openxmlformats.org/officeDocument/2006/relationships/image" Target="../media/image38.emf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9.emf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0.emf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1.emf"/><Relationship Id="rId3" Type="http://schemas.openxmlformats.org/officeDocument/2006/relationships/image" Target="../media/image42.emf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emf"/><Relationship Id="rId4" Type="http://schemas.openxmlformats.org/officeDocument/2006/relationships/image" Target="../media/image45.emf"/><Relationship Id="rId5" Type="http://schemas.openxmlformats.org/officeDocument/2006/relationships/image" Target="../media/image46.emf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43.emf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4" Type="http://schemas.openxmlformats.org/officeDocument/2006/relationships/image" Target="../media/image6.emf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4.em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em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8.emf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9.emf"/><Relationship Id="rId3" Type="http://schemas.openxmlformats.org/officeDocument/2006/relationships/image" Target="../media/image10.emf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emf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2.emf"/><Relationship Id="rId3" Type="http://schemas.openxmlformats.org/officeDocument/2006/relationships/image" Target="../media/image13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4" Type="http://schemas.openxmlformats.org/officeDocument/2006/relationships/image" Target="../media/image16.emf"/><Relationship Id="rId5" Type="http://schemas.openxmlformats.org/officeDocument/2006/relationships/image" Target="../media/image17.emf"/><Relationship Id="rId6" Type="http://schemas.openxmlformats.org/officeDocument/2006/relationships/image" Target="../media/image18.emf"/><Relationship Id="rId7" Type="http://schemas.openxmlformats.org/officeDocument/2006/relationships/image" Target="../media/image19.emf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4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ctrTitle"/>
          </p:nvPr>
        </p:nvSpPr>
        <p:spPr>
          <a:xfrm>
            <a:off x="762000" y="990600"/>
            <a:ext cx="7772400" cy="1470025"/>
          </a:xfrm>
        </p:spPr>
        <p:txBody>
          <a:bodyPr/>
          <a:lstStyle/>
          <a:p>
            <a:r>
              <a:rPr lang="en-US" dirty="0" smtClean="0"/>
              <a:t>Maximum Likelihood</a:t>
            </a:r>
          </a:p>
        </p:txBody>
      </p:sp>
      <p:sp>
        <p:nvSpPr>
          <p:cNvPr id="8" name="Subtitle 7"/>
          <p:cNvSpPr>
            <a:spLocks noGrp="1"/>
          </p:cNvSpPr>
          <p:nvPr>
            <p:ph type="subTitle" idx="1"/>
          </p:nvPr>
        </p:nvSpPr>
        <p:spPr>
          <a:xfrm>
            <a:off x="1371600" y="2895600"/>
            <a:ext cx="6400800" cy="1752600"/>
          </a:xfrm>
        </p:spPr>
        <p:txBody>
          <a:bodyPr/>
          <a:lstStyle/>
          <a:p>
            <a:r>
              <a:rPr lang="en-US" dirty="0" smtClean="0"/>
              <a:t>See Davison Ch. 4 for background and a more thorough discussion.</a:t>
            </a:r>
            <a:endParaRPr lang="en-US" dirty="0"/>
          </a:p>
        </p:txBody>
      </p:sp>
      <p:sp>
        <p:nvSpPr>
          <p:cNvPr id="15366" name="TextBox 8"/>
          <p:cNvSpPr txBox="1">
            <a:spLocks noChangeArrowheads="1"/>
          </p:cNvSpPr>
          <p:nvPr/>
        </p:nvSpPr>
        <p:spPr bwMode="auto">
          <a:xfrm>
            <a:off x="1587500" y="6149975"/>
            <a:ext cx="172402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dirty="0"/>
              <a:t>Sometimes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752600" y="5867400"/>
            <a:ext cx="58965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See last slide for copyright information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0"/>
            <a:ext cx="7770813" cy="1433513"/>
          </a:xfrm>
        </p:spPr>
        <p:txBody>
          <a:bodyPr/>
          <a:lstStyle/>
          <a:p>
            <a:r>
              <a:rPr lang="en-US" dirty="0" smtClean="0"/>
              <a:t>Positive Definite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905000"/>
            <a:ext cx="8077200" cy="4648200"/>
          </a:xfrm>
        </p:spPr>
        <p:txBody>
          <a:bodyPr/>
          <a:lstStyle/>
          <a:p>
            <a:r>
              <a:rPr lang="en-US" dirty="0" smtClean="0"/>
              <a:t>Definition:</a:t>
            </a:r>
          </a:p>
          <a:p>
            <a:endParaRPr lang="en-US" dirty="0" smtClean="0"/>
          </a:p>
          <a:p>
            <a:r>
              <a:rPr lang="en-US" dirty="0" smtClean="0"/>
              <a:t>For real symmetric matrices</a:t>
            </a:r>
          </a:p>
          <a:p>
            <a:endParaRPr lang="en-US" dirty="0" smtClean="0"/>
          </a:p>
          <a:p>
            <a:pPr lvl="1"/>
            <a:r>
              <a:rPr lang="en-US" dirty="0" smtClean="0"/>
              <a:t>Positive definite </a:t>
            </a:r>
            <a:r>
              <a:rPr lang="en-US" dirty="0" err="1" smtClean="0">
                <a:sym typeface="Wingdings"/>
              </a:rPr>
              <a:t>iff</a:t>
            </a:r>
            <a:r>
              <a:rPr lang="en-US" dirty="0" smtClean="0">
                <a:sym typeface="Wingdings"/>
              </a:rPr>
              <a:t> </a:t>
            </a:r>
            <a:r>
              <a:rPr lang="en-US" dirty="0" smtClean="0"/>
              <a:t>All positive eigenvalues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Positive definite =&gt; Non-singular (inverse exists)</a:t>
            </a:r>
          </a:p>
        </p:txBody>
      </p:sp>
      <p:pic>
        <p:nvPicPr>
          <p:cNvPr id="4" name="Picture 3" descr="latex-image-1.pd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71800" y="2133600"/>
            <a:ext cx="2971800" cy="33020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2616189"/>
            <a:ext cx="8229600" cy="4027413"/>
          </a:xfrm>
        </p:spPr>
        <p:txBody>
          <a:bodyPr/>
          <a:lstStyle/>
          <a:p>
            <a:r>
              <a:rPr lang="en-US" dirty="0" smtClean="0"/>
              <a:t>If the second derivatives are continuous, </a:t>
            </a:r>
            <a:r>
              <a:rPr lang="en-US" b="1" dirty="0" smtClean="0"/>
              <a:t>H</a:t>
            </a:r>
            <a:r>
              <a:rPr lang="en-US" dirty="0" smtClean="0"/>
              <a:t> is symmetric. </a:t>
            </a:r>
          </a:p>
          <a:p>
            <a:r>
              <a:rPr lang="en-US" dirty="0" smtClean="0"/>
              <a:t>If the gradient is zero at a point and |</a:t>
            </a:r>
            <a:r>
              <a:rPr lang="en-US" b="1" dirty="0" smtClean="0"/>
              <a:t>H</a:t>
            </a:r>
            <a:r>
              <a:rPr lang="en-US" dirty="0" smtClean="0"/>
              <a:t>|≠0, </a:t>
            </a:r>
          </a:p>
          <a:p>
            <a:pPr lvl="1"/>
            <a:r>
              <a:rPr lang="en-US" dirty="0" smtClean="0"/>
              <a:t>If </a:t>
            </a:r>
            <a:r>
              <a:rPr lang="en-US" b="1" dirty="0" smtClean="0"/>
              <a:t>H</a:t>
            </a:r>
            <a:r>
              <a:rPr lang="en-US" dirty="0" smtClean="0"/>
              <a:t> is positive definite, local minimum</a:t>
            </a:r>
          </a:p>
          <a:p>
            <a:pPr lvl="1"/>
            <a:r>
              <a:rPr lang="en-US" dirty="0" smtClean="0"/>
              <a:t>If </a:t>
            </a:r>
            <a:r>
              <a:rPr lang="en-US" b="1" dirty="0" smtClean="0"/>
              <a:t>H</a:t>
            </a:r>
            <a:r>
              <a:rPr lang="en-US" dirty="0" smtClean="0"/>
              <a:t> is negative definite, local maximum</a:t>
            </a:r>
          </a:p>
          <a:p>
            <a:pPr lvl="1"/>
            <a:r>
              <a:rPr lang="en-US" dirty="0" smtClean="0"/>
              <a:t>If </a:t>
            </a:r>
            <a:r>
              <a:rPr lang="en-US" b="1" dirty="0" smtClean="0"/>
              <a:t>H</a:t>
            </a:r>
            <a:r>
              <a:rPr lang="en-US" dirty="0" smtClean="0"/>
              <a:t> has both positive and negative eigenvalues, saddle point</a:t>
            </a:r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/>
          </a:p>
        </p:txBody>
      </p:sp>
      <p:pic>
        <p:nvPicPr>
          <p:cNvPr id="6" name="Picture 5" descr="latex-image-1.pd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36318" y="1006458"/>
            <a:ext cx="2844800" cy="115570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"/>
            <a:ext cx="7770813" cy="1219200"/>
          </a:xfrm>
        </p:spPr>
        <p:txBody>
          <a:bodyPr/>
          <a:lstStyle/>
          <a:p>
            <a:r>
              <a:rPr lang="en-US" dirty="0" smtClean="0"/>
              <a:t>A slicker way to define the minus log likelihood function</a:t>
            </a:r>
            <a:endParaRPr lang="en-US" dirty="0"/>
          </a:p>
        </p:txBody>
      </p:sp>
      <p:pic>
        <p:nvPicPr>
          <p:cNvPr id="6" name="Picture 5" descr="latex-image-1.pd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2000" y="1600200"/>
            <a:ext cx="7607300" cy="4787900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1"/>
          <p:cNvSpPr>
            <a:spLocks noGrp="1" noChangeArrowheads="1"/>
          </p:cNvSpPr>
          <p:nvPr>
            <p:ph type="title"/>
          </p:nvPr>
        </p:nvSpPr>
        <p:spPr>
          <a:xfrm>
            <a:off x="609600" y="0"/>
            <a:ext cx="7772400" cy="685800"/>
          </a:xfrm>
        </p:spPr>
        <p:txBody>
          <a:bodyPr/>
          <a:lstStyle/>
          <a:p>
            <a:pPr eaLnBrk="1" hangingPunct="1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3200" dirty="0"/>
              <a:t>Likelihood Ratio Tests</a:t>
            </a:r>
          </a:p>
        </p:txBody>
      </p:sp>
      <p:pic>
        <p:nvPicPr>
          <p:cNvPr id="23555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371600" y="685800"/>
            <a:ext cx="5969000" cy="10541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23556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600200" y="2209800"/>
            <a:ext cx="4813300" cy="939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23557" name="Rectangle 4"/>
          <p:cNvSpPr>
            <a:spLocks noChangeArrowheads="1"/>
          </p:cNvSpPr>
          <p:nvPr/>
        </p:nvSpPr>
        <p:spPr bwMode="auto">
          <a:xfrm>
            <a:off x="998538" y="3657600"/>
            <a:ext cx="6596062" cy="15525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prstTxWarp prst="textNoShape">
              <a:avLst/>
            </a:prstTxWarp>
            <a:spAutoFit/>
          </a:bodyPr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dirty="0">
                <a:solidFill>
                  <a:srgbClr val="000000"/>
                </a:solidFill>
              </a:rPr>
              <a:t>Under </a:t>
            </a:r>
            <a:r>
              <a:rPr lang="en-US" i="1" dirty="0">
                <a:solidFill>
                  <a:srgbClr val="000000"/>
                </a:solidFill>
              </a:rPr>
              <a:t>H</a:t>
            </a:r>
            <a:r>
              <a:rPr lang="en-US" i="1" baseline="-25000" dirty="0">
                <a:solidFill>
                  <a:srgbClr val="000000"/>
                </a:solidFill>
              </a:rPr>
              <a:t>0</a:t>
            </a:r>
            <a:r>
              <a:rPr lang="en-US" dirty="0">
                <a:solidFill>
                  <a:srgbClr val="000000"/>
                </a:solidFill>
              </a:rPr>
              <a:t>, </a:t>
            </a:r>
            <a:r>
              <a:rPr lang="en-US" i="1" dirty="0">
                <a:solidFill>
                  <a:srgbClr val="000000"/>
                </a:solidFill>
              </a:rPr>
              <a:t>G</a:t>
            </a:r>
            <a:r>
              <a:rPr lang="en-US" i="1" baseline="30000" dirty="0">
                <a:solidFill>
                  <a:srgbClr val="000000"/>
                </a:solidFill>
              </a:rPr>
              <a:t>2</a:t>
            </a:r>
            <a:r>
              <a:rPr lang="en-US" dirty="0">
                <a:solidFill>
                  <a:srgbClr val="000000"/>
                </a:solidFill>
              </a:rPr>
              <a:t> has an approximate chi-square </a:t>
            </a:r>
          </a:p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dirty="0">
                <a:solidFill>
                  <a:srgbClr val="000000"/>
                </a:solidFill>
              </a:rPr>
              <a:t>distribution for large </a:t>
            </a:r>
            <a:r>
              <a:rPr lang="en-US" i="1" dirty="0">
                <a:solidFill>
                  <a:srgbClr val="000000"/>
                </a:solidFill>
              </a:rPr>
              <a:t>N</a:t>
            </a:r>
            <a:r>
              <a:rPr lang="en-US" dirty="0">
                <a:solidFill>
                  <a:srgbClr val="000000"/>
                </a:solidFill>
              </a:rPr>
              <a:t>. Degrees of freedom = number of (non-redundant, linear) equalities specified by H</a:t>
            </a:r>
            <a:r>
              <a:rPr lang="en-US" baseline="-25000" dirty="0">
                <a:solidFill>
                  <a:srgbClr val="000000"/>
                </a:solidFill>
              </a:rPr>
              <a:t>0</a:t>
            </a:r>
            <a:r>
              <a:rPr lang="en-US" dirty="0">
                <a:solidFill>
                  <a:srgbClr val="000000"/>
                </a:solidFill>
              </a:rPr>
              <a:t>.  Reject when </a:t>
            </a:r>
            <a:r>
              <a:rPr lang="en-US" i="1" dirty="0">
                <a:solidFill>
                  <a:srgbClr val="000000"/>
                </a:solidFill>
              </a:rPr>
              <a:t>G</a:t>
            </a:r>
            <a:r>
              <a:rPr lang="en-US" i="1" baseline="30000" dirty="0">
                <a:solidFill>
                  <a:srgbClr val="000000"/>
                </a:solidFill>
              </a:rPr>
              <a:t>2</a:t>
            </a:r>
            <a:r>
              <a:rPr lang="en-US" dirty="0">
                <a:solidFill>
                  <a:srgbClr val="000000"/>
                </a:solidFill>
              </a:rPr>
              <a:t> is large.</a:t>
            </a:r>
          </a:p>
        </p:txBody>
      </p:sp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52401"/>
            <a:ext cx="8839200" cy="1066800"/>
          </a:xfrm>
        </p:spPr>
        <p:txBody>
          <a:bodyPr/>
          <a:lstStyle/>
          <a:p>
            <a:r>
              <a:rPr lang="en-US" sz="3600" dirty="0"/>
              <a:t>Example: Multinomial with 3 categories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981200"/>
            <a:ext cx="7770813" cy="2743200"/>
          </a:xfrm>
        </p:spPr>
        <p:txBody>
          <a:bodyPr/>
          <a:lstStyle/>
          <a:p>
            <a:pPr marL="457200" indent="-457200">
              <a:buFont typeface="Arial"/>
              <a:buChar char="•"/>
            </a:pPr>
            <a:r>
              <a:rPr lang="en-US" dirty="0" smtClean="0"/>
              <a:t>Parameter space is 2-dimensional</a:t>
            </a:r>
          </a:p>
          <a:p>
            <a:pPr marL="457200" indent="-457200">
              <a:buFont typeface="Arial"/>
              <a:buChar char="•"/>
            </a:pPr>
            <a:r>
              <a:rPr lang="en-US" dirty="0" smtClean="0"/>
              <a:t>Unrestricted MLE is (Y-bar1, Y-bar2)</a:t>
            </a:r>
          </a:p>
          <a:p>
            <a:pPr marL="457200" indent="-457200">
              <a:buFont typeface="Arial"/>
              <a:buChar char="•"/>
            </a:pPr>
            <a:r>
              <a:rPr lang="en-US" dirty="0"/>
              <a:t>H</a:t>
            </a:r>
            <a:r>
              <a:rPr lang="en-US" baseline="-25000" dirty="0"/>
              <a:t>0</a:t>
            </a:r>
            <a:r>
              <a:rPr lang="en-US" dirty="0"/>
              <a:t>: θ</a:t>
            </a:r>
            <a:r>
              <a:rPr lang="en-US" baseline="-25000" dirty="0"/>
              <a:t>1</a:t>
            </a:r>
            <a:r>
              <a:rPr lang="en-US" dirty="0"/>
              <a:t> = 2θ</a:t>
            </a:r>
            <a:r>
              <a:rPr lang="en-US" baseline="-25000" dirty="0"/>
              <a:t>2</a:t>
            </a:r>
            <a:endParaRPr lang="en-US" dirty="0"/>
          </a:p>
          <a:p>
            <a:pPr marL="457200" indent="-457200">
              <a:buFont typeface="Arial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61085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"/>
            <a:ext cx="7770813" cy="450850"/>
          </a:xfrm>
        </p:spPr>
        <p:txBody>
          <a:bodyPr/>
          <a:lstStyle/>
          <a:p>
            <a:r>
              <a:rPr lang="en-US" sz="2400" dirty="0" smtClean="0"/>
              <a:t>Parameter space and restricted parameter space</a:t>
            </a:r>
            <a:endParaRPr lang="en-US" sz="2400" dirty="0"/>
          </a:p>
        </p:txBody>
      </p:sp>
      <p:pic>
        <p:nvPicPr>
          <p:cNvPr id="4" name="Picture 3" descr="2101f12ParameterSpace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914399"/>
            <a:ext cx="6248400" cy="5894717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28600"/>
            <a:ext cx="7770813" cy="838201"/>
          </a:xfrm>
        </p:spPr>
        <p:txBody>
          <a:bodyPr/>
          <a:lstStyle/>
          <a:p>
            <a:r>
              <a:rPr lang="en-US" dirty="0" smtClean="0"/>
              <a:t>R code for the record</a:t>
            </a:r>
            <a:endParaRPr lang="en-US" dirty="0"/>
          </a:p>
        </p:txBody>
      </p:sp>
      <p:pic>
        <p:nvPicPr>
          <p:cNvPr id="3" name="Picture 2" descr="latex-image-1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840" y="1558290"/>
            <a:ext cx="7924800" cy="4178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542665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0"/>
            <a:ext cx="7770813" cy="1143000"/>
          </a:xfrm>
        </p:spPr>
        <p:txBody>
          <a:bodyPr/>
          <a:lstStyle/>
          <a:p>
            <a:r>
              <a:rPr lang="en-US" dirty="0"/>
              <a:t>Degrees of Freedom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0" y="1371600"/>
            <a:ext cx="7770813" cy="2895600"/>
          </a:xfrm>
        </p:spPr>
        <p:txBody>
          <a:bodyPr/>
          <a:lstStyle/>
          <a:p>
            <a:r>
              <a:rPr lang="en-US" sz="2800" dirty="0"/>
              <a:t>Express H</a:t>
            </a:r>
            <a:r>
              <a:rPr lang="en-US" sz="2800" baseline="-25000" dirty="0"/>
              <a:t>0</a:t>
            </a:r>
            <a:r>
              <a:rPr lang="en-US" sz="2800" dirty="0"/>
              <a:t> as a set of linear combinations of the parameters, set equal to constants (usually zeros). </a:t>
            </a:r>
          </a:p>
          <a:p>
            <a:r>
              <a:rPr lang="en-US" sz="2800" dirty="0"/>
              <a:t>Degrees of freedom = number of </a:t>
            </a:r>
            <a:r>
              <a:rPr lang="en-US" sz="2800" i="1" dirty="0"/>
              <a:t>non-redundant</a:t>
            </a:r>
            <a:r>
              <a:rPr lang="en-US" sz="2800" dirty="0"/>
              <a:t> linear combinations (meaning linearly independent).</a:t>
            </a:r>
          </a:p>
          <a:p>
            <a:endParaRPr lang="en-US" sz="2800" dirty="0"/>
          </a:p>
        </p:txBody>
      </p:sp>
      <p:pic>
        <p:nvPicPr>
          <p:cNvPr id="25604" name="Picture 12" descr="latex-image-1.pdf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38200" y="4648200"/>
            <a:ext cx="3860800" cy="31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5" name="Picture 14" descr="latex-image-1.pdf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38200" y="5029200"/>
            <a:ext cx="74168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06" name="Rectangle 6"/>
          <p:cNvSpPr>
            <a:spLocks noChangeArrowheads="1"/>
          </p:cNvSpPr>
          <p:nvPr/>
        </p:nvSpPr>
        <p:spPr bwMode="auto">
          <a:xfrm>
            <a:off x="3997325" y="5584825"/>
            <a:ext cx="18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sp>
        <p:nvSpPr>
          <p:cNvPr id="25607" name="Rectangle 5"/>
          <p:cNvSpPr>
            <a:spLocks noChangeArrowheads="1"/>
          </p:cNvSpPr>
          <p:nvPr/>
        </p:nvSpPr>
        <p:spPr bwMode="auto">
          <a:xfrm>
            <a:off x="4114800" y="5562600"/>
            <a:ext cx="782638" cy="4572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6800" rIns="90000" bIns="46800">
            <a:prstTxWarp prst="textNoShape">
              <a:avLst/>
            </a:prstTxWarp>
            <a:spAutoFit/>
          </a:bodyPr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dirty="0">
                <a:solidFill>
                  <a:srgbClr val="000000"/>
                </a:solidFill>
              </a:rPr>
              <a:t>df=3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"/>
            <a:ext cx="7770813" cy="1143000"/>
          </a:xfrm>
        </p:spPr>
        <p:txBody>
          <a:bodyPr/>
          <a:lstStyle/>
          <a:p>
            <a:r>
              <a:rPr lang="en-US" sz="3600" dirty="0" smtClean="0"/>
              <a:t>Can write Null Hypothesis in Matrix Form as </a:t>
            </a:r>
            <a:r>
              <a:rPr lang="en-US" sz="3600" i="1" dirty="0" smtClean="0"/>
              <a:t>H</a:t>
            </a:r>
            <a:r>
              <a:rPr lang="en-US" sz="3600" i="1" baseline="-25000" dirty="0" smtClean="0"/>
              <a:t>0</a:t>
            </a:r>
            <a:r>
              <a:rPr lang="en-US" sz="3600" i="1" dirty="0" smtClean="0"/>
              <a:t>: </a:t>
            </a:r>
            <a:r>
              <a:rPr lang="en-US" sz="3600" b="1" i="1" dirty="0" smtClean="0"/>
              <a:t>Cθ</a:t>
            </a:r>
            <a:r>
              <a:rPr lang="en-US" sz="3600" i="1" dirty="0" smtClean="0"/>
              <a:t> = </a:t>
            </a:r>
            <a:r>
              <a:rPr lang="en-US" sz="3600" b="1" i="1" dirty="0" smtClean="0"/>
              <a:t>h</a:t>
            </a:r>
            <a:endParaRPr lang="en-US" sz="3600" b="1" i="1" dirty="0"/>
          </a:p>
        </p:txBody>
      </p:sp>
      <p:pic>
        <p:nvPicPr>
          <p:cNvPr id="3" name="Picture 2" descr="latex-image-1.pd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0600" y="1219200"/>
            <a:ext cx="7378700" cy="647700"/>
          </a:xfrm>
          <a:prstGeom prst="rect">
            <a:avLst/>
          </a:prstGeom>
        </p:spPr>
      </p:pic>
      <p:pic>
        <p:nvPicPr>
          <p:cNvPr id="6" name="Picture 5" descr="latex-image-1.pd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2362200"/>
            <a:ext cx="8140700" cy="2997200"/>
          </a:xfrm>
          <a:prstGeom prst="rect">
            <a:avLst/>
          </a:prstGeom>
        </p:spPr>
      </p:pic>
      <p:pic>
        <p:nvPicPr>
          <p:cNvPr id="9" name="Picture 8" descr="latex-image-1.pd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8200" y="6172200"/>
            <a:ext cx="7213600" cy="292100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08050"/>
          </a:xfrm>
        </p:spPr>
        <p:txBody>
          <a:bodyPr/>
          <a:lstStyle/>
          <a:p>
            <a:r>
              <a:rPr lang="en-US" dirty="0" smtClean="0"/>
              <a:t>Gamma Example: </a:t>
            </a:r>
            <a:r>
              <a:rPr lang="en-US" i="1" dirty="0" smtClean="0"/>
              <a:t>H</a:t>
            </a:r>
            <a:r>
              <a:rPr lang="en-US" i="1" baseline="-25000" dirty="0" smtClean="0"/>
              <a:t>0</a:t>
            </a:r>
            <a:r>
              <a:rPr lang="en-US" i="1" dirty="0" smtClean="0"/>
              <a:t>: α = β</a:t>
            </a:r>
            <a:endParaRPr lang="en-US" i="1" dirty="0"/>
          </a:p>
        </p:txBody>
      </p:sp>
      <p:pic>
        <p:nvPicPr>
          <p:cNvPr id="4" name="Picture 3" descr="latex-image-1.pd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98600" y="1493838"/>
            <a:ext cx="5626100" cy="1892300"/>
          </a:xfrm>
          <a:prstGeom prst="rect">
            <a:avLst/>
          </a:prstGeom>
        </p:spPr>
      </p:pic>
      <p:pic>
        <p:nvPicPr>
          <p:cNvPr id="5" name="Picture 4" descr="latex-image-1.pd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00" y="4267200"/>
            <a:ext cx="5511800" cy="533400"/>
          </a:xfrm>
          <a:prstGeom prst="rect">
            <a:avLst/>
          </a:prstGeom>
        </p:spPr>
      </p:pic>
      <p:pic>
        <p:nvPicPr>
          <p:cNvPr id="8" name="Picture 7" descr="latex-image-1.pd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3438" y="6142038"/>
            <a:ext cx="7581900" cy="2413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title"/>
          </p:nvPr>
        </p:nvSpPr>
        <p:spPr>
          <a:xfrm>
            <a:off x="685800" y="0"/>
            <a:ext cx="7770813" cy="1060450"/>
          </a:xfrm>
        </p:spPr>
        <p:txBody>
          <a:bodyPr/>
          <a:lstStyle/>
          <a:p>
            <a:r>
              <a:rPr lang="en-US" dirty="0" smtClean="0"/>
              <a:t>Maximum Likelihood</a:t>
            </a:r>
          </a:p>
        </p:txBody>
      </p:sp>
      <p:pic>
        <p:nvPicPr>
          <p:cNvPr id="15363" name="Picture 3" descr="latex-image-1.pdf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52600" y="1371600"/>
            <a:ext cx="5118100" cy="596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4" name="Picture 4" descr="latex-image-1.pdf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828800" y="2590800"/>
            <a:ext cx="3568700" cy="1282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5" name="Picture 5" descr="latex-image-1.pdf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752600" y="4572000"/>
            <a:ext cx="5930900" cy="1282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6" name="TextBox 8"/>
          <p:cNvSpPr txBox="1">
            <a:spLocks noChangeArrowheads="1"/>
          </p:cNvSpPr>
          <p:nvPr/>
        </p:nvSpPr>
        <p:spPr bwMode="auto">
          <a:xfrm>
            <a:off x="1587500" y="6149975"/>
            <a:ext cx="172402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dirty="0"/>
              <a:t>Sometimes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0"/>
            <a:ext cx="7770813" cy="685800"/>
          </a:xfrm>
        </p:spPr>
        <p:txBody>
          <a:bodyPr/>
          <a:lstStyle/>
          <a:p>
            <a:r>
              <a:rPr lang="en-US" dirty="0" smtClean="0"/>
              <a:t>Make a wrapper function</a:t>
            </a:r>
            <a:endParaRPr lang="en-US" dirty="0"/>
          </a:p>
        </p:txBody>
      </p:sp>
      <p:pic>
        <p:nvPicPr>
          <p:cNvPr id="4" name="Picture 3" descr="latex-image-1.pd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76400"/>
            <a:ext cx="9144000" cy="4286250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latex-image-1.pd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9038" y="131763"/>
            <a:ext cx="7112000" cy="6286500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"/>
            <a:ext cx="7770813" cy="838199"/>
          </a:xfrm>
        </p:spPr>
        <p:txBody>
          <a:bodyPr/>
          <a:lstStyle/>
          <a:p>
            <a:r>
              <a:rPr lang="en-US" dirty="0" smtClean="0"/>
              <a:t>It's probably okay, but plot -LL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38400" y="2895600"/>
            <a:ext cx="3962400" cy="3962400"/>
          </a:xfrm>
          <a:prstGeom prst="rect">
            <a:avLst/>
          </a:prstGeom>
        </p:spPr>
      </p:pic>
      <p:pic>
        <p:nvPicPr>
          <p:cNvPr id="5" name="Picture 4" descr="latex-image-1.pd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2313" y="1174750"/>
            <a:ext cx="8382000" cy="1727200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Test </a:t>
            </a:r>
            <a:r>
              <a:rPr lang="en-US" i="1" dirty="0" smtClean="0"/>
              <a:t>H</a:t>
            </a:r>
            <a:r>
              <a:rPr lang="en-US" i="1" baseline="-25000" dirty="0" smtClean="0"/>
              <a:t>0</a:t>
            </a:r>
            <a:r>
              <a:rPr lang="en-US" i="1" dirty="0" smtClean="0"/>
              <a:t>: α = β</a:t>
            </a:r>
            <a:endParaRPr lang="en-US" i="1" dirty="0"/>
          </a:p>
        </p:txBody>
      </p:sp>
      <p:pic>
        <p:nvPicPr>
          <p:cNvPr id="3" name="Picture 2" descr="latex-image-1.pd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2633663"/>
            <a:ext cx="8077200" cy="2019300"/>
          </a:xfrm>
          <a:prstGeom prst="rect">
            <a:avLst/>
          </a:prstGeo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9144000" cy="1066800"/>
          </a:xfrm>
        </p:spPr>
        <p:txBody>
          <a:bodyPr/>
          <a:lstStyle/>
          <a:p>
            <a:r>
              <a:rPr lang="en-US" dirty="0" smtClean="0"/>
              <a:t>The actual Theorem (Wilks, 1934)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685800" y="1447800"/>
            <a:ext cx="7770813" cy="4800600"/>
          </a:xfrm>
        </p:spPr>
        <p:txBody>
          <a:bodyPr/>
          <a:lstStyle/>
          <a:p>
            <a:pPr>
              <a:buFont typeface="Arial"/>
              <a:buChar char="•"/>
            </a:pPr>
            <a:r>
              <a:rPr lang="en-US" dirty="0" smtClean="0"/>
              <a:t>There are </a:t>
            </a:r>
            <a:r>
              <a:rPr lang="en-US" i="1" dirty="0" err="1" smtClean="0"/>
              <a:t>r+p</a:t>
            </a:r>
            <a:r>
              <a:rPr lang="en-US" dirty="0" smtClean="0"/>
              <a:t> parameters</a:t>
            </a:r>
          </a:p>
          <a:p>
            <a:pPr>
              <a:buFont typeface="Arial"/>
              <a:buChar char="•"/>
            </a:pPr>
            <a:r>
              <a:rPr lang="en-US" dirty="0" smtClean="0"/>
              <a:t>Null hypothesis says that the first </a:t>
            </a:r>
            <a:r>
              <a:rPr lang="en-US" i="1" dirty="0" smtClean="0"/>
              <a:t>r </a:t>
            </a:r>
            <a:r>
              <a:rPr lang="en-US" dirty="0" smtClean="0"/>
              <a:t>parameters equal specified constants.</a:t>
            </a:r>
          </a:p>
          <a:p>
            <a:pPr>
              <a:buFont typeface="Arial"/>
              <a:buChar char="•"/>
            </a:pPr>
            <a:r>
              <a:rPr lang="en-US" dirty="0" smtClean="0"/>
              <a:t>Then under some regularity conditions, </a:t>
            </a:r>
            <a:r>
              <a:rPr lang="en-US" i="1" dirty="0" smtClean="0"/>
              <a:t>G</a:t>
            </a:r>
            <a:r>
              <a:rPr lang="en-US" i="1" baseline="30000" dirty="0" smtClean="0"/>
              <a:t>2</a:t>
            </a:r>
            <a:r>
              <a:rPr lang="en-US" dirty="0" smtClean="0"/>
              <a:t> converges in distribution to chi-squared with </a:t>
            </a:r>
            <a:r>
              <a:rPr lang="en-US" i="1" dirty="0" smtClean="0"/>
              <a:t>r</a:t>
            </a:r>
            <a:r>
              <a:rPr lang="en-US" dirty="0" smtClean="0"/>
              <a:t> df if H</a:t>
            </a:r>
            <a:r>
              <a:rPr lang="en-US" baseline="-25000" dirty="0" smtClean="0"/>
              <a:t>0</a:t>
            </a:r>
            <a:r>
              <a:rPr lang="en-US" dirty="0" smtClean="0"/>
              <a:t> is true.</a:t>
            </a:r>
          </a:p>
          <a:p>
            <a:pPr>
              <a:buFont typeface="Arial"/>
              <a:buChar char="•"/>
            </a:pPr>
            <a:r>
              <a:rPr lang="en-US" dirty="0" smtClean="0"/>
              <a:t>Can justify tests of </a:t>
            </a:r>
            <a:r>
              <a:rPr lang="en-US" i="1" dirty="0" smtClean="0"/>
              <a:t>linear </a:t>
            </a:r>
            <a:r>
              <a:rPr lang="en-US" dirty="0" smtClean="0"/>
              <a:t>null hypotheses by a re-parameterization using the invariance principle.</a:t>
            </a:r>
          </a:p>
          <a:p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1"/>
            <a:ext cx="7770813" cy="990599"/>
          </a:xfrm>
        </p:spPr>
        <p:txBody>
          <a:bodyPr/>
          <a:lstStyle/>
          <a:p>
            <a:r>
              <a:rPr lang="en-US" dirty="0" smtClean="0"/>
              <a:t>How it works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1143000"/>
            <a:ext cx="7770813" cy="5715000"/>
          </a:xfrm>
        </p:spPr>
        <p:txBody>
          <a:bodyPr/>
          <a:lstStyle/>
          <a:p>
            <a:pPr>
              <a:buFont typeface="Arial"/>
              <a:buChar char="•"/>
            </a:pPr>
            <a:r>
              <a:rPr lang="en-US" sz="2400" dirty="0" smtClean="0"/>
              <a:t>The invariance principle of maximum likelihood estimation says that the MLE of a function is that function of the MLE. Like </a:t>
            </a:r>
          </a:p>
          <a:p>
            <a:pPr>
              <a:buFont typeface="Arial"/>
              <a:buChar char="•"/>
            </a:pPr>
            <a:endParaRPr lang="en-US" sz="2400" dirty="0" smtClean="0"/>
          </a:p>
          <a:p>
            <a:pPr>
              <a:buFont typeface="Arial"/>
              <a:buChar char="•"/>
            </a:pPr>
            <a:endParaRPr lang="en-US" sz="2400" dirty="0" smtClean="0"/>
          </a:p>
          <a:p>
            <a:pPr>
              <a:buFont typeface="Arial"/>
              <a:buChar char="•"/>
            </a:pPr>
            <a:r>
              <a:rPr lang="en-US" sz="2400" dirty="0" smtClean="0"/>
              <a:t>Meaning is particularly clear when the function is one-to-one.</a:t>
            </a:r>
          </a:p>
          <a:p>
            <a:pPr>
              <a:buFont typeface="Arial"/>
              <a:buChar char="•"/>
            </a:pPr>
            <a:r>
              <a:rPr lang="en-US" sz="2400" dirty="0" smtClean="0"/>
              <a:t>Write H</a:t>
            </a:r>
            <a:r>
              <a:rPr lang="en-US" sz="2400" baseline="-25000" dirty="0" smtClean="0"/>
              <a:t>0</a:t>
            </a:r>
            <a:r>
              <a:rPr lang="en-US" sz="2400" dirty="0" smtClean="0"/>
              <a:t>: </a:t>
            </a:r>
            <a:r>
              <a:rPr lang="en-US" sz="2400" b="1" dirty="0" smtClean="0"/>
              <a:t>Cθ</a:t>
            </a:r>
            <a:r>
              <a:rPr lang="en-US" sz="2400" dirty="0" smtClean="0"/>
              <a:t> = </a:t>
            </a:r>
            <a:r>
              <a:rPr lang="en-US" sz="2400" b="1" dirty="0" smtClean="0"/>
              <a:t>h</a:t>
            </a:r>
            <a:r>
              <a:rPr lang="en-US" sz="2400" dirty="0" smtClean="0"/>
              <a:t>, where </a:t>
            </a:r>
            <a:r>
              <a:rPr lang="en-US" sz="2400" b="1" dirty="0" smtClean="0"/>
              <a:t>C</a:t>
            </a:r>
            <a:r>
              <a:rPr lang="en-US" sz="2400" dirty="0" smtClean="0"/>
              <a:t> is r x (</a:t>
            </a:r>
            <a:r>
              <a:rPr lang="en-US" sz="2400" dirty="0" err="1" smtClean="0"/>
              <a:t>r+p</a:t>
            </a:r>
            <a:r>
              <a:rPr lang="en-US" sz="2400" dirty="0" smtClean="0"/>
              <a:t>) and rows of </a:t>
            </a:r>
            <a:r>
              <a:rPr lang="en-US" sz="2400" b="1" dirty="0" smtClean="0"/>
              <a:t>C</a:t>
            </a:r>
            <a:r>
              <a:rPr lang="en-US" sz="2400" dirty="0" smtClean="0"/>
              <a:t> are linearly independent.</a:t>
            </a:r>
          </a:p>
          <a:p>
            <a:pPr>
              <a:buFont typeface="Arial"/>
              <a:buChar char="•"/>
            </a:pPr>
            <a:r>
              <a:rPr lang="en-US" sz="2400" dirty="0" smtClean="0"/>
              <a:t>Can always find an additional p vectors that, together with the rows of C, span </a:t>
            </a:r>
            <a:r>
              <a:rPr lang="en-US" sz="2400" dirty="0" err="1" smtClean="0"/>
              <a:t>R</a:t>
            </a:r>
            <a:r>
              <a:rPr lang="en-US" sz="2400" baseline="30000" dirty="0" err="1" smtClean="0"/>
              <a:t>r+p</a:t>
            </a:r>
            <a:endParaRPr lang="en-US" sz="2400" baseline="30000" dirty="0" smtClean="0"/>
          </a:p>
          <a:p>
            <a:pPr>
              <a:buFont typeface="Arial"/>
              <a:buChar char="•"/>
            </a:pPr>
            <a:r>
              <a:rPr lang="en-US" sz="2400" dirty="0" smtClean="0"/>
              <a:t>This defines a (linear) 1-to-1 re-parameterization, and Wilks' theorem applies directly.</a:t>
            </a:r>
            <a:endParaRPr lang="en-US" sz="2400" dirty="0"/>
          </a:p>
        </p:txBody>
      </p:sp>
      <p:pic>
        <p:nvPicPr>
          <p:cNvPr id="4" name="Picture 3" descr="latex-image-1.pd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08413" y="2493963"/>
            <a:ext cx="1206500" cy="558800"/>
          </a:xfrm>
          <a:prstGeom prst="rect">
            <a:avLst/>
          </a:prstGeo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"/>
            <a:ext cx="7770813" cy="1143000"/>
          </a:xfrm>
        </p:spPr>
        <p:txBody>
          <a:bodyPr/>
          <a:lstStyle/>
          <a:p>
            <a:r>
              <a:rPr lang="en-US" dirty="0" smtClean="0"/>
              <a:t>Gamma Example </a:t>
            </a:r>
            <a:r>
              <a:rPr lang="en-US" i="1" dirty="0" smtClean="0"/>
              <a:t>H</a:t>
            </a:r>
            <a:r>
              <a:rPr lang="en-US" i="1" baseline="-25000" dirty="0" smtClean="0"/>
              <a:t>0</a:t>
            </a:r>
            <a:r>
              <a:rPr lang="en-US" i="1" dirty="0" smtClean="0"/>
              <a:t>: α = β</a:t>
            </a:r>
            <a:endParaRPr lang="en-US" dirty="0"/>
          </a:p>
        </p:txBody>
      </p:sp>
      <p:pic>
        <p:nvPicPr>
          <p:cNvPr id="6" name="Picture 5" descr="latex-image-1.pd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76400" y="1371600"/>
            <a:ext cx="6121400" cy="3937000"/>
          </a:xfrm>
          <a:prstGeom prst="rect">
            <a:avLst/>
          </a:prstGeom>
        </p:spPr>
      </p:pic>
      <p:pic>
        <p:nvPicPr>
          <p:cNvPr id="7" name="Picture 6" descr="latex-image-1.pd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19475" y="6040438"/>
            <a:ext cx="2184400" cy="419100"/>
          </a:xfrm>
          <a:prstGeom prst="rect">
            <a:avLst/>
          </a:prstGeom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9144000" cy="914400"/>
          </a:xfrm>
        </p:spPr>
        <p:txBody>
          <a:bodyPr/>
          <a:lstStyle/>
          <a:p>
            <a:r>
              <a:rPr lang="en-US" sz="3200" dirty="0" smtClean="0"/>
              <a:t>Can Work for Non-linear Null Hypotheses Too</a:t>
            </a:r>
            <a:endParaRPr lang="en-US" sz="3200" dirty="0"/>
          </a:p>
        </p:txBody>
      </p:sp>
      <p:pic>
        <p:nvPicPr>
          <p:cNvPr id="4" name="Picture 3" descr="latex-image-1.pd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752600"/>
            <a:ext cx="2463800" cy="520700"/>
          </a:xfrm>
          <a:prstGeom prst="rect">
            <a:avLst/>
          </a:prstGeom>
        </p:spPr>
      </p:pic>
      <p:pic>
        <p:nvPicPr>
          <p:cNvPr id="5" name="Picture 4" descr="latex-image-1.pd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6172200"/>
            <a:ext cx="2184400" cy="419100"/>
          </a:xfrm>
          <a:prstGeom prst="rect">
            <a:avLst/>
          </a:prstGeom>
        </p:spPr>
      </p:pic>
      <p:pic>
        <p:nvPicPr>
          <p:cNvPr id="6" name="Picture 5" descr="latex-image-1.pd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200" y="914400"/>
            <a:ext cx="4914900" cy="622300"/>
          </a:xfrm>
          <a:prstGeom prst="rect">
            <a:avLst/>
          </a:prstGeom>
        </p:spPr>
      </p:pic>
      <p:pic>
        <p:nvPicPr>
          <p:cNvPr id="8" name="Picture 7" descr="latex-image-1.pd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057400" y="2514600"/>
            <a:ext cx="5105400" cy="3314700"/>
          </a:xfrm>
          <a:prstGeom prst="rect">
            <a:avLst/>
          </a:prstGeom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Copyright Information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000" dirty="0"/>
              <a:t>This slide show was prepared by Jerry Brunner, Department of</a:t>
            </a:r>
          </a:p>
          <a:p>
            <a:r>
              <a:rPr lang="en-US" sz="2000" dirty="0"/>
              <a:t>Statistics, University of Toronto. It is licensed under a Creative</a:t>
            </a:r>
          </a:p>
          <a:p>
            <a:r>
              <a:rPr lang="en-US" sz="2000" dirty="0"/>
              <a:t>Commons Attribution - </a:t>
            </a:r>
            <a:r>
              <a:rPr lang="en-US" sz="2000" dirty="0" err="1"/>
              <a:t>ShareAlike</a:t>
            </a:r>
            <a:r>
              <a:rPr lang="en-US" sz="2000" dirty="0"/>
              <a:t> 3.0 </a:t>
            </a:r>
            <a:r>
              <a:rPr lang="en-US" sz="2000" dirty="0" err="1"/>
              <a:t>Unported</a:t>
            </a:r>
            <a:r>
              <a:rPr lang="en-US" sz="2000" dirty="0"/>
              <a:t> License. Use</a:t>
            </a:r>
          </a:p>
          <a:p>
            <a:r>
              <a:rPr lang="en-US" sz="2000" dirty="0"/>
              <a:t>any part of it as you like and share the result freely. </a:t>
            </a:r>
            <a:r>
              <a:rPr lang="en-US" sz="2000" dirty="0" smtClean="0"/>
              <a:t>These</a:t>
            </a:r>
            <a:endParaRPr lang="en-US" sz="2000" dirty="0"/>
          </a:p>
          <a:p>
            <a:r>
              <a:rPr lang="en-US" sz="2000" dirty="0" err="1" smtClean="0"/>
              <a:t>Powerpoint</a:t>
            </a:r>
            <a:r>
              <a:rPr lang="en-US" sz="2000" dirty="0" smtClean="0"/>
              <a:t> slides will be available </a:t>
            </a:r>
            <a:r>
              <a:rPr lang="en-US" sz="2000" dirty="0"/>
              <a:t>from the course website:</a:t>
            </a:r>
          </a:p>
          <a:p>
            <a:r>
              <a:rPr lang="en-US" sz="2000" dirty="0"/>
              <a:t>http://</a:t>
            </a:r>
            <a:r>
              <a:rPr lang="en-US" sz="2000" dirty="0" err="1"/>
              <a:t>www.utstat.toronto.edu</a:t>
            </a:r>
            <a:r>
              <a:rPr lang="en-US" sz="2000" dirty="0"/>
              <a:t>/</a:t>
            </a:r>
            <a:r>
              <a:rPr lang="en-US" sz="2000" dirty="0" err="1"/>
              <a:t>brunner</a:t>
            </a:r>
            <a:r>
              <a:rPr lang="en-US" sz="2000" dirty="0"/>
              <a:t>/</a:t>
            </a:r>
            <a:r>
              <a:rPr lang="en-US" sz="2000" dirty="0" err="1"/>
              <a:t>oldclass</a:t>
            </a:r>
            <a:r>
              <a:rPr lang="en-US" sz="2000" dirty="0"/>
              <a:t>/appliedf12</a:t>
            </a:r>
          </a:p>
        </p:txBody>
      </p:sp>
    </p:spTree>
    <p:extLst>
      <p:ext uri="{BB962C8B-B14F-4D97-AF65-F5344CB8AC3E}">
        <p14:creationId xmlns:p14="http://schemas.microsoft.com/office/powerpoint/2010/main" val="242790406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>
          <a:xfrm>
            <a:off x="0" y="228600"/>
            <a:ext cx="9144000" cy="755650"/>
          </a:xfrm>
        </p:spPr>
        <p:txBody>
          <a:bodyPr/>
          <a:lstStyle/>
          <a:p>
            <a:r>
              <a:rPr lang="en-US" dirty="0" smtClean="0"/>
              <a:t>Close your eyes and differentiate?</a:t>
            </a:r>
          </a:p>
        </p:txBody>
      </p:sp>
      <p:pic>
        <p:nvPicPr>
          <p:cNvPr id="16387" name="Picture 4" descr="latex-image-1.pdf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2057400"/>
            <a:ext cx="8712200" cy="54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8" name="Picture 5" descr="latex-image-1.pdf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19200" y="3429000"/>
            <a:ext cx="61087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9" name="Picture 6" descr="latex-image-1.pdf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817688" y="5456238"/>
            <a:ext cx="5321300" cy="48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title"/>
          </p:nvPr>
        </p:nvSpPr>
        <p:spPr>
          <a:xfrm>
            <a:off x="685800" y="0"/>
            <a:ext cx="7770813" cy="838200"/>
          </a:xfrm>
        </p:spPr>
        <p:txBody>
          <a:bodyPr/>
          <a:lstStyle/>
          <a:p>
            <a:r>
              <a:rPr lang="en-US" sz="3200" dirty="0" smtClean="0"/>
              <a:t>Simulate Some Data: True α=2, β=3</a:t>
            </a:r>
          </a:p>
        </p:txBody>
      </p:sp>
      <p:sp>
        <p:nvSpPr>
          <p:cNvPr id="17411" name="Content Placeholder 3"/>
          <p:cNvSpPr>
            <a:spLocks noGrp="1"/>
          </p:cNvSpPr>
          <p:nvPr>
            <p:ph idx="1"/>
          </p:nvPr>
        </p:nvSpPr>
        <p:spPr>
          <a:xfrm>
            <a:off x="685800" y="4953000"/>
            <a:ext cx="7770813" cy="1600200"/>
          </a:xfrm>
        </p:spPr>
        <p:txBody>
          <a:bodyPr/>
          <a:lstStyle/>
          <a:p>
            <a:r>
              <a:rPr lang="en-US" sz="2000" dirty="0" smtClean="0"/>
              <a:t>Alternatives for getting the data into D might be</a:t>
            </a:r>
          </a:p>
          <a:p>
            <a:r>
              <a:rPr lang="en-US" sz="2000" dirty="0" smtClean="0"/>
              <a:t>	D = scan(“Gamma.data”)   -- Can put entire URL</a:t>
            </a:r>
          </a:p>
          <a:p>
            <a:r>
              <a:rPr lang="en-US" sz="2000" dirty="0" smtClean="0"/>
              <a:t>	D = c(20.87, 13.74, …, 10.94)</a:t>
            </a:r>
          </a:p>
        </p:txBody>
      </p:sp>
      <p:pic>
        <p:nvPicPr>
          <p:cNvPr id="17412" name="Picture 2" descr="latex-image-1.pdf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1143000"/>
            <a:ext cx="8686800" cy="284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/>
          <p:cNvSpPr>
            <a:spLocks noGrp="1"/>
          </p:cNvSpPr>
          <p:nvPr>
            <p:ph type="title"/>
          </p:nvPr>
        </p:nvSpPr>
        <p:spPr>
          <a:xfrm>
            <a:off x="685800" y="0"/>
            <a:ext cx="7770813" cy="1136650"/>
          </a:xfrm>
        </p:spPr>
        <p:txBody>
          <a:bodyPr/>
          <a:lstStyle/>
          <a:p>
            <a:r>
              <a:rPr lang="en-US" dirty="0" smtClean="0"/>
              <a:t>Log Likelihood</a:t>
            </a:r>
          </a:p>
        </p:txBody>
      </p:sp>
      <p:pic>
        <p:nvPicPr>
          <p:cNvPr id="4" name="Picture 3" descr="latex-image-1.pd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6388" y="1905000"/>
            <a:ext cx="8267700" cy="30734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08050"/>
          </a:xfrm>
        </p:spPr>
        <p:txBody>
          <a:bodyPr/>
          <a:lstStyle/>
          <a:p>
            <a:r>
              <a:rPr lang="en-US" sz="3600" dirty="0" smtClean="0"/>
              <a:t>R function for the minus log likelihood</a:t>
            </a:r>
          </a:p>
        </p:txBody>
      </p:sp>
      <p:pic>
        <p:nvPicPr>
          <p:cNvPr id="19459" name="Picture 3" descr="latex-image-1.pdf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743200"/>
            <a:ext cx="9144000" cy="281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 descr="latex-image-1.pd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3400" y="1295400"/>
            <a:ext cx="7835900" cy="85090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08050"/>
          </a:xfrm>
        </p:spPr>
        <p:txBody>
          <a:bodyPr/>
          <a:lstStyle/>
          <a:p>
            <a:r>
              <a:rPr lang="en-US" sz="3600" dirty="0" smtClean="0"/>
              <a:t>Where should the numerical search start?</a:t>
            </a:r>
          </a:p>
        </p:txBody>
      </p:sp>
      <p:sp>
        <p:nvSpPr>
          <p:cNvPr id="20483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8305800" cy="3048000"/>
          </a:xfrm>
        </p:spPr>
        <p:txBody>
          <a:bodyPr/>
          <a:lstStyle/>
          <a:p>
            <a:pPr>
              <a:buFont typeface="Arial" charset="0"/>
              <a:buChar char="•"/>
            </a:pPr>
            <a:r>
              <a:rPr lang="en-US" dirty="0" smtClean="0"/>
              <a:t>How about Method of Moments estimates?</a:t>
            </a:r>
          </a:p>
          <a:p>
            <a:pPr>
              <a:buFont typeface="Arial" charset="0"/>
              <a:buChar char="•"/>
            </a:pPr>
            <a:r>
              <a:rPr lang="en-US" dirty="0" smtClean="0"/>
              <a:t>E(X) = αβ, Var(X) = αβ</a:t>
            </a:r>
            <a:r>
              <a:rPr lang="en-US" baseline="30000" dirty="0" smtClean="0"/>
              <a:t>2</a:t>
            </a:r>
          </a:p>
          <a:p>
            <a:pPr>
              <a:buFont typeface="Arial" charset="0"/>
              <a:buChar char="•"/>
            </a:pPr>
            <a:r>
              <a:rPr lang="en-US" dirty="0" smtClean="0"/>
              <a:t>Replace population moments by sample moments and put a ~ above the parameters.</a:t>
            </a:r>
          </a:p>
          <a:p>
            <a:pPr>
              <a:buFont typeface="Arial" charset="0"/>
              <a:buChar char="•"/>
            </a:pPr>
            <a:endParaRPr lang="en-US" dirty="0" smtClean="0"/>
          </a:p>
          <a:p>
            <a:pPr>
              <a:buFont typeface="Arial" charset="0"/>
              <a:buChar char="•"/>
            </a:pPr>
            <a:endParaRPr lang="en-US" dirty="0"/>
          </a:p>
        </p:txBody>
      </p:sp>
      <p:pic>
        <p:nvPicPr>
          <p:cNvPr id="20484" name="Picture 6" descr="latex-image-1.pdf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52613" y="4600575"/>
            <a:ext cx="4584700" cy="119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1" descr="latex-image-1.pdf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01838" y="588963"/>
            <a:ext cx="4584700" cy="119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7" name="Picture 2" descr="latex-image-1.pdf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14488" y="3521075"/>
            <a:ext cx="6362700" cy="134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latex-image-1.pd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" y="228600"/>
            <a:ext cx="9067800" cy="6197600"/>
          </a:xfrm>
          <a:prstGeom prst="rect">
            <a:avLst/>
          </a:prstGeom>
        </p:spPr>
      </p:pic>
      <p:pic>
        <p:nvPicPr>
          <p:cNvPr id="4" name="Picture 3" descr="latex-image-1.pdf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507037" y="3224212"/>
            <a:ext cx="1905000" cy="774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 descr="latex-image-1.pdf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486400" y="2057400"/>
            <a:ext cx="1943100" cy="78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 descr="latex-image-1.pdf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487862" y="1536700"/>
            <a:ext cx="1295400" cy="190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 descr="latex-image-1.pdf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297612" y="1470025"/>
            <a:ext cx="1295400" cy="292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8" descr="latex-image-1.pdf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811837" y="633412"/>
            <a:ext cx="1066800" cy="40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Blank Presentation">
      <a:majorFont>
        <a:latin typeface="Arial"/>
        <a:ea typeface="ＭＳ Ｐゴシック"/>
        <a:cs typeface="ＭＳ Ｐゴシック"/>
      </a:majorFont>
      <a:minorFont>
        <a:latin typeface="Arial"/>
        <a:ea typeface="ＭＳ Ｐゴシック"/>
        <a:cs typeface="ＭＳ Ｐゴシック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charset="0"/>
          <a:buNone/>
          <a:tabLst/>
          <a:defRPr kumimoji="0" lang="en-GB" sz="24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charset="0"/>
          <a:buNone/>
          <a:tabLst/>
          <a:defRPr kumimoji="0" lang="en-GB" sz="24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4201</TotalTime>
  <Words>854</Words>
  <Application>Microsoft Macintosh PowerPoint</Application>
  <PresentationFormat>On-screen Show (4:3)</PresentationFormat>
  <Paragraphs>95</Paragraphs>
  <Slides>28</Slides>
  <Notes>6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29" baseType="lpstr">
      <vt:lpstr>Blank Presentation</vt:lpstr>
      <vt:lpstr>Maximum Likelihood</vt:lpstr>
      <vt:lpstr>Maximum Likelihood</vt:lpstr>
      <vt:lpstr>Close your eyes and differentiate?</vt:lpstr>
      <vt:lpstr>Simulate Some Data: True α=2, β=3</vt:lpstr>
      <vt:lpstr>Log Likelihood</vt:lpstr>
      <vt:lpstr>R function for the minus log likelihood</vt:lpstr>
      <vt:lpstr>Where should the numerical search start?</vt:lpstr>
      <vt:lpstr>PowerPoint Presentation</vt:lpstr>
      <vt:lpstr>PowerPoint Presentation</vt:lpstr>
      <vt:lpstr>Positive Definite</vt:lpstr>
      <vt:lpstr>PowerPoint Presentation</vt:lpstr>
      <vt:lpstr>A slicker way to define the minus log likelihood function</vt:lpstr>
      <vt:lpstr>Likelihood Ratio Tests</vt:lpstr>
      <vt:lpstr>Example: Multinomial with 3 categories</vt:lpstr>
      <vt:lpstr>Parameter space and restricted parameter space</vt:lpstr>
      <vt:lpstr>R code for the record</vt:lpstr>
      <vt:lpstr>Degrees of Freedom</vt:lpstr>
      <vt:lpstr>Can write Null Hypothesis in Matrix Form as H0: Cθ = h</vt:lpstr>
      <vt:lpstr>Gamma Example: H0: α = β</vt:lpstr>
      <vt:lpstr>Make a wrapper function</vt:lpstr>
      <vt:lpstr>PowerPoint Presentation</vt:lpstr>
      <vt:lpstr>It's probably okay, but plot -LL</vt:lpstr>
      <vt:lpstr>Test H0: α = β</vt:lpstr>
      <vt:lpstr>The actual Theorem (Wilks, 1934)</vt:lpstr>
      <vt:lpstr>How it works</vt:lpstr>
      <vt:lpstr>Gamma Example H0: α = β</vt:lpstr>
      <vt:lpstr>Can Work for Non-linear Null Hypotheses Too</vt:lpstr>
      <vt:lpstr>Copyright Information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Earl Monroe</dc:creator>
  <cp:lastModifiedBy>Jerry Brunner</cp:lastModifiedBy>
  <cp:revision>260</cp:revision>
  <cp:lastPrinted>2012-10-04T22:20:36Z</cp:lastPrinted>
  <dcterms:created xsi:type="dcterms:W3CDTF">2012-09-28T17:16:38Z</dcterms:created>
  <dcterms:modified xsi:type="dcterms:W3CDTF">2012-11-05T16:10:14Z</dcterms:modified>
</cp:coreProperties>
</file>