
<file path=[Content_Types].xml><?xml version="1.0" encoding="utf-8"?>
<Types xmlns="http://schemas.openxmlformats.org/package/2006/content-types">
  <Override PartName="/ppt/notesSlides/notesSlide2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0.xml" ContentType="application/vnd.openxmlformats-officedocument.presentationml.slide+xml"/>
  <Override PartName="/ppt/slides/slide15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0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27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22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Default Extension="jpeg" ContentType="image/jpeg"/>
  <Override PartName="/ppt/slides/slide12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1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1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33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s/slide19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ppt/notesSlides/notesSlide3.xml" ContentType="application/vnd.openxmlformats-officedocument.presentationml.notesSlide+xml"/>
  <Override PartName="/ppt/notesSlides/notesSlide13.xml" ContentType="application/vnd.openxmlformats-officedocument.presentationml.notes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s/slide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1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5.xml" ContentType="application/vnd.openxmlformats-officedocument.presentationml.notesSlide+xml"/>
  <Default Extension="bin" ContentType="application/vnd.openxmlformats-officedocument.presentationml.printerSettings"/>
  <Override PartName="/ppt/slides/slide11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3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18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3.xml" ContentType="application/vnd.openxmlformats-officedocument.presentationml.slide+xml"/>
  <Default Extension="png" ContentType="image/png"/>
  <Override PartName="/ppt/slideLayouts/slideLayout3.xml" ContentType="application/vnd.openxmlformats-officedocument.presentationml.slideLayout+xml"/>
  <Default Extension="pict" ContentType="image/pict"/>
  <Override PartName="/ppt/notesSlides/notesSlide7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docProps/app.xml" ContentType="application/vnd.openxmlformats-officedocument.extended-properties+xml"/>
  <Default Extension="vml" ContentType="application/vnd.openxmlformats-officedocument.vmlDrawing"/>
  <Override PartName="/ppt/notesSlides/notesSlide12.xml" ContentType="application/vnd.openxmlformats-officedocument.presentationml.notesSlide+xml"/>
  <Override PartName="/ppt/slides/slide25.xml" ContentType="application/vnd.openxmlformats-officedocument.presentationml.slide+xml"/>
  <Default Extension="xls" ContentType="application/vnd.ms-excel"/>
  <Override PartName="/ppt/tableStyles.xml" ContentType="application/vnd.openxmlformats-officedocument.presentationml.tableStyl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32" charset="0"/>
        <a:ea typeface="ＭＳ Ｐゴシック" pitchFamily="-32" charset="-128"/>
        <a:cs typeface="ＭＳ Ｐゴシック" pitchFamily="-32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32" charset="0"/>
        <a:ea typeface="ＭＳ Ｐゴシック" pitchFamily="-32" charset="-128"/>
        <a:cs typeface="ＭＳ Ｐゴシック" pitchFamily="-32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32" charset="0"/>
        <a:ea typeface="ＭＳ Ｐゴシック" pitchFamily="-32" charset="-128"/>
        <a:cs typeface="ＭＳ Ｐゴシック" pitchFamily="-32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32" charset="0"/>
        <a:ea typeface="ＭＳ Ｐゴシック" pitchFamily="-32" charset="-128"/>
        <a:cs typeface="ＭＳ Ｐゴシック" pitchFamily="-32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32" charset="0"/>
        <a:ea typeface="ＭＳ Ｐゴシック" pitchFamily="-32" charset="-128"/>
        <a:cs typeface="ＭＳ Ｐゴシック" pitchFamily="-3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32" charset="0"/>
        <a:ea typeface="ＭＳ Ｐゴシック" pitchFamily="-32" charset="-128"/>
        <a:cs typeface="ＭＳ Ｐゴシック" pitchFamily="-3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32" charset="0"/>
        <a:ea typeface="ＭＳ Ｐゴシック" pitchFamily="-32" charset="-128"/>
        <a:cs typeface="ＭＳ Ｐゴシック" pitchFamily="-3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32" charset="0"/>
        <a:ea typeface="ＭＳ Ｐゴシック" pitchFamily="-32" charset="-128"/>
        <a:cs typeface="ＭＳ Ｐゴシック" pitchFamily="-3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32" charset="0"/>
        <a:ea typeface="ＭＳ Ｐゴシック" pitchFamily="-32" charset="-128"/>
        <a:cs typeface="ＭＳ Ｐゴシック" pitchFamily="-3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48" d="100"/>
          <a:sy n="148" d="100"/>
        </p:scale>
        <p:origin x="-112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6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19" Type="http://schemas.openxmlformats.org/officeDocument/2006/relationships/slide" Target="slides/slide18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ict"/><Relationship Id="rId2" Type="http://schemas.openxmlformats.org/officeDocument/2006/relationships/image" Target="../media/image16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ict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pict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CD34C0-761D-42AE-9849-3BF405D3521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6" charset="0"/>
        <a:ea typeface="ＭＳ Ｐゴシック" pitchFamily="-16" charset="-128"/>
        <a:cs typeface="ＭＳ Ｐゴシック" pitchFamily="-1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6" charset="0"/>
        <a:ea typeface="ＭＳ Ｐゴシック" pitchFamily="-1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6" charset="0"/>
        <a:ea typeface="ＭＳ Ｐゴシック" pitchFamily="-1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6" charset="0"/>
        <a:ea typeface="ＭＳ Ｐゴシック" pitchFamily="-1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6" charset="0"/>
        <a:ea typeface="ＭＳ Ｐゴシック" pitchFamily="-1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C0047A-BF54-4E56-82D5-E1E0F5D1584F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32" charset="0"/>
              <a:ea typeface="ＭＳ Ｐゴシック" pitchFamily="-32" charset="-128"/>
              <a:cs typeface="ＭＳ Ｐゴシック" pitchFamily="-32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54FEB-F63D-457B-A06F-C6281D9B4743}" type="slidenum">
              <a:rPr lang="en-US"/>
              <a:pPr/>
              <a:t>10</a:t>
            </a:fld>
            <a:endParaRPr lang="en-US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pitchFamily="-32" charset="0"/>
                <a:ea typeface="ＭＳ Ｐゴシック" pitchFamily="-32" charset="-128"/>
                <a:cs typeface="ＭＳ Ｐゴシック" pitchFamily="-32" charset="-128"/>
              </a:rPr>
              <a:t>… And her are some examples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E4AAB7-EDDD-4948-81A3-B6EE026E394B}" type="slidenum">
              <a:rPr lang="en-US"/>
              <a:pPr/>
              <a:t>11</a:t>
            </a:fld>
            <a:endParaRPr lang="en-US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32" charset="0"/>
              <a:ea typeface="ＭＳ Ｐゴシック" pitchFamily="-32" charset="-128"/>
              <a:cs typeface="ＭＳ Ｐゴシック" pitchFamily="-32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28047B-A04E-40A5-A05E-E082A377E173}" type="slidenum">
              <a:rPr lang="en-US"/>
              <a:pPr/>
              <a:t>12</a:t>
            </a:fld>
            <a:endParaRPr lang="en-US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pitchFamily="-32" charset="0"/>
                <a:ea typeface="ＭＳ Ｐゴシック" pitchFamily="-32" charset="-128"/>
                <a:cs typeface="ＭＳ Ｐゴシック" pitchFamily="-32" charset="-128"/>
              </a:rPr>
              <a:t>And we set up a regression equation</a:t>
            </a:r>
          </a:p>
          <a:p>
            <a:pPr eaLnBrk="1" hangingPunct="1"/>
            <a:r>
              <a:rPr lang="en-US">
                <a:latin typeface="Arial" pitchFamily="-32" charset="0"/>
                <a:ea typeface="ＭＳ Ｐゴシック" pitchFamily="-32" charset="-128"/>
                <a:cs typeface="ＭＳ Ｐゴシック" pitchFamily="-32" charset="-128"/>
              </a:rPr>
              <a:t>With products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302FA-308F-4092-BC35-BE350EAA8111}" type="slidenum">
              <a:rPr lang="en-US"/>
              <a:pPr/>
              <a:t>13</a:t>
            </a:fld>
            <a:endParaRPr lang="en-US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32" charset="0"/>
              <a:ea typeface="ＭＳ Ｐゴシック" pitchFamily="-32" charset="-128"/>
              <a:cs typeface="ＭＳ Ｐゴシック" pitchFamily="-32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D39042-B8AC-468F-8FD1-01624CB6C7C6}" type="slidenum">
              <a:rPr lang="en-US"/>
              <a:pPr/>
              <a:t>14</a:t>
            </a:fld>
            <a:endParaRPr lang="en-US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32" charset="0"/>
              <a:ea typeface="ＭＳ Ｐゴシック" pitchFamily="-32" charset="-128"/>
              <a:cs typeface="ＭＳ Ｐゴシック" pitchFamily="-32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F214A5-2793-4BBA-A389-D5EB6A2707EF}" type="slidenum">
              <a:rPr lang="en-US"/>
              <a:pPr/>
              <a:t>15</a:t>
            </a:fld>
            <a:endParaRPr lang="en-US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pitchFamily="-32" charset="0"/>
                <a:ea typeface="ＭＳ Ｐゴシック" pitchFamily="-32" charset="-128"/>
                <a:cs typeface="ＭＳ Ｐゴシック" pitchFamily="-32" charset="-128"/>
              </a:rPr>
              <a:t>Sometimes you can -- more later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23846-678E-4F0D-AF05-43C5DCC69EFF}" type="slidenum">
              <a:rPr lang="en-US"/>
              <a:pPr/>
              <a:t>16</a:t>
            </a:fld>
            <a:endParaRPr lang="en-US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32" charset="0"/>
              <a:ea typeface="ＭＳ Ｐゴシック" pitchFamily="-32" charset="-128"/>
              <a:cs typeface="ＭＳ Ｐゴシック" pitchFamily="-32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CF1A56-BFBF-49E3-A7AD-AF6B89DF2F72}" type="slidenum">
              <a:rPr lang="en-US"/>
              <a:pPr/>
              <a:t>17</a:t>
            </a:fld>
            <a:endParaRPr lang="en-US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pitchFamily="-32" charset="0"/>
                <a:ea typeface="ＭＳ Ｐゴシック" pitchFamily="-32" charset="-128"/>
                <a:cs typeface="ＭＳ Ｐゴシック" pitchFamily="-32" charset="-128"/>
              </a:rPr>
              <a:t>… To understand this second one, look at the picture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A037C7-C376-49E3-8E73-0F24E2BB562D}" type="slidenum">
              <a:rPr lang="en-US"/>
              <a:pPr/>
              <a:t>18</a:t>
            </a:fld>
            <a:endParaRPr lang="en-US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32" charset="0"/>
              <a:ea typeface="ＭＳ Ｐゴシック" pitchFamily="-32" charset="-128"/>
              <a:cs typeface="ＭＳ Ｐゴシック" pitchFamily="-32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4B3E52-F609-40E6-BB2C-9AEE3085E923}" type="slidenum">
              <a:rPr lang="en-US"/>
              <a:pPr/>
              <a:t>19</a:t>
            </a:fld>
            <a:endParaRPr lang="en-US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pitchFamily="-32" charset="0"/>
                <a:ea typeface="ＭＳ Ｐゴシック" pitchFamily="-32" charset="-128"/>
                <a:cs typeface="ＭＳ Ｐゴシック" pitchFamily="-32" charset="-128"/>
              </a:rPr>
              <a:t>… Now what happens if you add a third factor?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BEF770-602D-4B78-9485-2B6C86F9FD69}" type="slidenum">
              <a:rPr lang="en-US"/>
              <a:pPr/>
              <a:t>2</a:t>
            </a:fld>
            <a:endParaRPr lang="en-US"/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32" charset="0"/>
              <a:ea typeface="ＭＳ Ｐゴシック" pitchFamily="-32" charset="-128"/>
              <a:cs typeface="ＭＳ Ｐゴシック" pitchFamily="-32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BA4BED-014E-4ED4-9664-039332F5CB6A}" type="slidenum">
              <a:rPr lang="en-US"/>
              <a:pPr/>
              <a:t>20</a:t>
            </a:fld>
            <a:endParaRPr lang="en-US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pitchFamily="-32" charset="0"/>
                <a:ea typeface="ＭＳ Ｐゴシック" pitchFamily="-32" charset="-128"/>
                <a:cs typeface="ＭＳ Ｐゴシック" pitchFamily="-32" charset="-128"/>
              </a:rPr>
              <a:t>2- factor: Based on 2-d table of marginal means, averaging over the third factor.</a:t>
            </a:r>
          </a:p>
          <a:p>
            <a:pPr eaLnBrk="1" hangingPunct="1"/>
            <a:endParaRPr lang="en-US">
              <a:latin typeface="Arial" pitchFamily="-32" charset="0"/>
              <a:ea typeface="ＭＳ Ｐゴシック" pitchFamily="-32" charset="-128"/>
              <a:cs typeface="ＭＳ Ｐゴシック" pitchFamily="-32" charset="-128"/>
            </a:endParaRPr>
          </a:p>
          <a:p>
            <a:pPr eaLnBrk="1" hangingPunct="1"/>
            <a:r>
              <a:rPr lang="en-US">
                <a:latin typeface="Arial" pitchFamily="-32" charset="0"/>
                <a:ea typeface="ＭＳ Ｐゴシック" pitchFamily="-32" charset="-128"/>
                <a:cs typeface="ＭＳ Ｐゴシック" pitchFamily="-32" charset="-128"/>
              </a:rPr>
              <a:t>… What does the 3-factor mean?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992874-DEEC-427F-859C-50845BEE8FD0}" type="slidenum">
              <a:rPr lang="en-US"/>
              <a:pPr/>
              <a:t>21</a:t>
            </a:fld>
            <a:endParaRPr lang="en-US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32" charset="0"/>
              <a:ea typeface="ＭＳ Ｐゴシック" pitchFamily="-32" charset="-128"/>
              <a:cs typeface="ＭＳ Ｐゴシック" pitchFamily="-32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DC6DBB-C012-4D5C-97B1-2778E1D56C32}" type="slidenum">
              <a:rPr lang="en-US"/>
              <a:pPr/>
              <a:t>22</a:t>
            </a:fld>
            <a:endParaRPr lang="en-US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32" charset="0"/>
              <a:ea typeface="ＭＳ Ｐゴシック" pitchFamily="-32" charset="-128"/>
              <a:cs typeface="ＭＳ Ｐゴシック" pitchFamily="-32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E104EC-2BA6-440D-9181-A538D690FAD2}" type="slidenum">
              <a:rPr lang="en-US"/>
              <a:pPr/>
              <a:t>23</a:t>
            </a:fld>
            <a:endParaRPr lang="en-US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32" charset="0"/>
              <a:ea typeface="ＭＳ Ｐゴシック" pitchFamily="-32" charset="-128"/>
              <a:cs typeface="ＭＳ Ｐゴシック" pitchFamily="-32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48BD91-6858-41B2-949F-6FB53E40E9EB}" type="slidenum">
              <a:rPr lang="en-US"/>
              <a:pPr/>
              <a:t>24</a:t>
            </a:fld>
            <a:endParaRPr lang="en-US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32" charset="0"/>
              <a:ea typeface="ＭＳ Ｐゴシック" pitchFamily="-32" charset="-128"/>
              <a:cs typeface="ＭＳ Ｐゴシック" pitchFamily="-32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6A45D5-C88A-4BEC-98D8-CB2EA7773074}" type="slidenum">
              <a:rPr lang="en-US"/>
              <a:pPr/>
              <a:t>25</a:t>
            </a:fld>
            <a:endParaRPr lang="en-US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Helvetica" pitchFamily="-32" charset="0"/>
                <a:ea typeface="ＭＳ Ｐゴシック" pitchFamily="-32" charset="-128"/>
                <a:cs typeface="ＭＳ Ｐゴシック" pitchFamily="-32" charset="-128"/>
              </a:rPr>
              <a:t>Look at the regression equation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F2CD4E-01F1-46D9-B90B-2F2FC3554921}" type="slidenum">
              <a:rPr lang="en-US"/>
              <a:pPr/>
              <a:t>26</a:t>
            </a:fld>
            <a:endParaRPr lang="en-US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pitchFamily="-32" charset="0"/>
                <a:ea typeface="ＭＳ Ｐゴシック" pitchFamily="-32" charset="-128"/>
                <a:cs typeface="ＭＳ Ｐゴシック" pitchFamily="-32" charset="-128"/>
              </a:rPr>
              <a:t>It’s very easy to do this systematically. With contrasts, you have to think.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099456-6BE7-43DD-A55F-B464D349D96A}" type="slidenum">
              <a:rPr lang="en-US"/>
              <a:pPr/>
              <a:t>27</a:t>
            </a:fld>
            <a:endParaRPr lang="en-US"/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pitchFamily="-32" charset="0"/>
                <a:ea typeface="ＭＳ Ｐゴシック" pitchFamily="-32" charset="-128"/>
                <a:cs typeface="ＭＳ Ｐゴシック" pitchFamily="-32" charset="-128"/>
              </a:rPr>
              <a:t>Not too fast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FB7E90-5B4B-44DA-A35F-23AA40325068}" type="slidenum">
              <a:rPr lang="en-US"/>
              <a:pPr/>
              <a:t>28</a:t>
            </a:fld>
            <a:endParaRPr lang="en-US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pitchFamily="-32" charset="0"/>
                <a:ea typeface="ＭＳ Ｐゴシック" pitchFamily="-32" charset="-128"/>
                <a:cs typeface="ＭＳ Ｐゴシック" pitchFamily="-32" charset="-128"/>
              </a:rPr>
              <a:t>Marginal means</a:t>
            </a:r>
          </a:p>
          <a:p>
            <a:pPr eaLnBrk="1" hangingPunct="1"/>
            <a:r>
              <a:rPr lang="en-US">
                <a:latin typeface="Arial" pitchFamily="-32" charset="0"/>
                <a:ea typeface="ＭＳ Ｐゴシック" pitchFamily="-32" charset="-128"/>
                <a:cs typeface="ＭＳ Ｐゴシック" pitchFamily="-32" charset="-128"/>
              </a:rPr>
              <a:t>Grand mean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662C26-A521-4BB5-B6E8-D046974A4F89}" type="slidenum">
              <a:rPr lang="en-US"/>
              <a:pPr/>
              <a:t>29</a:t>
            </a:fld>
            <a:endParaRPr lang="en-US"/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32" charset="0"/>
              <a:ea typeface="ＭＳ Ｐゴシック" pitchFamily="-32" charset="-128"/>
              <a:cs typeface="ＭＳ Ｐゴシック" pitchFamily="-32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849101-9B25-48C9-A9FA-A311E7D9982D}" type="slidenum">
              <a:rPr lang="en-US"/>
              <a:pPr/>
              <a:t>3</a:t>
            </a:fld>
            <a:endParaRPr lang="en-US"/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32" charset="0"/>
              <a:ea typeface="ＭＳ Ｐゴシック" pitchFamily="-32" charset="-128"/>
              <a:cs typeface="ＭＳ Ｐゴシック" pitchFamily="-32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A7B59A-D504-4481-B6D5-3A398F4BE21B}" type="slidenum">
              <a:rPr lang="en-US"/>
              <a:pPr/>
              <a:t>30</a:t>
            </a:fld>
            <a:endParaRPr lang="en-US"/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pitchFamily="-32" charset="0"/>
                <a:ea typeface="ＭＳ Ｐゴシック" pitchFamily="-32" charset="-128"/>
                <a:cs typeface="ＭＳ Ｐゴシック" pitchFamily="-32" charset="-128"/>
              </a:rPr>
              <a:t>Similarly, if beta4=beta5=0, ….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91324B-5A4D-4A8D-9F27-3695CB7B5E7A}" type="slidenum">
              <a:rPr lang="en-US"/>
              <a:pPr/>
              <a:t>31</a:t>
            </a:fld>
            <a:endParaRPr lang="en-US"/>
          </a:p>
        </p:txBody>
      </p:sp>
      <p:sp>
        <p:nvSpPr>
          <p:cNvPr id="768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pitchFamily="-32" charset="0"/>
                <a:ea typeface="ＭＳ Ｐゴシック" pitchFamily="-32" charset="-128"/>
                <a:cs typeface="ＭＳ Ｐゴシック" pitchFamily="-32" charset="-128"/>
              </a:rPr>
              <a:t>… Just to summarize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7D53E9-1207-4956-B784-F3AE57A2A5A3}" type="slidenum">
              <a:rPr lang="en-US"/>
              <a:pPr/>
              <a:t>32</a:t>
            </a:fld>
            <a:endParaRPr lang="en-US"/>
          </a:p>
        </p:txBody>
      </p:sp>
      <p:sp>
        <p:nvSpPr>
          <p:cNvPr id="788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32" charset="0"/>
              <a:ea typeface="ＭＳ Ｐゴシック" pitchFamily="-32" charset="-128"/>
              <a:cs typeface="ＭＳ Ｐゴシック" pitchFamily="-32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pitchFamily="-32" charset="0"/>
                <a:ea typeface="ＭＳ Ｐゴシック" pitchFamily="-32" charset="-128"/>
                <a:cs typeface="ＭＳ Ｐゴシック" pitchFamily="-32" charset="-128"/>
              </a:rPr>
              <a:t>We will be alert for this issue.  </a:t>
            </a: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EBF772-2CB9-4675-A2D2-7A7BBDBEFE3A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922630-6F47-42CE-8668-B41B9A5893F1}" type="slidenum">
              <a:rPr lang="en-US"/>
              <a:pPr/>
              <a:t>4</a:t>
            </a:fld>
            <a:endParaRPr lang="en-US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pitchFamily="-32" charset="0"/>
                <a:ea typeface="ＭＳ Ｐゴシック" pitchFamily="-32" charset="-128"/>
                <a:cs typeface="ＭＳ Ｐゴシック" pitchFamily="-32" charset="-128"/>
              </a:rPr>
              <a:t>Call the treatment conditions “cells.”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DA0D9D-F4CE-469D-9454-8660E191C9A7}" type="slidenum">
              <a:rPr lang="en-US"/>
              <a:pPr/>
              <a:t>5</a:t>
            </a:fld>
            <a:endParaRPr lang="en-US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pitchFamily="-32" charset="0"/>
                <a:ea typeface="ＭＳ Ｐゴシック" pitchFamily="-32" charset="-128"/>
                <a:cs typeface="ＭＳ Ｐゴシック" pitchFamily="-32" charset="-128"/>
              </a:rPr>
              <a:t>… And here’s our model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14F28-B7EE-4A51-A1B7-1986846797D8}" type="slidenum">
              <a:rPr lang="en-US"/>
              <a:pPr/>
              <a:t>6</a:t>
            </a:fld>
            <a:endParaRPr lang="en-US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pitchFamily="-32" charset="0"/>
                <a:ea typeface="ＭＳ Ｐゴシック" pitchFamily="-32" charset="-128"/>
                <a:cs typeface="ＭＳ Ｐゴシック" pitchFamily="-32" charset="-128"/>
              </a:rPr>
              <a:t>Marginal means</a:t>
            </a:r>
          </a:p>
          <a:p>
            <a:pPr eaLnBrk="1" hangingPunct="1"/>
            <a:r>
              <a:rPr lang="en-US">
                <a:latin typeface="Arial" pitchFamily="-32" charset="0"/>
                <a:ea typeface="ＭＳ Ｐゴシック" pitchFamily="-32" charset="-128"/>
                <a:cs typeface="ＭＳ Ｐゴシック" pitchFamily="-32" charset="-128"/>
              </a:rPr>
              <a:t>Grand mean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27FBD0-FEF9-4C53-AEC3-7D14174ED187}" type="slidenum">
              <a:rPr lang="en-US"/>
              <a:pPr/>
              <a:t>7</a:t>
            </a:fld>
            <a:endParaRPr lang="en-US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32" charset="0"/>
              <a:ea typeface="ＭＳ Ｐゴシック" pitchFamily="-32" charset="-128"/>
              <a:cs typeface="ＭＳ Ｐゴシック" pitchFamily="-32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407549-DFE6-49EE-B070-2F2F8D4C3DA8}" type="slidenum">
              <a:rPr lang="en-US"/>
              <a:pPr/>
              <a:t>8</a:t>
            </a:fld>
            <a:endParaRPr lang="en-US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32" charset="0"/>
              <a:ea typeface="ＭＳ Ｐゴシック" pitchFamily="-32" charset="-128"/>
              <a:cs typeface="ＭＳ Ｐゴシック" pitchFamily="-32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E0B0AC-1780-45EC-8E09-4271B167A449}" type="slidenum">
              <a:rPr lang="en-US"/>
              <a:pPr/>
              <a:t>9</a:t>
            </a:fld>
            <a:endParaRPr lang="en-US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32" charset="0"/>
              <a:ea typeface="ＭＳ Ｐゴシック" pitchFamily="-32" charset="-128"/>
              <a:cs typeface="ＭＳ Ｐゴシック" pitchFamily="-3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69E05F-FF0A-4CA3-84B3-F38843167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43941-9D4A-4C06-B5E0-0C23DB22E6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112762-C40E-4C89-BD0C-343CEE0208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4E58E4-1508-40D4-A5CE-B5A8B628F2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98685E-EF8D-4D5D-B544-D9FAFC2FA7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83F7E7-D1CF-44CC-98AD-9C8CD9CE21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3DFF50-D836-4E9F-9948-87059B4E91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E79E0B-09E3-4EA7-BA9E-685E240C72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BBFBE5-DA29-4F86-BCB8-20A567F310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DF3C8A-CB33-466D-BB4C-A6C693C6A8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BFA918-9CEC-4A9D-9F01-1E19189960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2E96059-7DBE-4076-BC55-E9065D173AD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6" charset="0"/>
          <a:ea typeface="ＭＳ Ｐゴシック" pitchFamily="-16" charset="-128"/>
          <a:cs typeface="ＭＳ Ｐゴシック" pitchFamily="-1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6" charset="0"/>
          <a:ea typeface="ＭＳ Ｐゴシック" pitchFamily="-16" charset="-128"/>
          <a:cs typeface="ＭＳ Ｐゴシック" pitchFamily="-1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6" charset="0"/>
          <a:ea typeface="ＭＳ Ｐゴシック" pitchFamily="-16" charset="-128"/>
          <a:cs typeface="ＭＳ Ｐゴシック" pitchFamily="-1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6" charset="0"/>
          <a:ea typeface="ＭＳ Ｐゴシック" pitchFamily="-16" charset="-128"/>
          <a:cs typeface="ＭＳ Ｐゴシック" pitchFamily="-1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6" charset="0"/>
          <a:ea typeface="ＭＳ Ｐゴシック" pitchFamily="-16" charset="-128"/>
          <a:cs typeface="ＭＳ Ｐゴシック" pitchFamily="-1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6" charset="0"/>
          <a:ea typeface="ＭＳ Ｐゴシック" pitchFamily="-16" charset="-128"/>
          <a:cs typeface="ＭＳ Ｐゴシック" pitchFamily="-1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6" charset="0"/>
          <a:ea typeface="ＭＳ Ｐゴシック" pitchFamily="-16" charset="-128"/>
          <a:cs typeface="ＭＳ Ｐゴシック" pitchFamily="-1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6" charset="0"/>
          <a:ea typeface="ＭＳ Ｐゴシック" pitchFamily="-16" charset="-128"/>
          <a:cs typeface="ＭＳ Ｐゴシック" pitchFamily="-1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Microsoft_Excel_97_-_2004_Worksheet4.xls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Microsoft_Excel_97_-_2004_Worksheet5.xls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Microsoft_Excel_97_-_2004_Worksheet6.xls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Microsoft_Excel_97_-_2004_Worksheet7.xls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4.xml"/><Relationship Id="rId4" Type="http://schemas.openxmlformats.org/officeDocument/2006/relationships/oleObject" Target="../embeddings/Microsoft_Excel_97_-_2004_Worksheet8.xls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5.xml"/><Relationship Id="rId4" Type="http://schemas.openxmlformats.org/officeDocument/2006/relationships/oleObject" Target="../embeddings/Microsoft_Excel_97_-_2004_Worksheet9.xls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8.xml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oleObject" Target="../embeddings/Microsoft_Excel_97_-_2004_Worksheet10.xls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4.png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7.png"/><Relationship Id="rId4" Type="http://schemas.openxmlformats.org/officeDocument/2006/relationships/image" Target="../media/image28.png"/><Relationship Id="rId5" Type="http://schemas.openxmlformats.org/officeDocument/2006/relationships/image" Target="../media/image29.png"/><Relationship Id="rId6" Type="http://schemas.openxmlformats.org/officeDocument/2006/relationships/image" Target="../media/image30.png"/><Relationship Id="rId7" Type="http://schemas.openxmlformats.org/officeDocument/2006/relationships/image" Target="../media/image31.png"/><Relationship Id="rId8" Type="http://schemas.openxmlformats.org/officeDocument/2006/relationships/image" Target="../media/image32.png"/><Relationship Id="rId9" Type="http://schemas.openxmlformats.org/officeDocument/2006/relationships/image" Target="../media/image33.png"/><Relationship Id="rId10" Type="http://schemas.openxmlformats.org/officeDocument/2006/relationships/image" Target="../media/image34.png"/></Relationships>
</file>

<file path=ppt/slides/_rels/slide28.xml.rels><?xml version="1.0" encoding="UTF-8" standalone="yes"?>
<Relationships xmlns="http://schemas.openxmlformats.org/package/2006/relationships"><Relationship Id="rId11" Type="http://schemas.openxmlformats.org/officeDocument/2006/relationships/image" Target="../media/image39.png"/><Relationship Id="rId12" Type="http://schemas.openxmlformats.org/officeDocument/2006/relationships/image" Target="../media/image40.png"/><Relationship Id="rId13" Type="http://schemas.openxmlformats.org/officeDocument/2006/relationships/image" Target="../media/image41.png"/><Relationship Id="rId14" Type="http://schemas.openxmlformats.org/officeDocument/2006/relationships/image" Target="../media/image42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image" Target="../media/image35.png"/><Relationship Id="rId6" Type="http://schemas.openxmlformats.org/officeDocument/2006/relationships/image" Target="../media/image31.png"/><Relationship Id="rId7" Type="http://schemas.openxmlformats.org/officeDocument/2006/relationships/image" Target="../media/image32.png"/><Relationship Id="rId8" Type="http://schemas.openxmlformats.org/officeDocument/2006/relationships/image" Target="../media/image36.png"/><Relationship Id="rId9" Type="http://schemas.openxmlformats.org/officeDocument/2006/relationships/image" Target="../media/image37.png"/><Relationship Id="rId10" Type="http://schemas.openxmlformats.org/officeDocument/2006/relationships/image" Target="../media/image38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43.png"/><Relationship Id="rId4" Type="http://schemas.openxmlformats.org/officeDocument/2006/relationships/image" Target="../media/image44.png"/><Relationship Id="rId5" Type="http://schemas.openxmlformats.org/officeDocument/2006/relationships/image" Target="../media/image45.png"/><Relationship Id="rId6" Type="http://schemas.openxmlformats.org/officeDocument/2006/relationships/image" Target="../media/image27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openxmlformats.org/officeDocument/2006/relationships/image" Target="../media/image11.png"/><Relationship Id="rId14" Type="http://schemas.openxmlformats.org/officeDocument/2006/relationships/image" Target="../media/image12.png"/><Relationship Id="rId15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Microsoft_Excel_97_-_2004_Worksheet1.xls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Microsoft_Excel_97_-_2004_Worksheet2.xls"/><Relationship Id="rId5" Type="http://schemas.openxmlformats.org/officeDocument/2006/relationships/oleObject" Target="../embeddings/Microsoft_Excel_97_-_2004_Worksheet3.xls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Factorial </a:t>
            </a:r>
            <a:r>
              <a:rPr lang="en-US" dirty="0" smtClean="0"/>
              <a:t>ANOVA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/>
              <a:t>More than one categorical explanatory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458200" cy="1143000"/>
          </a:xfrm>
        </p:spPr>
        <p:txBody>
          <a:bodyPr/>
          <a:lstStyle/>
          <a:p>
            <a:pPr eaLnBrk="1" hangingPunct="1"/>
            <a:r>
              <a:rPr lang="en-US"/>
              <a:t>Non-parallel profiles = Interaction</a:t>
            </a: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1600200" y="1676400"/>
          <a:ext cx="6096000" cy="4876800"/>
        </p:xfrm>
        <a:graphic>
          <a:graphicData uri="http://schemas.openxmlformats.org/presentationml/2006/ole">
            <p:oleObj spid="_x0000_s32770" name="Worksheet" r:id="rId4" imgW="4562856" imgH="3599688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Main effects for both variables, no interaction</a:t>
            </a: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1066800" y="1676400"/>
          <a:ext cx="6248400" cy="4999038"/>
        </p:xfrm>
        <a:graphic>
          <a:graphicData uri="http://schemas.openxmlformats.org/presentationml/2006/ole">
            <p:oleObj spid="_x0000_s34818" name="Worksheet" r:id="rId4" imgW="4562856" imgH="3599688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Main effect for Bacteria only</a:t>
            </a: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990600" y="1219200"/>
          <a:ext cx="6858000" cy="5486400"/>
        </p:xfrm>
        <a:graphic>
          <a:graphicData uri="http://schemas.openxmlformats.org/presentationml/2006/ole">
            <p:oleObj spid="_x0000_s36866" name="Worksheet" r:id="rId4" imgW="4562856" imgH="3599688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Main Effect for Temperature Only</a:t>
            </a: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1447800" y="1905000"/>
          <a:ext cx="5867400" cy="4699000"/>
        </p:xfrm>
        <a:graphic>
          <a:graphicData uri="http://schemas.openxmlformats.org/presentationml/2006/ole">
            <p:oleObj spid="_x0000_s38914" name="Worksheet" r:id="rId4" imgW="3377184" imgH="266700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Both Main Effects, and the Interaction</a:t>
            </a: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1524000" y="1600200"/>
          <a:ext cx="6096000" cy="4876800"/>
        </p:xfrm>
        <a:graphic>
          <a:graphicData uri="http://schemas.openxmlformats.org/presentationml/2006/ole">
            <p:oleObj spid="_x0000_s40962" name="Worksheet" r:id="rId4" imgW="4565904" imgH="3660648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Should you interpret the main effects?</a:t>
            </a: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1752600" y="1752600"/>
          <a:ext cx="7772400" cy="6218238"/>
        </p:xfrm>
        <a:graphic>
          <a:graphicData uri="http://schemas.openxmlformats.org/presentationml/2006/ole">
            <p:oleObj spid="_x0000_s43010" name="Worksheet" r:id="rId4" imgW="6065520" imgH="4779264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Testing Contrasts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86200"/>
            <a:ext cx="7772400" cy="2209800"/>
          </a:xfrm>
        </p:spPr>
        <p:txBody>
          <a:bodyPr/>
          <a:lstStyle/>
          <a:p>
            <a:pPr eaLnBrk="1" hangingPunct="1"/>
            <a:r>
              <a:rPr lang="en-US"/>
              <a:t>Differences between marginal means are definitely contrasts</a:t>
            </a:r>
          </a:p>
          <a:p>
            <a:pPr eaLnBrk="1" hangingPunct="1"/>
            <a:r>
              <a:rPr lang="en-US"/>
              <a:t>Interactions are also sets of contrasts</a:t>
            </a:r>
          </a:p>
        </p:txBody>
      </p:sp>
      <p:pic>
        <p:nvPicPr>
          <p:cNvPr id="45060" name="Picture 4" descr="slide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990600"/>
            <a:ext cx="5354638" cy="270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1143000"/>
          </a:xfrm>
        </p:spPr>
        <p:txBody>
          <a:bodyPr/>
          <a:lstStyle/>
          <a:p>
            <a:pPr eaLnBrk="1" hangingPunct="1"/>
            <a:r>
              <a:rPr lang="en-US"/>
              <a:t>Interactions are sets of Contrasts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91000"/>
            <a:ext cx="7772400" cy="2209800"/>
          </a:xfrm>
        </p:spPr>
        <p:txBody>
          <a:bodyPr/>
          <a:lstStyle/>
          <a:p>
            <a:pPr eaLnBrk="1" hangingPunct="1"/>
            <a:r>
              <a:rPr lang="en-US"/>
              <a:t> 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 </a:t>
            </a:r>
          </a:p>
        </p:txBody>
      </p:sp>
      <p:pic>
        <p:nvPicPr>
          <p:cNvPr id="47108" name="Picture 4" descr="slide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990600"/>
            <a:ext cx="5354638" cy="270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9" name="Picture 6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4343400"/>
            <a:ext cx="69977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0" name="Picture 7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6800" y="5486400"/>
            <a:ext cx="54991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1143000"/>
          </a:xfrm>
        </p:spPr>
        <p:txBody>
          <a:bodyPr/>
          <a:lstStyle/>
          <a:p>
            <a:pPr eaLnBrk="1" hangingPunct="1"/>
            <a:r>
              <a:rPr lang="en-US"/>
              <a:t>Interactions are sets of Contrasts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9600"/>
            <a:ext cx="7772400" cy="2209800"/>
          </a:xfrm>
        </p:spPr>
        <p:txBody>
          <a:bodyPr/>
          <a:lstStyle/>
          <a:p>
            <a:pPr eaLnBrk="1" hangingPunct="1"/>
            <a:r>
              <a:rPr lang="en-US"/>
              <a:t> 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 </a:t>
            </a:r>
          </a:p>
        </p:txBody>
      </p:sp>
      <p:pic>
        <p:nvPicPr>
          <p:cNvPr id="49157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4572000"/>
            <a:ext cx="69977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8" name="Picture 6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6800" y="5715000"/>
            <a:ext cx="54991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2133600" y="990600"/>
          <a:ext cx="4572000" cy="3124200"/>
        </p:xfrm>
        <a:graphic>
          <a:graphicData uri="http://schemas.openxmlformats.org/presentationml/2006/ole">
            <p:oleObj spid="_x0000_s49154" name="Worksheet" r:id="rId6" imgW="4562856" imgH="3599688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Equivalent statements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The effect of A depends upon B</a:t>
            </a:r>
          </a:p>
          <a:p>
            <a:pPr eaLnBrk="1" hangingPunct="1"/>
            <a:r>
              <a:rPr lang="en-US"/>
              <a:t>The effect of B depends on A</a:t>
            </a:r>
          </a:p>
        </p:txBody>
      </p:sp>
      <p:pic>
        <p:nvPicPr>
          <p:cNvPr id="51204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810000"/>
            <a:ext cx="69977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5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4800600"/>
            <a:ext cx="54991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Factorial ANOVA</a:t>
            </a:r>
            <a:br>
              <a:rPr lang="en-US"/>
            </a:b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Categorical explanatory variables are called </a:t>
            </a:r>
            <a:r>
              <a:rPr lang="en-US" sz="2800" b="1"/>
              <a:t>factors</a:t>
            </a:r>
            <a:endParaRPr lang="en-US" sz="2800"/>
          </a:p>
          <a:p>
            <a:pPr eaLnBrk="1" hangingPunct="1">
              <a:lnSpc>
                <a:spcPct val="90000"/>
              </a:lnSpc>
            </a:pPr>
            <a:r>
              <a:rPr lang="en-US" sz="2800"/>
              <a:t>More than one at a time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Originally for true experiments, but also useful with observational data</a:t>
            </a:r>
          </a:p>
          <a:p>
            <a:pPr eaLnBrk="1" hangingPunct="1">
              <a:lnSpc>
                <a:spcPct val="90000"/>
              </a:lnSpc>
            </a:pPr>
            <a:endParaRPr lang="en-US" sz="2800"/>
          </a:p>
          <a:p>
            <a:pPr eaLnBrk="1" hangingPunct="1">
              <a:lnSpc>
                <a:spcPct val="90000"/>
              </a:lnSpc>
            </a:pPr>
            <a:r>
              <a:rPr lang="en-US" sz="2800"/>
              <a:t>If there are observations at all combinations of explanatory variable values, it’s called a </a:t>
            </a:r>
            <a:r>
              <a:rPr lang="en-US" sz="2800" i="1"/>
              <a:t>complete</a:t>
            </a:r>
            <a:r>
              <a:rPr lang="en-US" sz="2800"/>
              <a:t> factorial design (as opposed to a fractional factorial). </a:t>
            </a:r>
          </a:p>
          <a:p>
            <a:pPr eaLnBrk="1" hangingPunct="1"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Three factors: A, B and C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There are three (sets of) main effects: One each for A, B, C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There are three two-factor interactions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A by B (Averaging over C)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A by C (Averaging over B)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B by C (Averaging over A)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There is one three-factor interaction: AxBxC</a:t>
            </a:r>
          </a:p>
          <a:p>
            <a:pPr eaLnBrk="1" hangingPunct="1">
              <a:lnSpc>
                <a:spcPct val="90000"/>
              </a:lnSpc>
            </a:pPr>
            <a:endParaRPr lang="en-US" sz="280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Meaning of the 3-factor interaction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/>
            <a:r>
              <a:rPr lang="en-US"/>
              <a:t>The form of the A x B interaction depends on the value of C</a:t>
            </a:r>
          </a:p>
          <a:p>
            <a:pPr eaLnBrk="1" hangingPunct="1"/>
            <a:r>
              <a:rPr lang="en-US"/>
              <a:t>The form of the A x C interaction depends on the value of B</a:t>
            </a:r>
          </a:p>
          <a:p>
            <a:pPr eaLnBrk="1" hangingPunct="1"/>
            <a:r>
              <a:rPr lang="en-US"/>
              <a:t>The form of the B x C interaction depends on the value of A</a:t>
            </a:r>
          </a:p>
          <a:p>
            <a:pPr eaLnBrk="1" hangingPunct="1"/>
            <a:r>
              <a:rPr lang="en-US"/>
              <a:t>These statements are equivalent. Use the one that is easiest to understand.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 graph a three-factor interaction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048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Make a separate mean plot (showing a 2-factor interaction) for each value of the third variable.</a:t>
            </a:r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In the potato study, a graph for each type of potato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Four-factor design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 eaLnBrk="1" hangingPunct="1"/>
            <a:r>
              <a:rPr lang="en-US"/>
              <a:t>Four </a:t>
            </a:r>
            <a:r>
              <a:rPr lang="en-US" sz="1800"/>
              <a:t>sets of</a:t>
            </a:r>
            <a:r>
              <a:rPr lang="en-US"/>
              <a:t> main effects</a:t>
            </a:r>
          </a:p>
          <a:p>
            <a:pPr eaLnBrk="1" hangingPunct="1"/>
            <a:r>
              <a:rPr lang="en-US"/>
              <a:t>Six two-factor interactions</a:t>
            </a:r>
          </a:p>
          <a:p>
            <a:pPr eaLnBrk="1" hangingPunct="1"/>
            <a:r>
              <a:rPr lang="en-US"/>
              <a:t>Four three-factor interactions</a:t>
            </a:r>
          </a:p>
          <a:p>
            <a:pPr eaLnBrk="1" hangingPunct="1"/>
            <a:r>
              <a:rPr lang="en-US"/>
              <a:t>One four-factor interaction: The nature of the three-factor interaction depends on the value of the 4th factor</a:t>
            </a:r>
          </a:p>
          <a:p>
            <a:pPr eaLnBrk="1" hangingPunct="1"/>
            <a:r>
              <a:rPr lang="en-US"/>
              <a:t>There is an F test for each one</a:t>
            </a:r>
          </a:p>
          <a:p>
            <a:pPr eaLnBrk="1" hangingPunct="1"/>
            <a:r>
              <a:rPr lang="en-US"/>
              <a:t>And so on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As the number of factors increases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The higher-way interactions get harder and harder to understand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All the tests are still tests of sets of contrasts (differences between differences of differences …)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But it gets harder and harder to write down the contrasts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Effect coding becomes easier</a:t>
            </a:r>
          </a:p>
          <a:p>
            <a:pPr eaLnBrk="1" hangingPunct="1"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/>
              <a:t>Effect coding</a:t>
            </a:r>
          </a:p>
        </p:txBody>
      </p:sp>
      <p:graphicFrame>
        <p:nvGraphicFramePr>
          <p:cNvPr id="31769" name="Group 25"/>
          <p:cNvGraphicFramePr>
            <a:graphicFrameLocks noGrp="1"/>
          </p:cNvGraphicFramePr>
          <p:nvPr/>
        </p:nvGraphicFramePr>
        <p:xfrm>
          <a:off x="381000" y="1752600"/>
          <a:ext cx="3352800" cy="2717800"/>
        </p:xfrm>
        <a:graphic>
          <a:graphicData uri="http://schemas.openxmlformats.org/drawingml/2006/table">
            <a:tbl>
              <a:tblPr/>
              <a:tblGrid>
                <a:gridCol w="1117600"/>
                <a:gridCol w="1117600"/>
                <a:gridCol w="1117600"/>
              </a:tblGrid>
              <a:tr h="679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Bact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B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1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B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2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787" name="Group 43"/>
          <p:cNvGraphicFramePr>
            <a:graphicFrameLocks noGrp="1"/>
          </p:cNvGraphicFramePr>
          <p:nvPr/>
        </p:nvGraphicFramePr>
        <p:xfrm>
          <a:off x="4191000" y="2209800"/>
          <a:ext cx="4419600" cy="1828800"/>
        </p:xfrm>
        <a:graphic>
          <a:graphicData uri="http://schemas.openxmlformats.org/drawingml/2006/table">
            <a:tbl>
              <a:tblPr/>
              <a:tblGrid>
                <a:gridCol w="2438400"/>
                <a:gridCol w="1981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Temperature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1=Cool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 2=Warm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3527" name="Picture 47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5486400"/>
            <a:ext cx="78740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Interaction effects are products of dummy variables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971800"/>
            <a:ext cx="7772400" cy="3200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The A x B interaction: Multiply each dummy variable for A by each dummy variable for B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Use these products as additional explanatory variables in the multiple regression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The A x B x C interaction: Multiply each dummy variable for C by each product term from the A x B interaction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Test the sets of product terms simultaneously</a:t>
            </a:r>
          </a:p>
        </p:txBody>
      </p:sp>
      <p:pic>
        <p:nvPicPr>
          <p:cNvPr id="65540" name="Picture 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057400"/>
            <a:ext cx="78740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685800"/>
          </a:xfrm>
        </p:spPr>
        <p:txBody>
          <a:bodyPr/>
          <a:lstStyle/>
          <a:p>
            <a:pPr eaLnBrk="1" hangingPunct="1"/>
            <a:r>
              <a:rPr lang="en-US"/>
              <a:t>Make a table</a:t>
            </a:r>
          </a:p>
        </p:txBody>
      </p:sp>
      <p:graphicFrame>
        <p:nvGraphicFramePr>
          <p:cNvPr id="33984" name="Group 192"/>
          <p:cNvGraphicFramePr>
            <a:graphicFrameLocks noGrp="1"/>
          </p:cNvGraphicFramePr>
          <p:nvPr/>
        </p:nvGraphicFramePr>
        <p:xfrm>
          <a:off x="381000" y="2133600"/>
          <a:ext cx="8534400" cy="4064001"/>
        </p:xfrm>
        <a:graphic>
          <a:graphicData uri="http://schemas.openxmlformats.org/drawingml/2006/table">
            <a:tbl>
              <a:tblPr/>
              <a:tblGrid>
                <a:gridCol w="685800"/>
                <a:gridCol w="838200"/>
                <a:gridCol w="533400"/>
                <a:gridCol w="457200"/>
                <a:gridCol w="457200"/>
                <a:gridCol w="609600"/>
                <a:gridCol w="609600"/>
                <a:gridCol w="4343400"/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Bact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Temp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B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B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B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1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B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7661" name="Picture 169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371600"/>
            <a:ext cx="78740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662" name="Picture 193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2286000"/>
            <a:ext cx="13462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663" name="Picture 195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2895600"/>
            <a:ext cx="2311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664" name="Picture 196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81600" y="3505200"/>
            <a:ext cx="2311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665" name="Picture 197" descr="latex-image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181600" y="4038600"/>
            <a:ext cx="22987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666" name="Picture 198" descr="latex-image-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257800" y="4572000"/>
            <a:ext cx="22987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667" name="Picture 199" descr="latex-image-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876800" y="5181600"/>
            <a:ext cx="3657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668" name="Picture 200" descr="latex-image-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800600" y="5791200"/>
            <a:ext cx="3657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/>
              <a:t>   Cell and Marginal Means      </a:t>
            </a:r>
          </a:p>
        </p:txBody>
      </p:sp>
      <p:graphicFrame>
        <p:nvGraphicFramePr>
          <p:cNvPr id="35907" name="Group 67"/>
          <p:cNvGraphicFramePr>
            <a:graphicFrameLocks noGrp="1"/>
          </p:cNvGraphicFramePr>
          <p:nvPr/>
        </p:nvGraphicFramePr>
        <p:xfrm>
          <a:off x="228600" y="1828800"/>
          <a:ext cx="8763000" cy="4344034"/>
        </p:xfrm>
        <a:graphic>
          <a:graphicData uri="http://schemas.openxmlformats.org/drawingml/2006/table">
            <a:tbl>
              <a:tblPr/>
              <a:tblGrid>
                <a:gridCol w="990600"/>
                <a:gridCol w="2362200"/>
                <a:gridCol w="2514600"/>
                <a:gridCol w="1981200"/>
                <a:gridCol w="914400"/>
              </a:tblGrid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Bacteria Type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Tmp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1=C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2=W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9670" name="Picture 52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3276600"/>
            <a:ext cx="21336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71" name="Picture 5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4267200"/>
            <a:ext cx="2057400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72" name="Picture 56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5000" y="5562600"/>
            <a:ext cx="9398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73" name="Picture 57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57600" y="3276600"/>
            <a:ext cx="20574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74" name="Picture 59" descr="latex-image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57600" y="4267200"/>
            <a:ext cx="2133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75" name="Picture 60" descr="latex-image-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67200" y="5562600"/>
            <a:ext cx="9398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76" name="Picture 66" descr="latex-image-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48400" y="3124200"/>
            <a:ext cx="175260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77" name="Picture 68" descr="latex-image-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324600" y="4267200"/>
            <a:ext cx="16002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78" name="Picture 69" descr="latex-image-1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248400" y="5562600"/>
            <a:ext cx="1625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79" name="Picture 70" descr="latex-image-1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153400" y="3048000"/>
            <a:ext cx="4953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80" name="Picture 71" descr="latex-image-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153400" y="4191000"/>
            <a:ext cx="4953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81" name="Picture 72" descr="latex-image-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229600" y="5410200"/>
            <a:ext cx="4064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We see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Intercept is the grand mean</a:t>
            </a:r>
          </a:p>
          <a:p>
            <a:pPr eaLnBrk="1" hangingPunct="1"/>
            <a:r>
              <a:rPr lang="en-US"/>
              <a:t>Regression coefficients for the dummy variables are deviations of the marginal means from the grand mean</a:t>
            </a:r>
          </a:p>
          <a:p>
            <a:pPr eaLnBrk="1" hangingPunct="1"/>
            <a:r>
              <a:rPr lang="en-US"/>
              <a:t>What about the interactions?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The potato study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772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Cases are storage containers (of potatoes)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Same number of potatoes in each container. Inoculate with bacteria, store for a fixed time period.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Response variable </a:t>
            </a:r>
            <a:r>
              <a:rPr lang="en-US" sz="2800" dirty="0"/>
              <a:t>is number of rotten potatoes.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Two explanatory variables, randomly assigned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Bacteria Type (1, 2, 3)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Temperature (1=Cool, 2=Warm)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30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A bit of algebra shows</a:t>
            </a:r>
          </a:p>
        </p:txBody>
      </p:sp>
      <p:pic>
        <p:nvPicPr>
          <p:cNvPr id="73731" name="Picture 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590800"/>
            <a:ext cx="80010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32" name="Picture 6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581400"/>
            <a:ext cx="82931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33" name="Picture 7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67000" y="4800600"/>
            <a:ext cx="3276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34" name="Picture 8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304800"/>
            <a:ext cx="78740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Factorial ANOVA with effect coding is pretty automatic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You don’t have to make a table unless asked</a:t>
            </a:r>
          </a:p>
          <a:p>
            <a:pPr eaLnBrk="1" hangingPunct="1"/>
            <a:r>
              <a:rPr lang="en-US" sz="2800" dirty="0"/>
              <a:t>It always works as you expect it will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Hypothesis tests </a:t>
            </a:r>
            <a:r>
              <a:rPr lang="en-US" sz="2800" dirty="0"/>
              <a:t>are the same as testing sets of contrasts</a:t>
            </a:r>
          </a:p>
          <a:p>
            <a:pPr eaLnBrk="1" hangingPunct="1"/>
            <a:r>
              <a:rPr lang="en-US" sz="2800" dirty="0"/>
              <a:t>Covariates present no problem. Main effects and interactions have their usual meanings, “controlling” for the covariates.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Plot the </a:t>
            </a:r>
            <a:r>
              <a:rPr lang="en-US" sz="2800" dirty="0"/>
              <a:t>least squares means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Again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/>
            <a:r>
              <a:rPr lang="en-US"/>
              <a:t>Intercept is the grand mean</a:t>
            </a:r>
          </a:p>
          <a:p>
            <a:pPr eaLnBrk="1" hangingPunct="1"/>
            <a:r>
              <a:rPr lang="en-US"/>
              <a:t>Regression coefficients for the dummy variables are deviations of the marginal means from the grand mean</a:t>
            </a:r>
          </a:p>
          <a:p>
            <a:pPr eaLnBrk="1" hangingPunct="1"/>
            <a:r>
              <a:rPr lang="en-US"/>
              <a:t>Test of main effect(s) is test of the dummy variables for a factor. </a:t>
            </a:r>
          </a:p>
          <a:p>
            <a:pPr eaLnBrk="1" hangingPunct="1"/>
            <a:r>
              <a:rPr lang="en-US"/>
              <a:t>Interaction effects are products of dummy variables.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Balanced vs. Unbalanced Experimental Designs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76800"/>
          </a:xfrm>
        </p:spPr>
        <p:txBody>
          <a:bodyPr/>
          <a:lstStyle/>
          <a:p>
            <a:r>
              <a:rPr lang="en-US" sz="2800" smtClean="0"/>
              <a:t>Balanced design: Cell sample sizes are proportional (maybe equal)</a:t>
            </a:r>
          </a:p>
          <a:p>
            <a:r>
              <a:rPr lang="en-US" sz="2800" smtClean="0"/>
              <a:t>Explanatory variables have zero relationship to one another</a:t>
            </a:r>
          </a:p>
          <a:p>
            <a:r>
              <a:rPr lang="en-US" sz="2800" smtClean="0"/>
              <a:t>Numerator SS in ANOVA are independent</a:t>
            </a:r>
          </a:p>
          <a:p>
            <a:r>
              <a:rPr lang="en-US" sz="2800" smtClean="0"/>
              <a:t>Everything is nice and simple</a:t>
            </a:r>
          </a:p>
          <a:p>
            <a:r>
              <a:rPr lang="en-US" sz="2800" smtClean="0"/>
              <a:t>Most experimental studies are designed this way.</a:t>
            </a:r>
          </a:p>
          <a:p>
            <a:r>
              <a:rPr lang="en-US" sz="2800" smtClean="0"/>
              <a:t>As soon as somebody drops a test tube, it’s no longer true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r>
              <a:rPr lang="en-US" smtClean="0"/>
              <a:t>Analysis of unbalanced data</a:t>
            </a:r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7772400" cy="5562600"/>
          </a:xfrm>
        </p:spPr>
        <p:txBody>
          <a:bodyPr/>
          <a:lstStyle/>
          <a:p>
            <a:r>
              <a:rPr lang="en-US" sz="2800" smtClean="0"/>
              <a:t>When explanatory variables are related, there is potential ambiguity.</a:t>
            </a:r>
          </a:p>
          <a:p>
            <a:r>
              <a:rPr lang="en-US" sz="2800" smtClean="0"/>
              <a:t>A is related to Y, B is related to Y, and A is related to B. </a:t>
            </a:r>
          </a:p>
          <a:p>
            <a:r>
              <a:rPr lang="en-US" sz="2800" smtClean="0"/>
              <a:t>Who gets credit for the portion of variation in Y that could be explained by either A or B?</a:t>
            </a:r>
          </a:p>
          <a:p>
            <a:r>
              <a:rPr lang="en-US" sz="2800" smtClean="0"/>
              <a:t>With a regression approach, whether you use contrasts or dummy variables (equivalent), the answer is </a:t>
            </a:r>
            <a:r>
              <a:rPr lang="en-US" sz="2800" b="1" smtClean="0"/>
              <a:t>nobody</a:t>
            </a:r>
            <a:r>
              <a:rPr lang="en-US" sz="2800" smtClean="0"/>
              <a:t>.</a:t>
            </a:r>
          </a:p>
          <a:p>
            <a:r>
              <a:rPr lang="en-US" sz="2800" smtClean="0"/>
              <a:t>Think of full, reduced models.</a:t>
            </a:r>
          </a:p>
          <a:p>
            <a:r>
              <a:rPr lang="en-US" sz="2800" smtClean="0"/>
              <a:t>Equivalently, general linear test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mtClean="0"/>
              <a:t>Some software is designed for balanced data</a:t>
            </a:r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839200" cy="5029200"/>
          </a:xfrm>
        </p:spPr>
        <p:txBody>
          <a:bodyPr/>
          <a:lstStyle/>
          <a:p>
            <a:r>
              <a:rPr lang="en-US" sz="2800" smtClean="0"/>
              <a:t>The special purpose formulas are much simpler.</a:t>
            </a:r>
          </a:p>
          <a:p>
            <a:r>
              <a:rPr lang="en-US" sz="2800" smtClean="0"/>
              <a:t>Very useful </a:t>
            </a:r>
            <a:r>
              <a:rPr lang="en-US" sz="2800" i="1" smtClean="0"/>
              <a:t>in the past</a:t>
            </a:r>
            <a:r>
              <a:rPr lang="en-US" sz="2800" smtClean="0"/>
              <a:t>.</a:t>
            </a:r>
          </a:p>
          <a:p>
            <a:r>
              <a:rPr lang="en-US" sz="2800" smtClean="0"/>
              <a:t>Since most data are at least a little unbalanced, a recipe for trouble.</a:t>
            </a:r>
          </a:p>
          <a:p>
            <a:r>
              <a:rPr lang="en-US" sz="2800" smtClean="0"/>
              <a:t>Most textbook data are balanced, so they cannot tell you what your software is really doing.</a:t>
            </a:r>
          </a:p>
          <a:p>
            <a:r>
              <a:rPr lang="en-US" sz="2800" smtClean="0"/>
              <a:t>R’s </a:t>
            </a:r>
            <a:r>
              <a:rPr lang="en-US" smtClean="0">
                <a:latin typeface="Abadi MT Condensed Light" pitchFamily="-32" charset="0"/>
                <a:ea typeface="Abadi MT Condensed Light" pitchFamily="-32" charset="0"/>
                <a:cs typeface="Abadi MT Condensed Light" pitchFamily="-32" charset="0"/>
              </a:rPr>
              <a:t>anova </a:t>
            </a:r>
            <a:r>
              <a:rPr lang="en-US" sz="2800" smtClean="0"/>
              <a:t>and </a:t>
            </a:r>
            <a:r>
              <a:rPr lang="en-US" smtClean="0">
                <a:latin typeface="Abadi MT Condensed Light" pitchFamily="-32" charset="0"/>
                <a:ea typeface="Abadi MT Condensed Light" pitchFamily="-32" charset="0"/>
                <a:cs typeface="Abadi MT Condensed Light" pitchFamily="-32" charset="0"/>
              </a:rPr>
              <a:t>aov </a:t>
            </a:r>
            <a:r>
              <a:rPr lang="en-US" sz="2800" smtClean="0"/>
              <a:t>functions are designed for balanced data, though </a:t>
            </a:r>
            <a:r>
              <a:rPr lang="en-US" smtClean="0">
                <a:latin typeface="Abadi MT Condensed Light" pitchFamily="-32" charset="0"/>
                <a:ea typeface="Abadi MT Condensed Light" pitchFamily="-32" charset="0"/>
                <a:cs typeface="Abadi MT Condensed Light" pitchFamily="-32" charset="0"/>
              </a:rPr>
              <a:t>anova </a:t>
            </a:r>
            <a:r>
              <a:rPr lang="en-US" sz="2800" smtClean="0">
                <a:ea typeface="Abadi MT Condensed Light" pitchFamily="-32" charset="0"/>
                <a:cs typeface="Abadi MT Condensed Light" pitchFamily="-32" charset="0"/>
              </a:rPr>
              <a:t>applied to </a:t>
            </a:r>
            <a:r>
              <a:rPr lang="en-US" smtClean="0">
                <a:latin typeface="Abadi MT Condensed Light" pitchFamily="-32" charset="0"/>
                <a:ea typeface="Abadi MT Condensed Light" pitchFamily="-32" charset="0"/>
                <a:cs typeface="Abadi MT Condensed Light" pitchFamily="-32" charset="0"/>
              </a:rPr>
              <a:t>lm </a:t>
            </a:r>
            <a:r>
              <a:rPr lang="en-US" sz="2800" smtClean="0">
                <a:ea typeface="Abadi MT Condensed Light" pitchFamily="-32" charset="0"/>
                <a:cs typeface="Abadi MT Condensed Light" pitchFamily="-32" charset="0"/>
              </a:rPr>
              <a:t>objects </a:t>
            </a:r>
            <a:r>
              <a:rPr lang="en-US" sz="2800" smtClean="0"/>
              <a:t>can give you what you want if you use it with care.</a:t>
            </a:r>
          </a:p>
          <a:p>
            <a:r>
              <a:rPr lang="en-US" sz="2800" smtClean="0"/>
              <a:t>SAS </a:t>
            </a:r>
            <a:r>
              <a:rPr lang="en-US" smtClean="0">
                <a:latin typeface="Abadi MT Condensed Light" pitchFamily="-32" charset="0"/>
                <a:ea typeface="Abadi MT Condensed Light" pitchFamily="-32" charset="0"/>
                <a:cs typeface="Abadi MT Condensed Light" pitchFamily="-32" charset="0"/>
              </a:rPr>
              <a:t>proc glm </a:t>
            </a:r>
            <a:r>
              <a:rPr lang="en-US" sz="2800" smtClean="0"/>
              <a:t>is much more convenient. SAS </a:t>
            </a:r>
            <a:r>
              <a:rPr lang="en-US" smtClean="0">
                <a:latin typeface="Abadi MT Condensed Light" pitchFamily="-32" charset="0"/>
                <a:ea typeface="Abadi MT Condensed Light" pitchFamily="-32" charset="0"/>
                <a:cs typeface="Abadi MT Condensed Light" pitchFamily="-32" charset="0"/>
              </a:rPr>
              <a:t>proc anova </a:t>
            </a:r>
            <a:r>
              <a:rPr lang="en-US" sz="2800" smtClean="0"/>
              <a:t>is for balanced data.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Two-factor design</a:t>
            </a:r>
          </a:p>
        </p:txBody>
      </p:sp>
      <p:graphicFrame>
        <p:nvGraphicFramePr>
          <p:cNvPr id="5165" name="Group 45"/>
          <p:cNvGraphicFramePr>
            <a:graphicFrameLocks noGrp="1"/>
          </p:cNvGraphicFramePr>
          <p:nvPr/>
        </p:nvGraphicFramePr>
        <p:xfrm>
          <a:off x="1219200" y="1752600"/>
          <a:ext cx="6858000" cy="2362834"/>
        </p:xfrm>
        <a:graphic>
          <a:graphicData uri="http://schemas.openxmlformats.org/drawingml/2006/table">
            <a:tbl>
              <a:tblPr/>
              <a:tblGrid>
                <a:gridCol w="1714500"/>
                <a:gridCol w="1714500"/>
                <a:gridCol w="1714500"/>
                <a:gridCol w="1714500"/>
              </a:tblGrid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Bacteria Type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Temp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1=Cool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2=Warm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08" name="Rectangle 46"/>
          <p:cNvSpPr>
            <a:spLocks noChangeArrowheads="1"/>
          </p:cNvSpPr>
          <p:nvPr/>
        </p:nvSpPr>
        <p:spPr bwMode="auto">
          <a:xfrm>
            <a:off x="2590800" y="5029200"/>
            <a:ext cx="4521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Six treatment conditions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Factorial experiments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 eaLnBrk="1" hangingPunct="1"/>
            <a:r>
              <a:rPr lang="en-US"/>
              <a:t>Allow more than one factor to be investigated in the same study: Efficiency!</a:t>
            </a:r>
          </a:p>
          <a:p>
            <a:pPr eaLnBrk="1" hangingPunct="1"/>
            <a:r>
              <a:rPr lang="en-US"/>
              <a:t>Allow the scientist to see whether the effect of an explanatory variable </a:t>
            </a:r>
            <a:r>
              <a:rPr lang="en-US" i="1"/>
              <a:t>depends</a:t>
            </a:r>
            <a:r>
              <a:rPr lang="en-US"/>
              <a:t> on the value of another explanatory variable: Interactions</a:t>
            </a:r>
          </a:p>
          <a:p>
            <a:pPr eaLnBrk="1" hangingPunct="1"/>
            <a:r>
              <a:rPr lang="en-US"/>
              <a:t>Thank you again, Mr. Fisher.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/>
              <a:t>   Normal with equal variance and conditional (cell) means      </a:t>
            </a:r>
          </a:p>
        </p:txBody>
      </p:sp>
      <p:graphicFrame>
        <p:nvGraphicFramePr>
          <p:cNvPr id="6222" name="Group 78"/>
          <p:cNvGraphicFramePr>
            <a:graphicFrameLocks noGrp="1"/>
          </p:cNvGraphicFramePr>
          <p:nvPr/>
        </p:nvGraphicFramePr>
        <p:xfrm>
          <a:off x="228600" y="1828800"/>
          <a:ext cx="8763000" cy="4344034"/>
        </p:xfrm>
        <a:graphic>
          <a:graphicData uri="http://schemas.openxmlformats.org/drawingml/2006/table">
            <a:tbl>
              <a:tblPr/>
              <a:tblGrid>
                <a:gridCol w="1600200"/>
                <a:gridCol w="1600200"/>
                <a:gridCol w="1828800"/>
                <a:gridCol w="1600200"/>
                <a:gridCol w="2133600"/>
              </a:tblGrid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Bacteria Type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Temp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1=Cool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32" charset="0"/>
                          <a:ea typeface="ＭＳ Ｐゴシック" pitchFamily="-32" charset="-128"/>
                          <a:cs typeface="ＭＳ Ｐゴシック" pitchFamily="-32" charset="-128"/>
                        </a:rPr>
                        <a:t>2=Warm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32" charset="0"/>
                        <a:ea typeface="ＭＳ Ｐゴシック" pitchFamily="-32" charset="-128"/>
                        <a:cs typeface="ＭＳ Ｐゴシック" pitchFamily="-3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4614" name="Picture 59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3200400"/>
            <a:ext cx="18923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15" name="Picture 64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34200" y="4343400"/>
            <a:ext cx="18923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16" name="Picture 65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81200" y="5410200"/>
            <a:ext cx="1155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17" name="Picture 67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57600" y="5410200"/>
            <a:ext cx="1155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18" name="Picture 68" descr="latex-image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10200" y="5410200"/>
            <a:ext cx="1155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19" name="Picture 70" descr="latex-image-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924800" y="990600"/>
            <a:ext cx="81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20" name="Picture 71" descr="latex-image-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209800" y="3276600"/>
            <a:ext cx="7747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21" name="Picture 72" descr="latex-image-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038600" y="3276600"/>
            <a:ext cx="7874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22" name="Picture 73" descr="latex-image-1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638800" y="3200400"/>
            <a:ext cx="7874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23" name="Picture 74" descr="latex-image-1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133600" y="4343400"/>
            <a:ext cx="7747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24" name="Picture 75" descr="latex-image-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962400" y="4343400"/>
            <a:ext cx="7874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25" name="Picture 76" descr="latex-image-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638800" y="4343400"/>
            <a:ext cx="7874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26" name="Picture 80" descr="latex-image-1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696200" y="5486400"/>
            <a:ext cx="3302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Tests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Main effects: Differences among marginal means</a:t>
            </a:r>
          </a:p>
          <a:p>
            <a:pPr eaLnBrk="1" hangingPunct="1"/>
            <a:r>
              <a:rPr lang="en-US" dirty="0"/>
              <a:t>Interactions: Differences between differences (What is the effect of Factor A? </a:t>
            </a:r>
            <a:r>
              <a:rPr lang="en-US" b="1" dirty="0"/>
              <a:t>It depends</a:t>
            </a:r>
            <a:r>
              <a:rPr lang="en-US" dirty="0"/>
              <a:t> on</a:t>
            </a:r>
            <a:r>
              <a:rPr lang="en-US" dirty="0" smtClean="0"/>
              <a:t> the level of Factor </a:t>
            </a:r>
            <a:r>
              <a:rPr lang="en-US" dirty="0"/>
              <a:t>B.)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To understand the interaction, plot the means</a:t>
            </a: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295400" y="1524000"/>
          <a:ext cx="6553200" cy="4799013"/>
        </p:xfrm>
        <a:graphic>
          <a:graphicData uri="http://schemas.openxmlformats.org/presentationml/2006/ole">
            <p:oleObj spid="_x0000_s28674" name="Worksheet" r:id="rId4" imgW="4572000" imgH="3453384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Either Way</a:t>
            </a: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228600" y="1676400"/>
          <a:ext cx="4572000" cy="3581400"/>
        </p:xfrm>
        <a:graphic>
          <a:graphicData uri="http://schemas.openxmlformats.org/presentationml/2006/ole">
            <p:oleObj spid="_x0000_s30722" name="Worksheet" r:id="rId4" imgW="4562856" imgH="3660648" progId="Excel.Sheet.8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4724400" y="1676400"/>
          <a:ext cx="4419600" cy="3657600"/>
        </p:xfrm>
        <a:graphic>
          <a:graphicData uri="http://schemas.openxmlformats.org/presentationml/2006/ole">
            <p:oleObj spid="_x0000_s30723" name="Worksheet" r:id="rId5" imgW="4562856" imgH="3663696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6" charset="0"/>
            <a:ea typeface="ＭＳ Ｐゴシック" pitchFamily="-16" charset="-128"/>
            <a:cs typeface="ＭＳ Ｐゴシック" pitchFamily="-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6" charset="0"/>
            <a:ea typeface="ＭＳ Ｐゴシック" pitchFamily="-16" charset="-128"/>
            <a:cs typeface="ＭＳ Ｐゴシック" pitchFamily="-1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1369</Words>
  <Application>Microsoft Macintosh PowerPoint</Application>
  <PresentationFormat>On-screen Show (4:3)</PresentationFormat>
  <Paragraphs>263</Paragraphs>
  <Slides>35</Slides>
  <Notes>33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ＭＳ Ｐゴシック</vt:lpstr>
      <vt:lpstr>Abadi MT Condensed Light</vt:lpstr>
      <vt:lpstr>Helvetica</vt:lpstr>
      <vt:lpstr>Blank Presentation</vt:lpstr>
      <vt:lpstr>Microsoft Excel Worksheet</vt:lpstr>
      <vt:lpstr>Factorial ANOVA</vt:lpstr>
      <vt:lpstr>Factorial ANOVA </vt:lpstr>
      <vt:lpstr>The potato study</vt:lpstr>
      <vt:lpstr>Two-factor design</vt:lpstr>
      <vt:lpstr>Factorial experiments</vt:lpstr>
      <vt:lpstr>   Normal with equal variance and conditional (cell) means      </vt:lpstr>
      <vt:lpstr>Tests</vt:lpstr>
      <vt:lpstr>To understand the interaction, plot the means</vt:lpstr>
      <vt:lpstr>Either Way</vt:lpstr>
      <vt:lpstr>Non-parallel profiles = Interaction</vt:lpstr>
      <vt:lpstr>Main effects for both variables, no interaction</vt:lpstr>
      <vt:lpstr>Main effect for Bacteria only</vt:lpstr>
      <vt:lpstr>Main Effect for Temperature Only</vt:lpstr>
      <vt:lpstr>Both Main Effects, and the Interaction</vt:lpstr>
      <vt:lpstr>Should you interpret the main effects?</vt:lpstr>
      <vt:lpstr>Testing Contrasts</vt:lpstr>
      <vt:lpstr>Interactions are sets of Contrasts</vt:lpstr>
      <vt:lpstr>Interactions are sets of Contrasts</vt:lpstr>
      <vt:lpstr>Equivalent statements</vt:lpstr>
      <vt:lpstr>Three factors: A, B and C</vt:lpstr>
      <vt:lpstr>Meaning of the 3-factor interaction</vt:lpstr>
      <vt:lpstr>To graph a three-factor interaction</vt:lpstr>
      <vt:lpstr>Four-factor design</vt:lpstr>
      <vt:lpstr>As the number of factors increases</vt:lpstr>
      <vt:lpstr>Effect coding</vt:lpstr>
      <vt:lpstr>Interaction effects are products of dummy variables</vt:lpstr>
      <vt:lpstr>Make a table</vt:lpstr>
      <vt:lpstr>   Cell and Marginal Means      </vt:lpstr>
      <vt:lpstr>We see</vt:lpstr>
      <vt:lpstr>A bit of algebra shows</vt:lpstr>
      <vt:lpstr>Factorial ANOVA with effect coding is pretty automatic</vt:lpstr>
      <vt:lpstr>Again</vt:lpstr>
      <vt:lpstr>Balanced vs. Unbalanced Experimental Designs</vt:lpstr>
      <vt:lpstr>Analysis of unbalanced data</vt:lpstr>
      <vt:lpstr>Some software is designed for balanced data</vt:lpstr>
    </vt:vector>
  </TitlesOfParts>
  <Company>Earl Monroe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Factorial ANOVA</dc:title>
  <dc:creator>Earl Monroe</dc:creator>
  <cp:lastModifiedBy>Earl Monroe</cp:lastModifiedBy>
  <cp:revision>94</cp:revision>
  <cp:lastPrinted>2012-11-23T17:35:39Z</cp:lastPrinted>
  <dcterms:created xsi:type="dcterms:W3CDTF">2012-11-23T17:27:07Z</dcterms:created>
  <dcterms:modified xsi:type="dcterms:W3CDTF">2012-11-23T17:37:54Z</dcterms:modified>
</cp:coreProperties>
</file>