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04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44946F-3CE4-1D45-A193-98079E93C60F}" type="datetimeFigureOut">
              <a:rPr lang="en-US"/>
              <a:pPr>
                <a:defRPr/>
              </a:pPr>
              <a:t>24-03-20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26B833-A631-E246-BDE7-0AFC9E2F6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280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D97534-D45C-5F4D-867F-CFCD151FE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917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77ABFE-5D93-2149-A9E3-57723347EA2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Generalized logistic regression is a kind of multivariate regression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ro-RO"/>
              <a:t>% Multivariate Regression</a:t>
            </a:r>
          </a:p>
          <a:p>
            <a:pPr eaLnBrk="1" hangingPunct="1"/>
            <a:r>
              <a:rPr lang="ro-RO"/>
              <a:t>\begin{center}</a:t>
            </a:r>
          </a:p>
          <a:p>
            <a:pPr eaLnBrk="1" hangingPunct="1"/>
            <a:r>
              <a:rPr lang="ro-RO"/>
              <a:t>\begin{tabular}{c|c|c|c||c} %\hline</a:t>
            </a:r>
          </a:p>
          <a:p>
            <a:pPr eaLnBrk="1" hangingPunct="1"/>
            <a:r>
              <a:rPr lang="ro-RO"/>
              <a:t>      &amp; \multicolumn{3}{c||}{\textbf{Fertilizer}} &amp; \\ \hline</a:t>
            </a:r>
          </a:p>
          <a:p>
            <a:pPr eaLnBrk="1" hangingPunct="1"/>
            <a:r>
              <a:rPr lang="ro-RO"/>
              <a:t>\textbf{Irrigation} &amp;   $1$   &amp;   $2$   &amp;   $3$   &amp; \\ \hline</a:t>
            </a:r>
          </a:p>
          <a:p>
            <a:pPr eaLnBrk="1" hangingPunct="1"/>
            <a:r>
              <a:rPr lang="ro-RO"/>
              <a:t>Sprinker            &amp; $\mu_1$ &amp; $\mu_2$ &amp; $\mu_3$ &amp;</a:t>
            </a:r>
          </a:p>
          <a:p>
            <a:pPr eaLnBrk="1" hangingPunct="1"/>
            <a:r>
              <a:rPr lang="ro-RO"/>
              <a:t>$\frac{\mu_1+\mu_2+\mu_3}{3}$ \\ \hline</a:t>
            </a:r>
          </a:p>
          <a:p>
            <a:pPr eaLnBrk="1" hangingPunct="1"/>
            <a:r>
              <a:rPr lang="ro-RO"/>
              <a:t>Drip                &amp; $\mu_4$ &amp; $\mu_5$ &amp; $\mu_6$ &amp;</a:t>
            </a:r>
          </a:p>
          <a:p>
            <a:pPr eaLnBrk="1" hangingPunct="1"/>
            <a:r>
              <a:rPr lang="ro-RO"/>
              <a:t>$\frac{\mu_4+\mu_5+\mu_6}{3}$ \\ \hline\hline</a:t>
            </a:r>
          </a:p>
          <a:p>
            <a:pPr eaLnBrk="1" hangingPunct="1"/>
            <a:r>
              <a:rPr lang="ro-RO"/>
              <a:t> &amp; $\frac{\mu_1+\mu_4}{2}$ &amp; $\frac{\mu_2+\mu_5}{2}$ &amp; $\frac{\mu_3+\mu_6}{2}$</a:t>
            </a:r>
          </a:p>
          <a:p>
            <a:pPr eaLnBrk="1" hangingPunct="1"/>
            <a:r>
              <a:rPr lang="ro-RO"/>
              <a:t> &amp;  \\ </a:t>
            </a:r>
          </a:p>
          <a:p>
            <a:pPr eaLnBrk="1" hangingPunct="1"/>
            <a:r>
              <a:rPr lang="ro-RO"/>
              <a:t>% \hline</a:t>
            </a:r>
          </a:p>
          <a:p>
            <a:pPr eaLnBrk="1" hangingPunct="1"/>
            <a:r>
              <a:rPr lang="ro-RO"/>
              <a:t>\end{tabular}\end{center}</a:t>
            </a:r>
          </a:p>
          <a:p>
            <a:pPr eaLnBrk="1" hangingPunct="1"/>
            <a:endParaRPr lang="ro-RO"/>
          </a:p>
          <a:p>
            <a:pPr eaLnBrk="1" hangingPunct="1"/>
            <a:r>
              <a:rPr lang="ro-RO"/>
              <a:t> \boldsymbol{\mu} = </a:t>
            </a:r>
          </a:p>
          <a:p>
            <a:pPr eaLnBrk="1" hangingPunct="1"/>
            <a:r>
              <a:rPr lang="ro-RO"/>
              <a:t>     \left( \begin{array}{c}</a:t>
            </a:r>
          </a:p>
          <a:p>
            <a:pPr eaLnBrk="1" hangingPunct="1"/>
            <a:r>
              <a:rPr lang="ro-RO"/>
              <a:t>        \mu_1  \\</a:t>
            </a:r>
          </a:p>
          <a:p>
            <a:pPr eaLnBrk="1" hangingPunct="1"/>
            <a:r>
              <a:rPr lang="ro-RO"/>
              <a:t>        \mu_2 \\</a:t>
            </a:r>
          </a:p>
          <a:p>
            <a:pPr eaLnBrk="1" hangingPunct="1"/>
            <a:r>
              <a:rPr lang="ro-RO"/>
              <a:t>        \vdots     \\</a:t>
            </a:r>
          </a:p>
          <a:p>
            <a:pPr eaLnBrk="1" hangingPunct="1"/>
            <a:r>
              <a:rPr lang="ro-RO"/>
              <a:t>        \mu_k  \\  </a:t>
            </a:r>
          </a:p>
          <a:p>
            <a:pPr eaLnBrk="1" hangingPunct="1"/>
            <a:r>
              <a:rPr lang="ro-RO"/>
              <a:t>    \end{array} \right) =</a:t>
            </a:r>
          </a:p>
          <a:p>
            <a:pPr eaLnBrk="1" hangingPunct="1"/>
            <a:r>
              <a:rPr lang="ro-RO"/>
              <a:t>     \left( \begin{array}{c}</a:t>
            </a:r>
          </a:p>
          <a:p>
            <a:pPr eaLnBrk="1" hangingPunct="1"/>
            <a:r>
              <a:rPr lang="ro-RO"/>
              <a:t>        E(y_1|\textbf{X=x})  \\</a:t>
            </a:r>
          </a:p>
          <a:p>
            <a:pPr eaLnBrk="1" hangingPunct="1"/>
            <a:r>
              <a:rPr lang="ro-RO"/>
              <a:t>        E(y_2|\textbf{X=x}) \\</a:t>
            </a:r>
          </a:p>
          <a:p>
            <a:pPr eaLnBrk="1" hangingPunct="1"/>
            <a:r>
              <a:rPr lang="ro-RO"/>
              <a:t>        \vdots     \\</a:t>
            </a:r>
          </a:p>
          <a:p>
            <a:pPr eaLnBrk="1" hangingPunct="1"/>
            <a:r>
              <a:rPr lang="ro-RO"/>
              <a:t>        E(y_k|\textbf{X=x})  \\  </a:t>
            </a:r>
          </a:p>
          <a:p>
            <a:pPr eaLnBrk="1" hangingPunct="1"/>
            <a:r>
              <a:rPr lang="ro-RO"/>
              <a:t>    \end{array} \right) =</a:t>
            </a:r>
          </a:p>
          <a:p>
            <a:pPr eaLnBrk="1" hangingPunct="1"/>
            <a:r>
              <a:rPr lang="ro-RO"/>
              <a:t>     \left( \begin{array}{c c c}</a:t>
            </a:r>
          </a:p>
          <a:p>
            <a:pPr eaLnBrk="1" hangingPunct="1"/>
            <a:r>
              <a:rPr lang="ro-RO"/>
              <a:t>       \beta_{0,1} + \beta_{1,1}x_1 + &amp; \cdots &amp; + \beta_{p-1,1}x_{p-1}   \\</a:t>
            </a:r>
          </a:p>
          <a:p>
            <a:pPr eaLnBrk="1" hangingPunct="1"/>
            <a:r>
              <a:rPr lang="ro-RO"/>
              <a:t>       \beta_{0,2} + \beta_{1,2}x_1 + &amp; \cdots &amp; + \beta_{p-1,2}x_{p-1}   \\</a:t>
            </a:r>
          </a:p>
          <a:p>
            <a:pPr eaLnBrk="1" hangingPunct="1"/>
            <a:r>
              <a:rPr lang="ro-RO"/>
              <a:t>                \vdots        &amp; \vdots &amp;         \vdots         \\</a:t>
            </a:r>
          </a:p>
          <a:p>
            <a:pPr eaLnBrk="1" hangingPunct="1"/>
            <a:r>
              <a:rPr lang="ro-RO"/>
              <a:t>       \beta_{0,k} + \beta_{1,k}x_1 + &amp; \cdots &amp; + \beta_{p-1,k}x_{p-1}   \\</a:t>
            </a:r>
          </a:p>
          <a:p>
            <a:pPr eaLnBrk="1" hangingPunct="1"/>
            <a:r>
              <a:rPr lang="ro-RO"/>
              <a:t>    \end{array} \right) % 20 pt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23BEC9-60AC-5240-B9E2-F72052DE0689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For univariate regression, there is really only F …</a:t>
            </a:r>
          </a:p>
          <a:p>
            <a:pPr eaLnBrk="1" hangingPunct="1"/>
            <a:r>
              <a:rPr lang="en-US"/>
              <a:t>There test statistics are all based on matrices that are extensions of SSR and SSE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14C7C4-BFA5-164C-BF0E-FE0B57BF7C8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No Scheffe multivariate - no time.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F659E-1E31-2940-8981-8221512D6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9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A3271-2A82-724F-960A-029B00E74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5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EDEC8-D18C-134C-9E22-3D9042A25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D7554-27B5-5341-8C96-05A964C01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920FD-F92C-8E48-B0DC-44E46FBF7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1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77D5-4B51-C349-A4F0-74706F60D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5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71BE-0B1F-3F4A-BFAD-A1F3AD174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1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D38C0-FCCD-4546-86CC-6B95194A5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2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30C97-D6E7-A943-87B4-14542A40F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9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04F39-99BD-6647-B41A-7CB583873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7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CC96A-DE49-974C-A709-A9848A8D5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6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7E8D0B-E989-254C-A68C-FC1784F27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creativecommons.org/licenses/by-sa/3.0/deed.en_US" TargetMode="External"/><Relationship Id="rId3" Type="http://schemas.openxmlformats.org/officeDocument/2006/relationships/hyperlink" Target="http://www.utstat.toronto.edu/brunner/oldclass/441s2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Multivariate Analysis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284538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Multiple (quantitative) Response Variables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2700338" y="2276475"/>
            <a:ext cx="3019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STA441 Spring 2024</a:t>
            </a:r>
          </a:p>
        </p:txBody>
      </p:sp>
      <p:sp>
        <p:nvSpPr>
          <p:cNvPr id="15364" name="TextBox 2"/>
          <p:cNvSpPr txBox="1">
            <a:spLocks noChangeArrowheads="1"/>
          </p:cNvSpPr>
          <p:nvPr/>
        </p:nvSpPr>
        <p:spPr bwMode="auto">
          <a:xfrm>
            <a:off x="1835150" y="5516563"/>
            <a:ext cx="548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See last slide for copyright information.</a:t>
            </a:r>
          </a:p>
        </p:txBody>
      </p:sp>
      <p:sp>
        <p:nvSpPr>
          <p:cNvPr id="1536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CB677C-BAA2-4D4C-8A98-77DB466FCE9A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License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http://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www.utstat.toronto.edu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/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brunner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/oldclass/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441s24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8360C59-692D-804D-A0AB-A0BF6AC56E44}" type="slidenum">
              <a:rPr lang="en-US" sz="1400"/>
              <a:pPr/>
              <a:t>10</a:t>
            </a:fld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More than one  response variable at once:  Why do it?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Control Type I error probability.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More powerful than a set of Bonferroni-corrected univariate tests.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principle, could detect an effect that is not significant in any of the univariate tests, even without correction.</a:t>
            </a: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938DFC-6896-2D4C-9933-FE4C840A2C9A}" type="slidenum">
              <a:rPr lang="en-US" sz="1400"/>
              <a:pPr/>
              <a:t>2</a:t>
            </a:fld>
            <a:endParaRPr 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Assumptions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are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response variables: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=(y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,…y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At each combination of explanatory variable values, there is a conditional distribution of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Each conditional distribution is multivariate normal, with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The same variance-covariance matrix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A linear regression structure for the set of means.</a:t>
            </a:r>
          </a:p>
        </p:txBody>
      </p:sp>
      <p:sp>
        <p:nvSpPr>
          <p:cNvPr id="1741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BBD1EF6-D867-B542-8485-80EB21111661}" type="slidenum">
              <a:rPr lang="en-US" sz="1400"/>
              <a:pPr/>
              <a:t>3</a:t>
            </a:fld>
            <a:endParaRPr 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Multivariate Normal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043236-AA40-DE42-B01B-C69A7354A171}" type="slidenum">
              <a:rPr lang="en-US" sz="1400"/>
              <a:pPr/>
              <a:t>4</a:t>
            </a:fld>
            <a:endParaRPr 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Multivariate Normal Parameters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5814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Vector of means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Variance-covariance matrix </a:t>
            </a:r>
          </a:p>
        </p:txBody>
      </p:sp>
      <p:pic>
        <p:nvPicPr>
          <p:cNvPr id="19459" name="Picture 6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962400"/>
            <a:ext cx="624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7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81200"/>
            <a:ext cx="37465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6C45D0-0857-9D46-BAFB-06D07231546C}" type="slidenum">
              <a:rPr lang="en-US" sz="1400"/>
              <a:pPr/>
              <a:t>5</a:t>
            </a:fld>
            <a:endParaRPr 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113"/>
            <a:ext cx="7772400" cy="792162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Multivariate Regression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781300"/>
            <a:ext cx="7772400" cy="3960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There are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regression equations, one for each response variable.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Second subscript on the betas says which response variable.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Same explanatory variables in each equation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Estimate betas by least squares - same as univariate regression.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Dummy variables,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Only the significance tests are different.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23635F9-CFA8-9F4A-8AA6-4D10C48254B1}" type="slidenum">
              <a:rPr lang="en-US" sz="1400"/>
              <a:pPr/>
              <a:t>6</a:t>
            </a:fld>
            <a:endParaRPr lang="en-US" sz="1400"/>
          </a:p>
        </p:txBody>
      </p:sp>
      <p:pic>
        <p:nvPicPr>
          <p:cNvPr id="20484" name="Picture 1" descr="boldsymbol_mu_=_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86741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Multivariate test statistics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971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Wilks' Lambda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Pillai's Trace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Hotelling-Lawley Trace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Roy's Greatest Root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7B6BEA-8197-7245-9DB0-3E7B938B7E11}" type="slidenum">
              <a:rPr lang="en-US" sz="1400"/>
              <a:pPr/>
              <a:t>7</a:t>
            </a:fld>
            <a:endParaRPr 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four multivariate test statistics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All control Type I error properly.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Differ somewhat in power, sometimes, but none is most powerful all the time.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Distributions under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are known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Tables of critical values are available.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Exact p-values are nasty to compute.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There are F </a:t>
            </a:r>
            <a:r>
              <a:rPr lang="en-US" i="1">
                <a:latin typeface="Arial" charset="0"/>
                <a:ea typeface="ＭＳ Ｐゴシック" charset="0"/>
              </a:rPr>
              <a:t>approximations</a:t>
            </a:r>
            <a:r>
              <a:rPr lang="en-US">
                <a:latin typeface="Arial" charset="0"/>
                <a:ea typeface="ＭＳ Ｐゴシック" charset="0"/>
              </a:rPr>
              <a:t>, sometimes exact.</a:t>
            </a:r>
          </a:p>
          <a:p>
            <a:pPr lvl="1"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E470AA-D069-3848-83FA-364813D80454}" type="slidenum">
              <a:rPr lang="en-US" sz="1400"/>
              <a:pPr/>
              <a:t>8</a:t>
            </a:fld>
            <a:endParaRPr 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 like Wilks' Lambda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 approximations are best (p-values are more often exactly right).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Based most directly on the likelihood ratio, so it’s easier to understand.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Scheff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é tests are relatively easy to construct. </a:t>
            </a:r>
          </a:p>
          <a:p>
            <a:pPr eaLnBrk="1" hangingPunct="1">
              <a:lnSpc>
                <a:spcPct val="90000"/>
              </a:lnSpc>
            </a:pP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 let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 use Wilks' Lambda.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3795D94-CE02-EF46-B9F1-5A5559CA63B0}" type="slidenum">
              <a:rPr lang="en-US" sz="1400"/>
              <a:pPr/>
              <a:t>9</a:t>
            </a:fld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918</Words>
  <Application>Microsoft Macintosh PowerPoint</Application>
  <PresentationFormat>On-screen Show (4:3)</PresentationFormat>
  <Paragraphs>102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Times New Roman</vt:lpstr>
      <vt:lpstr>Blank Presentation</vt:lpstr>
      <vt:lpstr>Multivariate Analysis</vt:lpstr>
      <vt:lpstr>More than one  response variable at once:  Why do it?</vt:lpstr>
      <vt:lpstr>Model Assumptions</vt:lpstr>
      <vt:lpstr>Multivariate Normal</vt:lpstr>
      <vt:lpstr>Multivariate Normal Parameters</vt:lpstr>
      <vt:lpstr>Multivariate Regression</vt:lpstr>
      <vt:lpstr>Multivariate test statistics</vt:lpstr>
      <vt:lpstr>The four multivariate test statistics</vt:lpstr>
      <vt:lpstr>I like Wilks' Lambda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Multivariate Analysis</dc:title>
  <dc:creator>Earl Monroe</dc:creator>
  <cp:lastModifiedBy>Kareem</cp:lastModifiedBy>
  <cp:revision>47</cp:revision>
  <cp:lastPrinted>2018-03-06T14:07:28Z</cp:lastPrinted>
  <dcterms:created xsi:type="dcterms:W3CDTF">2009-11-16T14:02:30Z</dcterms:created>
  <dcterms:modified xsi:type="dcterms:W3CDTF">2024-03-20T17:07:18Z</dcterms:modified>
</cp:coreProperties>
</file>