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5" r:id="rId9"/>
    <p:sldId id="268" r:id="rId10"/>
    <p:sldId id="266" r:id="rId11"/>
    <p:sldId id="275" r:id="rId12"/>
    <p:sldId id="276" r:id="rId13"/>
    <p:sldId id="277" r:id="rId14"/>
    <p:sldId id="278" r:id="rId15"/>
    <p:sldId id="279" r:id="rId16"/>
    <p:sldId id="280" r:id="rId17"/>
    <p:sldId id="282" r:id="rId18"/>
    <p:sldId id="283" r:id="rId19"/>
    <p:sldId id="270" r:id="rId20"/>
    <p:sldId id="285" r:id="rId21"/>
    <p:sldId id="286" r:id="rId22"/>
    <p:sldId id="287" r:id="rId23"/>
    <p:sldId id="288" r:id="rId24"/>
    <p:sldId id="271" r:id="rId25"/>
    <p:sldId id="272" r:id="rId26"/>
    <p:sldId id="273" r:id="rId27"/>
    <p:sldId id="274" r:id="rId28"/>
    <p:sldId id="289" r:id="rId29"/>
    <p:sldId id="291" r:id="rId30"/>
    <p:sldId id="290" r:id="rId31"/>
    <p:sldId id="284" r:id="rId3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 autoAdjust="0"/>
    <p:restoredTop sz="68724" autoAdjust="0"/>
  </p:normalViewPr>
  <p:slideViewPr>
    <p:cSldViewPr>
      <p:cViewPr varScale="1">
        <p:scale>
          <a:sx n="121" d="100"/>
          <a:sy n="121" d="100"/>
        </p:scale>
        <p:origin x="-120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handoutMaster" Target="handoutMasters/handout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FB64DE-C793-7040-AB12-2DF791F6393E}" type="datetimeFigureOut">
              <a:rPr lang="en-US" smtClean="0"/>
              <a:t>24-02-24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DEBCF0-9551-A14A-91CB-E7E6D8657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7321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F910478-EDE8-9D46-80DD-79B779C4CD6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1743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10478-EDE8-9D46-80DD-79B779C4CD6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7484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 = disease severity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rm</a:t>
            </a:r>
            <a:r>
              <a:rPr lang="en-US" dirty="0" smtClean="0"/>
              <a:t>(list=</a:t>
            </a:r>
            <a:r>
              <a:rPr lang="en-US" dirty="0" err="1" smtClean="0"/>
              <a:t>ls</a:t>
            </a:r>
            <a:r>
              <a:rPr lang="en-US" dirty="0" smtClean="0"/>
              <a:t>())</a:t>
            </a:r>
          </a:p>
          <a:p>
            <a:r>
              <a:rPr lang="en-US" dirty="0" smtClean="0"/>
              <a:t>b0=0; b1=1; b2=2; b3=3</a:t>
            </a:r>
          </a:p>
          <a:p>
            <a:r>
              <a:rPr lang="en-US" dirty="0" err="1" smtClean="0"/>
              <a:t>xpts</a:t>
            </a:r>
            <a:r>
              <a:rPr lang="en-US" dirty="0" smtClean="0"/>
              <a:t> = </a:t>
            </a:r>
            <a:r>
              <a:rPr lang="en-US" dirty="0" err="1" smtClean="0"/>
              <a:t>seq</a:t>
            </a:r>
            <a:r>
              <a:rPr lang="en-US" dirty="0" smtClean="0"/>
              <a:t>(from=-1,to=1,by=0.05); </a:t>
            </a:r>
            <a:r>
              <a:rPr lang="en-US" dirty="0" err="1" smtClean="0"/>
              <a:t>npts</a:t>
            </a:r>
            <a:r>
              <a:rPr lang="en-US" dirty="0" smtClean="0"/>
              <a:t> = length(</a:t>
            </a:r>
            <a:r>
              <a:rPr lang="en-US" dirty="0" err="1" smtClean="0"/>
              <a:t>xpts</a:t>
            </a:r>
            <a:r>
              <a:rPr lang="en-US" dirty="0" smtClean="0"/>
              <a:t>)</a:t>
            </a:r>
          </a:p>
          <a:p>
            <a:r>
              <a:rPr lang="en-US" dirty="0" smtClean="0"/>
              <a:t>zero = numeric(</a:t>
            </a:r>
            <a:r>
              <a:rPr lang="en-US" dirty="0" err="1" smtClean="0"/>
              <a:t>npts</a:t>
            </a:r>
            <a:r>
              <a:rPr lang="en-US" dirty="0" smtClean="0"/>
              <a:t>) ; one = numeric(</a:t>
            </a:r>
            <a:r>
              <a:rPr lang="en-US" dirty="0" err="1" smtClean="0"/>
              <a:t>npts</a:t>
            </a:r>
            <a:r>
              <a:rPr lang="en-US" dirty="0" smtClean="0"/>
              <a:t>)+1</a:t>
            </a:r>
          </a:p>
          <a:p>
            <a:r>
              <a:rPr lang="en-US" dirty="0" smtClean="0"/>
              <a:t>x = c(</a:t>
            </a:r>
            <a:r>
              <a:rPr lang="en-US" dirty="0" err="1" smtClean="0"/>
              <a:t>xpts,xpts,xpts</a:t>
            </a:r>
            <a:r>
              <a:rPr lang="en-US" dirty="0" smtClean="0"/>
              <a:t>); d1 = c(</a:t>
            </a:r>
            <a:r>
              <a:rPr lang="en-US" dirty="0" err="1" smtClean="0"/>
              <a:t>one,zero,zero</a:t>
            </a:r>
            <a:r>
              <a:rPr lang="en-US" dirty="0" smtClean="0"/>
              <a:t>); d2 = c(</a:t>
            </a:r>
            <a:r>
              <a:rPr lang="en-US" dirty="0" err="1" smtClean="0"/>
              <a:t>zero,one,zero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logodds</a:t>
            </a:r>
            <a:r>
              <a:rPr lang="en-US" dirty="0" smtClean="0"/>
              <a:t> = b0 + b1*d1 + b2*d2 + b3*x</a:t>
            </a:r>
          </a:p>
          <a:p>
            <a:endParaRPr lang="en-US" dirty="0" smtClean="0"/>
          </a:p>
          <a:p>
            <a:r>
              <a:rPr lang="en-US" dirty="0" smtClean="0"/>
              <a:t># Equal slopes in the log odds</a:t>
            </a:r>
          </a:p>
          <a:p>
            <a:endParaRPr lang="en-US" dirty="0" smtClean="0"/>
          </a:p>
          <a:p>
            <a:r>
              <a:rPr lang="en-US" dirty="0" smtClean="0"/>
              <a:t># First, plot invisible points to get right plot size</a:t>
            </a:r>
          </a:p>
          <a:p>
            <a:r>
              <a:rPr lang="en-US" dirty="0" smtClean="0"/>
              <a:t>plot(</a:t>
            </a:r>
            <a:r>
              <a:rPr lang="en-US" dirty="0" err="1" smtClean="0"/>
              <a:t>x,logodds,pch</a:t>
            </a:r>
            <a:r>
              <a:rPr lang="en-US" dirty="0" smtClean="0"/>
              <a:t>=' ',</a:t>
            </a:r>
            <a:r>
              <a:rPr lang="en-US" dirty="0" err="1" smtClean="0"/>
              <a:t>ylab</a:t>
            </a:r>
            <a:r>
              <a:rPr lang="en-US" dirty="0" smtClean="0"/>
              <a:t>='Log odds of Y=1') </a:t>
            </a:r>
          </a:p>
          <a:p>
            <a:r>
              <a:rPr lang="en-US" dirty="0" smtClean="0"/>
              <a:t>lines(</a:t>
            </a:r>
            <a:r>
              <a:rPr lang="en-US" dirty="0" err="1" smtClean="0"/>
              <a:t>xpts,logodds</a:t>
            </a:r>
            <a:r>
              <a:rPr lang="en-US" dirty="0" smtClean="0"/>
              <a:t>[d1==1],col='blue',</a:t>
            </a:r>
            <a:r>
              <a:rPr lang="en-US" dirty="0" err="1" smtClean="0"/>
              <a:t>lty</a:t>
            </a:r>
            <a:r>
              <a:rPr lang="en-US" dirty="0" smtClean="0"/>
              <a:t>=3)</a:t>
            </a:r>
          </a:p>
          <a:p>
            <a:r>
              <a:rPr lang="en-US" dirty="0" smtClean="0"/>
              <a:t>lines(</a:t>
            </a:r>
            <a:r>
              <a:rPr lang="en-US" dirty="0" err="1" smtClean="0"/>
              <a:t>xpts,logodds</a:t>
            </a:r>
            <a:r>
              <a:rPr lang="en-US" dirty="0" smtClean="0"/>
              <a:t>[d2==1],col='red',</a:t>
            </a:r>
            <a:r>
              <a:rPr lang="en-US" dirty="0" err="1" smtClean="0"/>
              <a:t>lty</a:t>
            </a:r>
            <a:r>
              <a:rPr lang="en-US" dirty="0" smtClean="0"/>
              <a:t>=5)</a:t>
            </a:r>
          </a:p>
          <a:p>
            <a:r>
              <a:rPr lang="en-US" dirty="0" smtClean="0"/>
              <a:t>lines(</a:t>
            </a:r>
            <a:r>
              <a:rPr lang="en-US" dirty="0" err="1" smtClean="0"/>
              <a:t>xpts,logodds</a:t>
            </a:r>
            <a:r>
              <a:rPr lang="en-US" dirty="0" smtClean="0"/>
              <a:t>[d1+d2==0],col='green',</a:t>
            </a:r>
            <a:r>
              <a:rPr lang="en-US" dirty="0" err="1" smtClean="0"/>
              <a:t>lty</a:t>
            </a:r>
            <a:r>
              <a:rPr lang="en-US" dirty="0" smtClean="0"/>
              <a:t>=1)</a:t>
            </a:r>
          </a:p>
          <a:p>
            <a:r>
              <a:rPr lang="en-US" dirty="0" smtClean="0"/>
              <a:t>title(expression("Log Odds = " * </a:t>
            </a:r>
          </a:p>
          <a:p>
            <a:r>
              <a:rPr lang="en-US" dirty="0" smtClean="0"/>
              <a:t>    beta[0] + beta[1]*d[1] + beta[2]*d[2] + beta[3]*x))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72D4-748E-4E41-8C56-B52EADEF42ED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Middle curve is e times lowest. Highest is e^2 times lowest.</a:t>
            </a:r>
          </a:p>
          <a:p>
            <a:endParaRPr lang="en-US" dirty="0" smtClean="0"/>
          </a:p>
          <a:p>
            <a:r>
              <a:rPr lang="en-US" dirty="0" smtClean="0"/>
              <a:t># Equal slopes in the log odds scale</a:t>
            </a:r>
            <a:br>
              <a:rPr lang="en-US" dirty="0" smtClean="0"/>
            </a:br>
            <a:r>
              <a:rPr lang="en-US" dirty="0" smtClean="0"/>
              <a:t>means proportional odds</a:t>
            </a:r>
          </a:p>
          <a:p>
            <a:endParaRPr lang="en-US" dirty="0" smtClean="0"/>
          </a:p>
          <a:p>
            <a:r>
              <a:rPr lang="en-US" dirty="0" smtClean="0"/>
              <a:t>odds = </a:t>
            </a:r>
            <a:r>
              <a:rPr lang="en-US" dirty="0" err="1" smtClean="0"/>
              <a:t>exp</a:t>
            </a:r>
            <a:r>
              <a:rPr lang="en-US" dirty="0" smtClean="0"/>
              <a:t>(</a:t>
            </a:r>
            <a:r>
              <a:rPr lang="en-US" dirty="0" err="1" smtClean="0"/>
              <a:t>logodds</a:t>
            </a:r>
            <a:r>
              <a:rPr lang="en-US" dirty="0" smtClean="0"/>
              <a:t>)</a:t>
            </a:r>
          </a:p>
          <a:p>
            <a:r>
              <a:rPr lang="en-US" dirty="0" smtClean="0"/>
              <a:t>plot(</a:t>
            </a:r>
            <a:r>
              <a:rPr lang="en-US" dirty="0" err="1" smtClean="0"/>
              <a:t>x,odds,pch</a:t>
            </a:r>
            <a:r>
              <a:rPr lang="en-US" dirty="0" smtClean="0"/>
              <a:t>=' ',</a:t>
            </a:r>
            <a:r>
              <a:rPr lang="en-US" dirty="0" err="1" smtClean="0"/>
              <a:t>ylab</a:t>
            </a:r>
            <a:r>
              <a:rPr lang="en-US" dirty="0" smtClean="0"/>
              <a:t>='Odds of Y=1') </a:t>
            </a:r>
          </a:p>
          <a:p>
            <a:r>
              <a:rPr lang="en-US" dirty="0" smtClean="0"/>
              <a:t>lines(</a:t>
            </a:r>
            <a:r>
              <a:rPr lang="en-US" dirty="0" err="1" smtClean="0"/>
              <a:t>xpts,odds</a:t>
            </a:r>
            <a:r>
              <a:rPr lang="en-US" dirty="0" smtClean="0"/>
              <a:t>[d1==1],col='blue',</a:t>
            </a:r>
            <a:r>
              <a:rPr lang="en-US" dirty="0" err="1" smtClean="0"/>
              <a:t>lty</a:t>
            </a:r>
            <a:r>
              <a:rPr lang="en-US" dirty="0" smtClean="0"/>
              <a:t>=3)</a:t>
            </a:r>
          </a:p>
          <a:p>
            <a:r>
              <a:rPr lang="en-US" dirty="0" smtClean="0"/>
              <a:t>lines(</a:t>
            </a:r>
            <a:r>
              <a:rPr lang="en-US" dirty="0" err="1" smtClean="0"/>
              <a:t>xpts,odds</a:t>
            </a:r>
            <a:r>
              <a:rPr lang="en-US" dirty="0" smtClean="0"/>
              <a:t>[d2==1],col='red',</a:t>
            </a:r>
            <a:r>
              <a:rPr lang="en-US" dirty="0" err="1" smtClean="0"/>
              <a:t>lty</a:t>
            </a:r>
            <a:r>
              <a:rPr lang="en-US" dirty="0" smtClean="0"/>
              <a:t>=5)</a:t>
            </a:r>
          </a:p>
          <a:p>
            <a:r>
              <a:rPr lang="en-US" dirty="0" smtClean="0"/>
              <a:t>lines(</a:t>
            </a:r>
            <a:r>
              <a:rPr lang="en-US" dirty="0" err="1" smtClean="0"/>
              <a:t>xpts,odds</a:t>
            </a:r>
            <a:r>
              <a:rPr lang="en-US" dirty="0" smtClean="0"/>
              <a:t>[d1+d2==0],col='green',</a:t>
            </a:r>
            <a:r>
              <a:rPr lang="en-US" dirty="0" err="1" smtClean="0"/>
              <a:t>lty</a:t>
            </a:r>
            <a:r>
              <a:rPr lang="en-US" dirty="0" smtClean="0"/>
              <a:t>=1)</a:t>
            </a:r>
          </a:p>
          <a:p>
            <a:r>
              <a:rPr lang="en-US" dirty="0" smtClean="0"/>
              <a:t>title(expression("Odds = " * </a:t>
            </a:r>
          </a:p>
          <a:p>
            <a:r>
              <a:rPr lang="en-US" dirty="0" smtClean="0"/>
              <a:t>    e^{beta[0] + beta[1]*d[1] + beta[2]*d[2] + beta[3]*x}))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72D4-748E-4E41-8C56-B52EADEF42ED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# Proportional Odds in Terms of Probability</a:t>
            </a:r>
          </a:p>
          <a:p>
            <a:endParaRPr lang="en-US" dirty="0" smtClean="0"/>
          </a:p>
          <a:p>
            <a:r>
              <a:rPr lang="en-US" dirty="0" err="1" smtClean="0"/>
              <a:t>prob</a:t>
            </a:r>
            <a:r>
              <a:rPr lang="en-US" dirty="0" smtClean="0"/>
              <a:t> = odds/(1+odds)</a:t>
            </a:r>
          </a:p>
          <a:p>
            <a:r>
              <a:rPr lang="en-US" dirty="0" smtClean="0"/>
              <a:t>plot(</a:t>
            </a:r>
            <a:r>
              <a:rPr lang="en-US" dirty="0" err="1" smtClean="0"/>
              <a:t>x,prob,pch</a:t>
            </a:r>
            <a:r>
              <a:rPr lang="en-US" dirty="0" smtClean="0"/>
              <a:t>=' ',</a:t>
            </a:r>
            <a:r>
              <a:rPr lang="en-US" dirty="0" err="1" smtClean="0"/>
              <a:t>ylab</a:t>
            </a:r>
            <a:r>
              <a:rPr lang="en-US" dirty="0" smtClean="0"/>
              <a:t>='Probability of Y=1') </a:t>
            </a:r>
          </a:p>
          <a:p>
            <a:r>
              <a:rPr lang="en-US" dirty="0" smtClean="0"/>
              <a:t>lines(</a:t>
            </a:r>
            <a:r>
              <a:rPr lang="en-US" dirty="0" err="1" smtClean="0"/>
              <a:t>xpts,prob</a:t>
            </a:r>
            <a:r>
              <a:rPr lang="en-US" dirty="0" smtClean="0"/>
              <a:t>[d1==1],col='blue',</a:t>
            </a:r>
            <a:r>
              <a:rPr lang="en-US" dirty="0" err="1" smtClean="0"/>
              <a:t>lty</a:t>
            </a:r>
            <a:r>
              <a:rPr lang="en-US" dirty="0" smtClean="0"/>
              <a:t>=3)</a:t>
            </a:r>
          </a:p>
          <a:p>
            <a:r>
              <a:rPr lang="en-US" dirty="0" smtClean="0"/>
              <a:t>lines(</a:t>
            </a:r>
            <a:r>
              <a:rPr lang="en-US" dirty="0" err="1" smtClean="0"/>
              <a:t>xpts,prob</a:t>
            </a:r>
            <a:r>
              <a:rPr lang="en-US" dirty="0" smtClean="0"/>
              <a:t>[d2==1],col='red',</a:t>
            </a:r>
            <a:r>
              <a:rPr lang="en-US" dirty="0" err="1" smtClean="0"/>
              <a:t>lty</a:t>
            </a:r>
            <a:r>
              <a:rPr lang="en-US" dirty="0" smtClean="0"/>
              <a:t>=5)</a:t>
            </a:r>
          </a:p>
          <a:p>
            <a:r>
              <a:rPr lang="en-US" dirty="0" smtClean="0"/>
              <a:t>lines(</a:t>
            </a:r>
            <a:r>
              <a:rPr lang="en-US" dirty="0" err="1" smtClean="0"/>
              <a:t>xpts,prob</a:t>
            </a:r>
            <a:r>
              <a:rPr lang="en-US" dirty="0" smtClean="0"/>
              <a:t>[d1+d2==0],col='green',</a:t>
            </a:r>
            <a:r>
              <a:rPr lang="en-US" dirty="0" err="1" smtClean="0"/>
              <a:t>lty</a:t>
            </a:r>
            <a:r>
              <a:rPr lang="en-US" dirty="0" smtClean="0"/>
              <a:t>=1)</a:t>
            </a:r>
          </a:p>
          <a:p>
            <a:r>
              <a:rPr lang="en-US" dirty="0" smtClean="0"/>
              <a:t>title(expression("Probability = " * </a:t>
            </a:r>
          </a:p>
          <a:p>
            <a:r>
              <a:rPr lang="en-US" dirty="0" err="1" smtClean="0"/>
              <a:t>frac</a:t>
            </a:r>
            <a:r>
              <a:rPr lang="en-US" dirty="0" smtClean="0"/>
              <a:t>(e^{beta[0] + beta[1]*d[1] + beta[2]*d[2] + beta[3]*x},</a:t>
            </a:r>
          </a:p>
          <a:p>
            <a:r>
              <a:rPr lang="en-US" dirty="0" smtClean="0"/>
              <a:t>     1+e^{beta[0] + beta[1]*d[1] + beta[2]*d[2] + beta[3]*x}) ))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72D4-748E-4E41-8C56-B52EADEF42ED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BAD661-82D6-F445-B19B-786E02B3F4F5}" type="slidenum">
              <a:rPr lang="en-US"/>
              <a:pPr/>
              <a:t>24</a:t>
            </a:fld>
            <a:endParaRPr lang="en-US"/>
          </a:p>
        </p:txBody>
      </p:sp>
      <p:sp>
        <p:nvSpPr>
          <p:cNvPr id="2969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69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Nonlinear model for the probability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1EC44D-DD66-CB46-8C01-39802C765A38}" type="slidenum">
              <a:rPr lang="en-US"/>
              <a:pPr/>
              <a:t>26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For a particular data set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mr-IN" dirty="0" smtClean="0"/>
              <a:t>\begin{eqnarray*}</a:t>
            </a:r>
          </a:p>
          <a:p>
            <a:r>
              <a:rPr lang="mr-IN" dirty="0" smtClean="0"/>
              <a:t>G^2 &amp;=&amp; -2 \ln \left(   </a:t>
            </a:r>
          </a:p>
          <a:p>
            <a:r>
              <a:rPr lang="mr-IN" dirty="0" smtClean="0"/>
              <a:t>           \frac{\max_{\theta \in \Theta_0} L(\theta)}</a:t>
            </a:r>
          </a:p>
          <a:p>
            <a:r>
              <a:rPr lang="mr-IN" dirty="0" smtClean="0"/>
              <a:t>                {\max_{\theta \in \Theta} L(\theta)}</a:t>
            </a:r>
          </a:p>
          <a:p>
            <a:r>
              <a:rPr lang="mr-IN" dirty="0" smtClean="0"/>
              <a:t>           \right) \\</a:t>
            </a:r>
          </a:p>
          <a:p>
            <a:r>
              <a:rPr lang="mr-IN" dirty="0" smtClean="0"/>
              <a:t>    &amp;=&amp; -2 \ln \left( </a:t>
            </a:r>
          </a:p>
          <a:p>
            <a:r>
              <a:rPr lang="mr-IN" dirty="0" smtClean="0"/>
              <a:t>                     \frac{L(\widehat{\theta}_0)}{L(\widehat{\theta})}</a:t>
            </a:r>
          </a:p>
          <a:p>
            <a:r>
              <a:rPr lang="mr-IN" dirty="0" smtClean="0"/>
              <a:t>                     \right) \\</a:t>
            </a:r>
          </a:p>
          <a:p>
            <a:r>
              <a:rPr lang="mr-IN" dirty="0" smtClean="0"/>
              <a:t>    &amp;=&amp;  -2 \ln L(\widehat{\theta}_0) - -2 \ln L(\widehat{\theta}) \\</a:t>
            </a:r>
          </a:p>
          <a:p>
            <a:r>
              <a:rPr lang="mr-IN" dirty="0" smtClean="0"/>
              <a:t>    &amp;=&amp;  -2LL_R--2LL_F </a:t>
            </a:r>
          </a:p>
          <a:p>
            <a:r>
              <a:rPr lang="mr-IN" dirty="0" smtClean="0"/>
              <a:t>\end{eqnarray*} % </a:t>
            </a:r>
            <a:r>
              <a:rPr lang="en-US" smtClean="0"/>
              <a:t>32</a:t>
            </a:r>
            <a:endParaRPr lang="mr-IN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10478-EDE8-9D46-80DD-79B779C4CD6B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50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E675E8-452F-334A-A38C-DDCC5EC7FCDF}" type="slidenum">
              <a:rPr lang="en-US"/>
              <a:pPr/>
              <a:t>5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number between 0 and 1, not 3.14159…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5A2E59-E41A-5C42-8276-E69CC49547ED}" type="slidenum">
              <a:rPr lang="en-US"/>
              <a:pPr/>
              <a:t>6</a:t>
            </a:fld>
            <a:endParaRPr 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Always </a:t>
            </a:r>
            <a:r>
              <a:rPr lang="ja-JP" altLang="en-US"/>
              <a:t>“</a:t>
            </a:r>
            <a:r>
              <a:rPr lang="en-US"/>
              <a:t>to 1</a:t>
            </a:r>
            <a:r>
              <a:rPr lang="ja-JP" altLang="en-US"/>
              <a:t>”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02A98F-4F75-BC40-B6C1-1CA1F630A5E4}" type="slidenum">
              <a:rPr lang="en-US"/>
              <a:pPr/>
              <a:t>8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natural log increases from minus infinity when the odds are zero, to zero when the odds equal one (fifty-fifty), and then it keeps on increasing as the odds rise, but more and more slowly.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628A6D-38DA-524A-94B3-9175933A71B7}" type="slidenum">
              <a:rPr lang="en-US"/>
              <a:pPr/>
              <a:t>9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mr-IN" dirty="0" smtClean="0"/>
              <a:t>\begin{eqnarray*}</a:t>
            </a:r>
          </a:p>
          <a:p>
            <a:r>
              <a:rPr lang="mr-IN" dirty="0" smtClean="0"/>
              <a:t>    \ln\left(\frac{\pi}{1-\pi} \right) &amp;=&amp; </a:t>
            </a:r>
          </a:p>
          <a:p>
            <a:r>
              <a:rPr lang="mr-IN" dirty="0" smtClean="0"/>
              <a:t>    \beta_0 + \beta_1 x_1 + \ldots + \beta_{p-1} x_{p-1} \\</a:t>
            </a:r>
          </a:p>
          <a:p>
            <a:r>
              <a:rPr lang="mr-IN" dirty="0" smtClean="0"/>
              <a:t>&amp;&amp;\\</a:t>
            </a:r>
          </a:p>
          <a:p>
            <a:r>
              <a:rPr lang="mr-IN" dirty="0" smtClean="0"/>
              <a:t>    \ln\left(\frac{P(Y=1|\mathbf{X=x})}{P(Y=0|\mathbf{X=x})} \right) &amp;=&amp;</a:t>
            </a:r>
          </a:p>
          <a:p>
            <a:r>
              <a:rPr lang="mr-IN" dirty="0" smtClean="0"/>
              <a:t>    \beta_0 + \beta_1 x_1 + \ldots + \beta_{p-1} x_{p-1}</a:t>
            </a:r>
          </a:p>
          <a:p>
            <a:r>
              <a:rPr lang="mr-IN" dirty="0" smtClean="0"/>
              <a:t>\end{eqnarray*} % 28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Beta0 </a:t>
            </a:r>
            <a:r>
              <a:rPr lang="en-US" dirty="0"/>
              <a:t>is the intercept.</a:t>
            </a:r>
          </a:p>
          <a:p>
            <a:r>
              <a:rPr lang="en-US" dirty="0"/>
              <a:t>$\</a:t>
            </a:r>
            <a:r>
              <a:rPr lang="en-US" dirty="0" err="1"/>
              <a:t>beta_k</a:t>
            </a:r>
            <a:r>
              <a:rPr lang="en-US" dirty="0"/>
              <a:t>$ is the increase in log odds of $Y=1$ when $</a:t>
            </a:r>
            <a:r>
              <a:rPr lang="en-US" dirty="0" err="1"/>
              <a:t>x_k</a:t>
            </a:r>
            <a:r>
              <a:rPr lang="en-US" dirty="0"/>
              <a:t>$ is increased by one unit, </a:t>
            </a:r>
          </a:p>
          <a:p>
            <a:r>
              <a:rPr lang="en-US" dirty="0"/>
              <a:t>and all other </a:t>
            </a:r>
            <a:r>
              <a:rPr lang="en-US" dirty="0" smtClean="0"/>
              <a:t>explanatory </a:t>
            </a:r>
            <a:r>
              <a:rPr lang="en-US" dirty="0"/>
              <a:t>variables are held constant. 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54DC36-1DFA-6E43-AEBC-EA90E8E7D7C7}" type="slidenum">
              <a:rPr lang="en-US"/>
              <a:pPr/>
              <a:t>10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Divide by zero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75855C-D22A-F44A-8FE5-2B35F9590BC1}" type="slidenum">
              <a:rPr lang="en-US"/>
              <a:pPr/>
              <a:t>11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Beta0 is the intercept.</a:t>
            </a:r>
          </a:p>
          <a:p>
            <a:r>
              <a:rPr lang="en-US" dirty="0"/>
              <a:t>$\</a:t>
            </a:r>
            <a:r>
              <a:rPr lang="en-US" dirty="0" err="1"/>
              <a:t>beta_k</a:t>
            </a:r>
            <a:r>
              <a:rPr lang="en-US" dirty="0"/>
              <a:t>$ is the increase in log odds of $Y=1$ when $</a:t>
            </a:r>
            <a:r>
              <a:rPr lang="en-US" dirty="0" err="1"/>
              <a:t>x_k</a:t>
            </a:r>
            <a:r>
              <a:rPr lang="en-US" dirty="0"/>
              <a:t>$ is increased by one unit, </a:t>
            </a:r>
          </a:p>
          <a:p>
            <a:r>
              <a:rPr lang="en-US" dirty="0"/>
              <a:t>and all other </a:t>
            </a:r>
            <a:r>
              <a:rPr lang="en-US" dirty="0" smtClean="0"/>
              <a:t>explanatory </a:t>
            </a:r>
            <a:r>
              <a:rPr lang="en-US" dirty="0"/>
              <a:t>variables are held constant. 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B583DD-7E18-2540-AB26-A064807330A4}" type="slidenum">
              <a:rPr lang="en-US"/>
              <a:pPr/>
              <a:t>12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Beta0 is intercept, beta_k is …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C325D6-2FB4-CD4C-9114-F785EA46E513}" type="slidenum">
              <a:rPr lang="en-US"/>
              <a:pPr/>
              <a:t>18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of beta1 &gt; 0 ? Chemo alone is better. Reasonable?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4D135C-E8CF-4040-AA04-9D6543A598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370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6E04B9-988C-BA44-945E-2DFE1D4C76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318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C5F653-3D1E-D249-94A3-B46A595CF3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56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BCEF91-5D10-5944-B34C-F333F3DDD8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568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F2B6DB-E385-CC47-83FA-F315436437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741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4A4678-362E-D54C-B7CB-F5EDCCA9F71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209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8B33A5-3F54-9642-AF5B-8DEADC84E5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67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977577-D10E-E64F-BD43-F4630B7528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172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1D5333-1B05-464B-8855-920C648971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755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AB7E1-C707-064B-B92B-485AE638880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880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714B14-11B8-2A45-BB34-75C688099B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868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52561A5-BA00-1543-9116-5B58654CBC7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3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9.png"/><Relationship Id="rId3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4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6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7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8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utstat.toronto.edu/brunner/oldclass/441s204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620688"/>
            <a:ext cx="7772400" cy="1143000"/>
          </a:xfrm>
        </p:spPr>
        <p:txBody>
          <a:bodyPr/>
          <a:lstStyle/>
          <a:p>
            <a:r>
              <a:rPr lang="en-US" dirty="0"/>
              <a:t>Logistic Regression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2348880"/>
            <a:ext cx="6400800" cy="1343000"/>
          </a:xfrm>
        </p:spPr>
        <p:txBody>
          <a:bodyPr/>
          <a:lstStyle/>
          <a:p>
            <a:r>
              <a:rPr lang="en-US" dirty="0"/>
              <a:t>For a binary </a:t>
            </a:r>
            <a:r>
              <a:rPr lang="en-US" dirty="0" smtClean="0"/>
              <a:t>response </a:t>
            </a:r>
            <a:r>
              <a:rPr lang="en-US" dirty="0"/>
              <a:t>variable: 1=Yes, 0=No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7970838" y="497681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990600" y="4495800"/>
            <a:ext cx="677068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/>
              <a:t>This slide show is a free open source document.  </a:t>
            </a:r>
          </a:p>
          <a:p>
            <a:r>
              <a:rPr lang="en-US" dirty="0"/>
              <a:t>See the last slide for copyright information.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D135C-E8CF-4040-AA04-9D6543A598C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260648"/>
            <a:ext cx="8928992" cy="864096"/>
          </a:xfrm>
        </p:spPr>
        <p:txBody>
          <a:bodyPr/>
          <a:lstStyle/>
          <a:p>
            <a:r>
              <a:rPr lang="en-US" dirty="0" smtClean="0"/>
              <a:t>Probability zero or one is excluded</a:t>
            </a: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3140968"/>
            <a:ext cx="8496944" cy="3456384"/>
          </a:xfrm>
        </p:spPr>
        <p:txBody>
          <a:bodyPr/>
          <a:lstStyle/>
          <a:p>
            <a:r>
              <a:rPr lang="en-US" dirty="0" smtClean="0"/>
              <a:t>Log is only </a:t>
            </a:r>
            <a:r>
              <a:rPr lang="en-US" dirty="0"/>
              <a:t>defined for positive numbers. </a:t>
            </a:r>
          </a:p>
          <a:p>
            <a:r>
              <a:rPr lang="en-US" dirty="0"/>
              <a:t>So </a:t>
            </a:r>
            <a:r>
              <a:rPr lang="en-US" dirty="0" smtClean="0"/>
              <a:t>any model for the log odds, including logistic regression, </a:t>
            </a:r>
            <a:r>
              <a:rPr lang="en-US" dirty="0"/>
              <a:t>will not work for events of probability exactly zero or exactly </a:t>
            </a:r>
            <a:r>
              <a:rPr lang="en-US" dirty="0" smtClean="0"/>
              <a:t>one.</a:t>
            </a:r>
          </a:p>
          <a:p>
            <a:r>
              <a:rPr lang="en-US" dirty="0" smtClean="0"/>
              <a:t> Why </a:t>
            </a:r>
            <a:r>
              <a:rPr lang="en-US" dirty="0"/>
              <a:t>not one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EF91-5D10-5944-B34C-F333F3DDD850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11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8204200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32048"/>
            <a:ext cx="7772400" cy="1020688"/>
          </a:xfrm>
        </p:spPr>
        <p:txBody>
          <a:bodyPr/>
          <a:lstStyle/>
          <a:p>
            <a:r>
              <a:rPr lang="en-US" dirty="0"/>
              <a:t>Equivalent Statements</a:t>
            </a:r>
          </a:p>
        </p:txBody>
      </p:sp>
      <p:pic>
        <p:nvPicPr>
          <p:cNvPr id="31748" name="Picture 4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924944"/>
            <a:ext cx="7251700" cy="14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749" name="Picture 5" descr="latex-image-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229200"/>
            <a:ext cx="8358188" cy="88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751" name="Picture 7" descr="latex-image-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8204200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77577-D10E-E64F-BD43-F4630B7528B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 terms of log odds, logistic regression is like regular regression</a:t>
            </a:r>
          </a:p>
        </p:txBody>
      </p:sp>
      <p:pic>
        <p:nvPicPr>
          <p:cNvPr id="33795" name="Picture 3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124200"/>
            <a:ext cx="8204200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77577-D10E-E64F-BD43-F4630B7528B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/>
              <a:t>In terms of plain odds, 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772400" cy="2819400"/>
          </a:xfrm>
        </p:spPr>
        <p:txBody>
          <a:bodyPr/>
          <a:lstStyle/>
          <a:p>
            <a:r>
              <a:rPr lang="en-US" dirty="0"/>
              <a:t>Logistic regression coefficients </a:t>
            </a:r>
            <a:r>
              <a:rPr lang="en-US" dirty="0" smtClean="0"/>
              <a:t>are related to </a:t>
            </a:r>
            <a:r>
              <a:rPr lang="en-US" i="1" dirty="0" smtClean="0"/>
              <a:t>odds ratios.</a:t>
            </a:r>
            <a:endParaRPr lang="en-US" dirty="0"/>
          </a:p>
          <a:p>
            <a:r>
              <a:rPr lang="en-US" dirty="0"/>
              <a:t>For example, </a:t>
            </a:r>
            <a:r>
              <a:rPr lang="ja-JP" altLang="en-US" dirty="0"/>
              <a:t>“</a:t>
            </a:r>
            <a:r>
              <a:rPr lang="en-US" dirty="0"/>
              <a:t>Among 50 year old men, the odds of being dead before age 60 are three times as great for smokers.</a:t>
            </a:r>
            <a:r>
              <a:rPr lang="ja-JP" altLang="en-US" dirty="0"/>
              <a:t>”</a:t>
            </a:r>
            <a:endParaRPr lang="en-US" dirty="0"/>
          </a:p>
        </p:txBody>
      </p:sp>
      <p:pic>
        <p:nvPicPr>
          <p:cNvPr id="35844" name="Picture 4" descr="latex-image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800600"/>
            <a:ext cx="7239000" cy="105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EF91-5D10-5944-B34C-F333F3DDD85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Logistic regression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X=1 means smoker, X=0 means non-smoker</a:t>
            </a:r>
          </a:p>
          <a:p>
            <a:pPr>
              <a:lnSpc>
                <a:spcPct val="90000"/>
              </a:lnSpc>
            </a:pPr>
            <a:r>
              <a:rPr lang="en-US" dirty="0"/>
              <a:t>Y=1 means dead, Y=0 means alive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Log odds of death = 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Odds of death = 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  <p:pic>
        <p:nvPicPr>
          <p:cNvPr id="36869" name="Picture 5" descr="latex-image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038600"/>
            <a:ext cx="1739900" cy="43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870" name="Picture 6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5029200"/>
            <a:ext cx="1435100" cy="44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EF91-5D10-5944-B34C-F333F3DDD85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latex-image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57200"/>
            <a:ext cx="4965700" cy="44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891" name="Picture 3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600200"/>
            <a:ext cx="7810500" cy="173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893" name="Picture 5" descr="latex-image-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191000"/>
            <a:ext cx="7975600" cy="93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D5333-1B05-464B-8855-920C6489714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772400" cy="1143000"/>
          </a:xfrm>
        </p:spPr>
        <p:txBody>
          <a:bodyPr/>
          <a:lstStyle/>
          <a:p>
            <a:r>
              <a:rPr lang="en-US"/>
              <a:t>Exponential function f(t) = e</a:t>
            </a:r>
            <a:r>
              <a:rPr lang="en-US" baseline="30000"/>
              <a:t>t</a:t>
            </a: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371600"/>
            <a:ext cx="7010400" cy="2362200"/>
          </a:xfrm>
        </p:spPr>
        <p:txBody>
          <a:bodyPr/>
          <a:lstStyle/>
          <a:p>
            <a:r>
              <a:rPr lang="en-US" dirty="0"/>
              <a:t>Always positive</a:t>
            </a:r>
          </a:p>
          <a:p>
            <a:r>
              <a:rPr lang="en-US" dirty="0"/>
              <a:t>e</a:t>
            </a:r>
            <a:r>
              <a:rPr lang="en-US" baseline="30000" dirty="0"/>
              <a:t>0</a:t>
            </a:r>
            <a:r>
              <a:rPr lang="en-US" dirty="0"/>
              <a:t>=1, so when            , the odds ratio </a:t>
            </a:r>
            <a:r>
              <a:rPr lang="en-US" dirty="0" smtClean="0"/>
              <a:t>e</a:t>
            </a:r>
            <a:r>
              <a:rPr lang="en-US" baseline="30000" dirty="0" smtClean="0"/>
              <a:t>β1</a:t>
            </a:r>
            <a:r>
              <a:rPr lang="en-US" dirty="0" smtClean="0"/>
              <a:t> equals </a:t>
            </a:r>
            <a:r>
              <a:rPr lang="en-US" dirty="0"/>
              <a:t>one (50-50).</a:t>
            </a:r>
          </a:p>
          <a:p>
            <a:r>
              <a:rPr lang="en-US" dirty="0"/>
              <a:t>f(t) = e</a:t>
            </a:r>
            <a:r>
              <a:rPr lang="en-US" baseline="30000" dirty="0"/>
              <a:t>t  </a:t>
            </a:r>
            <a:r>
              <a:rPr lang="en-US" dirty="0"/>
              <a:t>is increasing</a:t>
            </a:r>
          </a:p>
        </p:txBody>
      </p:sp>
      <p:pic>
        <p:nvPicPr>
          <p:cNvPr id="38920" name="Picture 8" descr="exponenti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657600"/>
            <a:ext cx="32004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21" name="Picture 9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057400"/>
            <a:ext cx="1295400" cy="43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EF91-5D10-5944-B34C-F333F3DDD85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pic>
        <p:nvPicPr>
          <p:cNvPr id="41988" name="Picture 4" descr="latex-image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657600"/>
            <a:ext cx="7708900" cy="128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990" name="Picture 6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133600"/>
            <a:ext cx="79756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77577-D10E-E64F-BD43-F4630B7528B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609600"/>
            <a:ext cx="8640960" cy="1143000"/>
          </a:xfrm>
        </p:spPr>
        <p:txBody>
          <a:bodyPr/>
          <a:lstStyle/>
          <a:p>
            <a:r>
              <a:rPr lang="en-US" dirty="0"/>
              <a:t>For any given disease severity x,</a:t>
            </a:r>
          </a:p>
        </p:txBody>
      </p:sp>
      <p:pic>
        <p:nvPicPr>
          <p:cNvPr id="43011" name="Picture 3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2965450"/>
            <a:ext cx="8343900" cy="92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77577-D10E-E64F-BD43-F4630B7528B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 general,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r>
              <a:rPr lang="en-US" sz="2800" dirty="0"/>
              <a:t>When </a:t>
            </a:r>
            <a:r>
              <a:rPr lang="en-US" sz="2800" dirty="0" err="1"/>
              <a:t>x</a:t>
            </a:r>
            <a:r>
              <a:rPr lang="en-US" sz="2800" baseline="-25000" dirty="0" err="1"/>
              <a:t>k</a:t>
            </a:r>
            <a:r>
              <a:rPr lang="en-US" sz="2800" dirty="0"/>
              <a:t> is increased by one unit and all other </a:t>
            </a:r>
            <a:r>
              <a:rPr lang="en-US" sz="2800" dirty="0" smtClean="0"/>
              <a:t>explanatory </a:t>
            </a:r>
            <a:r>
              <a:rPr lang="en-US" sz="2800" dirty="0"/>
              <a:t>variables are held constant, the odds of Y=1 are multiplied by</a:t>
            </a:r>
          </a:p>
          <a:p>
            <a:r>
              <a:rPr lang="en-US" sz="2800" dirty="0"/>
              <a:t>That is,       is an </a:t>
            </a:r>
            <a:r>
              <a:rPr lang="en-US" sz="2800" b="1" dirty="0"/>
              <a:t>odds ratio</a:t>
            </a:r>
            <a:r>
              <a:rPr lang="en-US" sz="2800" dirty="0"/>
              <a:t> --- the ratio of the odds of Y=1 when </a:t>
            </a:r>
            <a:r>
              <a:rPr lang="en-US" sz="2800" dirty="0" err="1"/>
              <a:t>x</a:t>
            </a:r>
            <a:r>
              <a:rPr lang="en-US" sz="2800" baseline="-25000" dirty="0" err="1"/>
              <a:t>k</a:t>
            </a:r>
            <a:r>
              <a:rPr lang="en-US" sz="2800" dirty="0"/>
              <a:t> is increased by one unit, to the odds of Y=1 when everything is left alone.</a:t>
            </a:r>
          </a:p>
          <a:p>
            <a:r>
              <a:rPr lang="en-US" sz="2800" dirty="0"/>
              <a:t>As in ordinary regression, we speak of </a:t>
            </a:r>
            <a:r>
              <a:rPr lang="ja-JP" altLang="en-US" sz="2800" dirty="0"/>
              <a:t>“</a:t>
            </a:r>
            <a:r>
              <a:rPr lang="en-US" sz="2800" dirty="0"/>
              <a:t>controlling</a:t>
            </a:r>
            <a:r>
              <a:rPr lang="ja-JP" altLang="en-US" sz="2800" dirty="0"/>
              <a:t>”</a:t>
            </a:r>
            <a:r>
              <a:rPr lang="en-US" sz="2800" dirty="0"/>
              <a:t> for the other variables.</a:t>
            </a:r>
          </a:p>
        </p:txBody>
      </p:sp>
      <p:pic>
        <p:nvPicPr>
          <p:cNvPr id="24584" name="Picture 8" descr="latex-image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924944"/>
            <a:ext cx="508000" cy="39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5" name="Picture 9" descr="latex-image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352800"/>
            <a:ext cx="508000" cy="39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EF91-5D10-5944-B34C-F333F3DDD85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Binary outcomes are common and important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2420888"/>
            <a:ext cx="8496944" cy="302433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The patient survives the operation, or does not.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accused is convicted, or is not.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customer makes a purchase, or does not.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marriage lasts at least five years, or does not.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student graduates, or does not.</a:t>
            </a:r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EF91-5D10-5944-B34C-F333F3DDD85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Equal slopes in the log odds scale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990600"/>
            <a:ext cx="5867400" cy="58674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3600" dirty="0" smtClean="0"/>
              <a:t>Equal slopes in the log odds scale</a:t>
            </a:r>
            <a:br>
              <a:rPr lang="en-US" sz="3600" dirty="0" smtClean="0"/>
            </a:br>
            <a:r>
              <a:rPr lang="en-US" sz="3600" dirty="0" smtClean="0"/>
              <a:t>means proportional odds</a:t>
            </a:r>
            <a:endParaRPr lang="en-US" sz="3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1295400"/>
            <a:ext cx="5562600" cy="55626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sz="3600" dirty="0" smtClean="0"/>
              <a:t>Proportional Odds in Terms of Probability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838200"/>
            <a:ext cx="6019800" cy="60198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980728"/>
          </a:xfrm>
        </p:spPr>
        <p:txBody>
          <a:bodyPr/>
          <a:lstStyle/>
          <a:p>
            <a:r>
              <a:rPr lang="en-US" dirty="0" smtClean="0"/>
              <a:t>Interactions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052736"/>
            <a:ext cx="7488832" cy="5544616"/>
          </a:xfrm>
        </p:spPr>
        <p:txBody>
          <a:bodyPr/>
          <a:lstStyle/>
          <a:p>
            <a:r>
              <a:rPr lang="en-US" sz="2800" dirty="0" smtClean="0"/>
              <a:t>With equal slopes in the log odds scale, </a:t>
            </a:r>
            <a:r>
              <a:rPr lang="en-US" sz="2800" i="1" dirty="0" smtClean="0"/>
              <a:t>differences </a:t>
            </a:r>
            <a:r>
              <a:rPr lang="en-US" sz="2800" dirty="0" smtClean="0"/>
              <a:t>in odds and </a:t>
            </a:r>
            <a:r>
              <a:rPr lang="en-US" sz="2800" i="1" dirty="0" smtClean="0"/>
              <a:t>differences </a:t>
            </a:r>
            <a:r>
              <a:rPr lang="en-US" sz="2800" dirty="0" smtClean="0"/>
              <a:t>in probabilities do depend on x. </a:t>
            </a:r>
          </a:p>
          <a:p>
            <a:r>
              <a:rPr lang="en-US" sz="2800" dirty="0" smtClean="0"/>
              <a:t>Regression coefficients for product terms still mean something.</a:t>
            </a:r>
          </a:p>
          <a:p>
            <a:r>
              <a:rPr lang="en-US" sz="2800" dirty="0" smtClean="0"/>
              <a:t>If zero, they mean that the </a:t>
            </a:r>
            <a:r>
              <a:rPr lang="en-US" sz="2800" i="1" dirty="0" smtClean="0"/>
              <a:t>odds ratio </a:t>
            </a:r>
            <a:r>
              <a:rPr lang="en-US" sz="2800" dirty="0" smtClean="0"/>
              <a:t>does not depend on the value(s) of the </a:t>
            </a:r>
            <a:r>
              <a:rPr lang="en-US" sz="2800" dirty="0" smtClean="0"/>
              <a:t>other covariate</a:t>
            </a:r>
            <a:r>
              <a:rPr lang="en-US" sz="2800" dirty="0" smtClean="0"/>
              <a:t>(s).</a:t>
            </a:r>
          </a:p>
          <a:p>
            <a:r>
              <a:rPr lang="en-US" sz="2800" dirty="0" smtClean="0"/>
              <a:t>Odds ratio has odds of Y=1 for the reference category in the denominator. </a:t>
            </a:r>
          </a:p>
          <a:p>
            <a:r>
              <a:rPr lang="en-US" sz="2800" dirty="0" smtClean="0"/>
              <a:t>Most of our models will not have product terms.</a:t>
            </a:r>
            <a:endParaRPr lang="en-US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conditional probability of Y=1</a:t>
            </a:r>
          </a:p>
        </p:txBody>
      </p:sp>
      <p:pic>
        <p:nvPicPr>
          <p:cNvPr id="25604" name="Picture 4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33600"/>
            <a:ext cx="8370888" cy="88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609600" y="3886200"/>
            <a:ext cx="818249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This formula can be used to calculate </a:t>
            </a:r>
            <a:r>
              <a:rPr lang="en-US" dirty="0" smtClean="0"/>
              <a:t>an estimated P</a:t>
            </a:r>
            <a:r>
              <a:rPr lang="en-US" dirty="0"/>
              <a:t>(Y=1)</a:t>
            </a:r>
          </a:p>
          <a:p>
            <a:r>
              <a:rPr lang="en-US" dirty="0"/>
              <a:t>Just replace betas by their estimates (b)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762000" y="5181600"/>
            <a:ext cx="76898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It can also be used to calculate the probability of getting</a:t>
            </a:r>
          </a:p>
          <a:p>
            <a:r>
              <a:rPr lang="en-US"/>
              <a:t>The sample data values we actually did observe.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77577-D10E-E64F-BD43-F4630B7528B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Maximum likelihood estimation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Likelihood = Probability of getting the data values we did observe</a:t>
            </a:r>
          </a:p>
          <a:p>
            <a:pPr>
              <a:lnSpc>
                <a:spcPct val="90000"/>
              </a:lnSpc>
            </a:pPr>
            <a:r>
              <a:rPr lang="en-US" dirty="0"/>
              <a:t>Viewed as a function of the parameters (betas), it</a:t>
            </a:r>
            <a:r>
              <a:rPr lang="ja-JP" altLang="en-US" dirty="0"/>
              <a:t>’</a:t>
            </a:r>
            <a:r>
              <a:rPr lang="en-US" dirty="0"/>
              <a:t>s called the </a:t>
            </a:r>
            <a:r>
              <a:rPr lang="en-US" dirty="0" smtClean="0"/>
              <a:t>“likelihood function.”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Those parameter values for which the likelihood function is greatest are called the </a:t>
            </a:r>
            <a:r>
              <a:rPr lang="en-US" i="1" dirty="0"/>
              <a:t>maximum likelihood estimates.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Thank you again, Mr. Fisher.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EF91-5D10-5944-B34C-F333F3DDD850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Likelihood Function for Simple Logistic Regression</a:t>
            </a:r>
          </a:p>
        </p:txBody>
      </p:sp>
      <p:pic>
        <p:nvPicPr>
          <p:cNvPr id="27651" name="Picture 3" descr="lik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057400"/>
            <a:ext cx="4572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77577-D10E-E64F-BD43-F4630B7528B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332656"/>
            <a:ext cx="7772400" cy="1143000"/>
          </a:xfrm>
        </p:spPr>
        <p:txBody>
          <a:bodyPr/>
          <a:lstStyle/>
          <a:p>
            <a:r>
              <a:rPr lang="en-US" dirty="0"/>
              <a:t>Maximum likelihood estimates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628800"/>
            <a:ext cx="7772400" cy="4328120"/>
          </a:xfrm>
        </p:spPr>
        <p:txBody>
          <a:bodyPr/>
          <a:lstStyle/>
          <a:p>
            <a:r>
              <a:rPr lang="en-US" dirty="0"/>
              <a:t>Must be found </a:t>
            </a:r>
            <a:r>
              <a:rPr lang="en-US" dirty="0" smtClean="0"/>
              <a:t>numerically.</a:t>
            </a:r>
          </a:p>
          <a:p>
            <a:r>
              <a:rPr lang="en-US" dirty="0" smtClean="0"/>
              <a:t>For the record, using “iteratively </a:t>
            </a:r>
            <a:r>
              <a:rPr lang="en-US" dirty="0"/>
              <a:t>re-weighted least </a:t>
            </a:r>
            <a:r>
              <a:rPr lang="en-US" dirty="0" smtClean="0"/>
              <a:t>squares.”</a:t>
            </a:r>
            <a:endParaRPr lang="en-US" dirty="0"/>
          </a:p>
          <a:p>
            <a:r>
              <a:rPr lang="en-US" dirty="0"/>
              <a:t>Lead to nice large-sample chi-square </a:t>
            </a:r>
            <a:r>
              <a:rPr lang="en-US" dirty="0" smtClean="0"/>
              <a:t>tests.</a:t>
            </a:r>
          </a:p>
          <a:p>
            <a:r>
              <a:rPr lang="en-US" dirty="0" smtClean="0"/>
              <a:t>Most common are likelihood ratio tests and Wald tests.</a:t>
            </a:r>
            <a:endParaRPr lang="en-US" dirty="0"/>
          </a:p>
          <a:p>
            <a:r>
              <a:rPr lang="en-US" dirty="0"/>
              <a:t>We will mostly use Wald </a:t>
            </a:r>
            <a:r>
              <a:rPr lang="en-US" dirty="0" smtClean="0"/>
              <a:t>tests.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EF91-5D10-5944-B34C-F333F3DDD850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9348"/>
            <a:ext cx="7772400" cy="1143000"/>
          </a:xfrm>
        </p:spPr>
        <p:txBody>
          <a:bodyPr/>
          <a:lstStyle/>
          <a:p>
            <a:r>
              <a:rPr lang="en-US" dirty="0" smtClean="0"/>
              <a:t>Likelihood Ratio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8760"/>
            <a:ext cx="8132440" cy="5256584"/>
          </a:xfrm>
        </p:spPr>
        <p:txBody>
          <a:bodyPr/>
          <a:lstStyle/>
          <a:p>
            <a:r>
              <a:rPr lang="en-US" dirty="0" smtClean="0"/>
              <a:t>Likelihood at MLE is the maximum probability of obtaining the observed data.</a:t>
            </a:r>
          </a:p>
          <a:p>
            <a:r>
              <a:rPr lang="en-US" dirty="0" smtClean="0"/>
              <a:t>Higher probability means better model fit, but they are all very small.</a:t>
            </a:r>
          </a:p>
          <a:p>
            <a:r>
              <a:rPr lang="en-US" dirty="0" smtClean="0"/>
              <a:t>-2 log likelihood measures lack of fit.</a:t>
            </a:r>
          </a:p>
          <a:p>
            <a:r>
              <a:rPr lang="en-US" dirty="0" smtClean="0"/>
              <a:t>Restricted (reduced) model always fits worse than unrestricted (full).</a:t>
            </a:r>
          </a:p>
          <a:p>
            <a:r>
              <a:rPr lang="en-US" dirty="0" smtClean="0"/>
              <a:t>G</a:t>
            </a:r>
            <a:r>
              <a:rPr lang="en-US" baseline="30000" dirty="0" smtClean="0"/>
              <a:t>2</a:t>
            </a:r>
            <a:r>
              <a:rPr lang="en-US" dirty="0" smtClean="0"/>
              <a:t> = -2LL</a:t>
            </a:r>
            <a:r>
              <a:rPr lang="en-US" baseline="-25000" dirty="0" smtClean="0"/>
              <a:t>R</a:t>
            </a:r>
            <a:r>
              <a:rPr lang="en-US" dirty="0" smtClean="0"/>
              <a:t>  -  -2LL</a:t>
            </a:r>
            <a:r>
              <a:rPr lang="en-US" baseline="-25000" dirty="0" smtClean="0"/>
              <a:t>F</a:t>
            </a:r>
          </a:p>
          <a:p>
            <a:r>
              <a:rPr lang="en-US" dirty="0" err="1" smtClean="0"/>
              <a:t>df</a:t>
            </a:r>
            <a:r>
              <a:rPr lang="en-US" dirty="0" smtClean="0"/>
              <a:t> is number of = signs in H</a:t>
            </a:r>
            <a:r>
              <a:rPr lang="en-US" baseline="-25000" dirty="0" smtClean="0"/>
              <a:t>0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EF91-5D10-5944-B34C-F333F3DDD850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2367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928992" cy="1143000"/>
          </a:xfrm>
        </p:spPr>
        <p:txBody>
          <a:bodyPr/>
          <a:lstStyle/>
          <a:p>
            <a:r>
              <a:rPr lang="en-US" sz="3600" dirty="0"/>
              <a:t>Likelihood Ratio Tests: The usual formula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EF91-5D10-5944-B34C-F333F3DDD850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63688" y="1412776"/>
            <a:ext cx="62044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 L(</a:t>
            </a:r>
            <a:r>
              <a:rPr lang="en-US" dirty="0" err="1" smtClean="0"/>
              <a:t>θ</a:t>
            </a:r>
            <a:r>
              <a:rPr lang="en-US" dirty="0" smtClean="0"/>
              <a:t>) is the likelihood function and </a:t>
            </a:r>
            <a:r>
              <a:rPr lang="en-US" dirty="0" err="1" smtClean="0"/>
              <a:t>θ</a:t>
            </a:r>
            <a:r>
              <a:rPr lang="en-US" dirty="0" smtClean="0"/>
              <a:t> = β</a:t>
            </a:r>
            <a:endParaRPr lang="en-US" dirty="0"/>
          </a:p>
        </p:txBody>
      </p:sp>
      <p:pic>
        <p:nvPicPr>
          <p:cNvPr id="7" name="Picture 6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3112" y="2402167"/>
            <a:ext cx="5803900" cy="359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845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 a binary variable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population mean E[Y] is the probability that Y=1</a:t>
            </a:r>
          </a:p>
          <a:p>
            <a:r>
              <a:rPr lang="en-US" dirty="0"/>
              <a:t>Make the mean depend on a set of </a:t>
            </a:r>
            <a:r>
              <a:rPr lang="en-US" dirty="0" smtClean="0"/>
              <a:t>explanatory </a:t>
            </a:r>
            <a:r>
              <a:rPr lang="en-US" dirty="0"/>
              <a:t>variables</a:t>
            </a:r>
          </a:p>
          <a:p>
            <a:endParaRPr lang="en-US" dirty="0"/>
          </a:p>
          <a:p>
            <a:r>
              <a:rPr lang="en-US" dirty="0"/>
              <a:t>Consider one </a:t>
            </a:r>
            <a:r>
              <a:rPr lang="en-US" dirty="0" smtClean="0"/>
              <a:t>explanatory </a:t>
            </a:r>
            <a:r>
              <a:rPr lang="en-US" dirty="0"/>
              <a:t>variable. Think of a scatterplot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EF91-5D10-5944-B34C-F333F3DDD85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772400" cy="792088"/>
          </a:xfrm>
        </p:spPr>
        <p:txBody>
          <a:bodyPr/>
          <a:lstStyle/>
          <a:p>
            <a:r>
              <a:rPr lang="en-US" dirty="0" smtClean="0"/>
              <a:t>Wald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980728"/>
            <a:ext cx="7772400" cy="5616624"/>
          </a:xfrm>
        </p:spPr>
        <p:txBody>
          <a:bodyPr/>
          <a:lstStyle/>
          <a:p>
            <a:r>
              <a:rPr lang="en-US" sz="2400" dirty="0" smtClean="0"/>
              <a:t>Based directly on approximate large-sample normality of the MLE.</a:t>
            </a:r>
          </a:p>
          <a:p>
            <a:r>
              <a:rPr lang="en-US" sz="2400" dirty="0" smtClean="0"/>
              <a:t>Thank you, Mr. Wald.</a:t>
            </a:r>
          </a:p>
          <a:p>
            <a:r>
              <a:rPr lang="en-US" sz="2400" dirty="0" smtClean="0"/>
              <a:t>Formula looks like the numerator of the general linear F-test statistic.</a:t>
            </a:r>
          </a:p>
          <a:p>
            <a:r>
              <a:rPr lang="en-US" sz="2400" dirty="0" smtClean="0"/>
              <a:t>Wald and LR tests are asymptotically equivalent under H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Meaning that if H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is true, the difference between the test statistics goes to zero in probability as n </a:t>
            </a:r>
            <a:r>
              <a:rPr lang="en-US" sz="20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2400" dirty="0" smtClean="0"/>
              <a:t> </a:t>
            </a:r>
            <a:r>
              <a:rPr lang="en-US" sz="2400" dirty="0"/>
              <a:t>∞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If H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is false, they both go to </a:t>
            </a:r>
            <a:r>
              <a:rPr lang="en-US" sz="2800" dirty="0"/>
              <a:t>∞</a:t>
            </a:r>
            <a:r>
              <a:rPr lang="en-US" sz="2400" dirty="0" smtClean="0"/>
              <a:t> but need not be close.</a:t>
            </a:r>
          </a:p>
          <a:p>
            <a:r>
              <a:rPr lang="en-US" sz="2400" dirty="0" smtClean="0"/>
              <a:t>LR tests perform better for smaller samples, and have other advantages.</a:t>
            </a:r>
          </a:p>
          <a:p>
            <a:r>
              <a:rPr lang="en-US" sz="2400" dirty="0" smtClean="0"/>
              <a:t>We will mostly use Wald tests because SAS makes them more convenient.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EF91-5D10-5944-B34C-F333F3DDD850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2743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Copyright Information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827088" y="2060575"/>
            <a:ext cx="7770812" cy="274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2900" indent="-342900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 sz="2000" kern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marL="342900" indent="-342900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   This slide show was prepared by Jerry Brunner, Department of Statistical Sciences, University of Toronto. It is licensed under a Creative Commons Attribution - </a:t>
            </a:r>
            <a:r>
              <a:rPr lang="en-US" sz="2000" kern="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ShareAlike</a:t>
            </a: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3.0 </a:t>
            </a:r>
            <a:r>
              <a:rPr lang="en-US" sz="2000" kern="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Unported</a:t>
            </a: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License. Use any part of it as you like and share the result freely. These </a:t>
            </a:r>
            <a:r>
              <a:rPr lang="en-US" sz="2000" kern="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Powerpoint</a:t>
            </a: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slides are available from the course website:</a:t>
            </a:r>
          </a:p>
          <a:p>
            <a:pPr marL="342900" indent="-342900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 sz="2000" kern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marL="342900" indent="-342900" algn="ctr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+mn-lt"/>
                <a:ea typeface="+mn-ea"/>
                <a:cs typeface="+mn-cs"/>
                <a:hlinkClick r:id="rId2"/>
              </a:rPr>
              <a:t>http://www.utstat.toronto.edu</a:t>
            </a:r>
            <a:r>
              <a:rPr lang="en-US" sz="2000" kern="0" dirty="0" smtClean="0">
                <a:solidFill>
                  <a:srgbClr val="000000"/>
                </a:solidFill>
                <a:latin typeface="+mn-lt"/>
                <a:ea typeface="+mn-ea"/>
                <a:cs typeface="+mn-cs"/>
                <a:hlinkClick r:id="rId2"/>
              </a:rPr>
              <a:t>/brunner</a:t>
            </a:r>
            <a:r>
              <a:rPr lang="en-US" sz="2000" kern="0" dirty="0" smtClean="0">
                <a:solidFill>
                  <a:srgbClr val="000000"/>
                </a:solidFill>
                <a:latin typeface="+mn-lt"/>
                <a:ea typeface="+mn-ea"/>
                <a:cs typeface="+mn-cs"/>
                <a:hlinkClick r:id="rId2"/>
              </a:rPr>
              <a:t>/oldclass/</a:t>
            </a:r>
            <a:r>
              <a:rPr lang="en-US" sz="2000" kern="0" dirty="0" smtClean="0">
                <a:solidFill>
                  <a:srgbClr val="000000"/>
                </a:solidFill>
                <a:latin typeface="+mn-lt"/>
                <a:ea typeface="+mn-ea"/>
                <a:cs typeface="+mn-cs"/>
                <a:hlinkClick r:id="rId2"/>
              </a:rPr>
              <a:t>441s204</a:t>
            </a:r>
            <a:endParaRPr lang="en-US" sz="2000" kern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77577-D10E-E64F-BD43-F4630B7528BB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Least Squares vs. Logistic Regression</a:t>
            </a:r>
          </a:p>
        </p:txBody>
      </p:sp>
      <p:pic>
        <p:nvPicPr>
          <p:cNvPr id="6147" name="Picture 3" descr="lsquar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057400"/>
            <a:ext cx="4572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logisti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057400"/>
            <a:ext cx="4572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77577-D10E-E64F-BD43-F4630B7528B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3568" y="620688"/>
            <a:ext cx="7494359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The logistic regression curve arises from an indirect </a:t>
            </a:r>
          </a:p>
          <a:p>
            <a:r>
              <a:rPr lang="en-US" dirty="0"/>
              <a:t>representation of the probability of Y=1 for a given set </a:t>
            </a:r>
          </a:p>
          <a:p>
            <a:r>
              <a:rPr lang="en-US" dirty="0"/>
              <a:t>of x values.</a:t>
            </a:r>
          </a:p>
          <a:p>
            <a:endParaRPr lang="en-US" dirty="0"/>
          </a:p>
          <a:p>
            <a:r>
              <a:rPr lang="en-US" dirty="0"/>
              <a:t>Representing the probability of an event </a:t>
            </a:r>
            <a:r>
              <a:rPr lang="en-US" dirty="0" smtClean="0"/>
              <a:t>by  </a:t>
            </a:r>
            <a:endParaRPr lang="en-US" dirty="0"/>
          </a:p>
        </p:txBody>
      </p:sp>
      <p:pic>
        <p:nvPicPr>
          <p:cNvPr id="9219" name="Picture 3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204864"/>
            <a:ext cx="25400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latex-image-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657600"/>
            <a:ext cx="3200400" cy="96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D5333-1B05-464B-8855-920C6489714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 P(Y=1)=1/2, odds = .5/(1-.5) = 1 (to 1)</a:t>
            </a:r>
          </a:p>
          <a:p>
            <a:r>
              <a:rPr lang="en-US"/>
              <a:t>If P(Y=1)=2/3, odds = 2 (to 1)</a:t>
            </a:r>
          </a:p>
          <a:p>
            <a:r>
              <a:rPr lang="en-US"/>
              <a:t>If P(Y=1)=3/5, odds = (3/5)/(2/5) = 1.5 (to 1)</a:t>
            </a:r>
          </a:p>
          <a:p>
            <a:r>
              <a:rPr lang="en-US"/>
              <a:t>If P(Y=1)=1/5, odds = .25 (to 1)</a:t>
            </a:r>
          </a:p>
          <a:p>
            <a:pPr>
              <a:buFontTx/>
              <a:buNone/>
            </a:pPr>
            <a:endParaRPr lang="en-US"/>
          </a:p>
        </p:txBody>
      </p:sp>
      <p:pic>
        <p:nvPicPr>
          <p:cNvPr id="12292" name="Picture 4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04800"/>
            <a:ext cx="3200400" cy="96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EF91-5D10-5944-B34C-F333F3DDD85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higher the probability, the greater the odds</a:t>
            </a:r>
          </a:p>
        </p:txBody>
      </p:sp>
      <p:pic>
        <p:nvPicPr>
          <p:cNvPr id="14339" name="Picture 3" descr="latex-image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743200"/>
            <a:ext cx="3200400" cy="96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0" name="Picture 4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876800"/>
            <a:ext cx="37465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77577-D10E-E64F-BD43-F4630B7528B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Linear model for the </a:t>
            </a:r>
            <a:r>
              <a:rPr lang="en-US" b="1"/>
              <a:t>log</a:t>
            </a:r>
            <a:r>
              <a:rPr lang="en-US"/>
              <a:t> odds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700808"/>
            <a:ext cx="8280920" cy="4464496"/>
          </a:xfrm>
        </p:spPr>
        <p:txBody>
          <a:bodyPr/>
          <a:lstStyle/>
          <a:p>
            <a:r>
              <a:rPr lang="en-US" dirty="0"/>
              <a:t>Natural log, not base 10</a:t>
            </a:r>
          </a:p>
          <a:p>
            <a:r>
              <a:rPr lang="en-US" dirty="0"/>
              <a:t>Symbolized </a:t>
            </a:r>
            <a:r>
              <a:rPr lang="en-US" dirty="0" err="1" smtClean="0">
                <a:latin typeface="Courier" charset="0"/>
              </a:rPr>
              <a:t>ln</a:t>
            </a:r>
            <a:endParaRPr lang="en-US" dirty="0" smtClean="0">
              <a:latin typeface="Courier" charset="0"/>
            </a:endParaRPr>
          </a:p>
          <a:p>
            <a:endParaRPr lang="en-US" dirty="0">
              <a:latin typeface="Courier" charset="0"/>
            </a:endParaRPr>
          </a:p>
          <a:p>
            <a:endParaRPr lang="en-US" dirty="0" smtClean="0">
              <a:latin typeface="Courier" charset="0"/>
            </a:endParaRPr>
          </a:p>
          <a:p>
            <a:endParaRPr lang="en-US" dirty="0" smtClean="0">
              <a:latin typeface="Courier" charset="0"/>
            </a:endParaRPr>
          </a:p>
          <a:p>
            <a:endParaRPr lang="en-US" dirty="0" smtClean="0">
              <a:latin typeface="Courier" charset="0"/>
            </a:endParaRPr>
          </a:p>
          <a:p>
            <a:endParaRPr lang="en-US" dirty="0">
              <a:latin typeface="Courier" charset="0"/>
            </a:endParaRPr>
          </a:p>
          <a:p>
            <a:r>
              <a:rPr lang="en-US" dirty="0"/>
              <a:t>The higher the probability, the higher the log odds.</a:t>
            </a:r>
          </a:p>
          <a:p>
            <a:endParaRPr lang="en-US" dirty="0">
              <a:latin typeface="Courier" charset="0"/>
            </a:endParaRPr>
          </a:p>
          <a:p>
            <a:endParaRPr lang="en-US" dirty="0"/>
          </a:p>
        </p:txBody>
      </p:sp>
      <p:pic>
        <p:nvPicPr>
          <p:cNvPr id="15364" name="Picture 4" descr="logplo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196752"/>
            <a:ext cx="4283968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EF91-5D10-5944-B34C-F333F3DDD85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/>
              <a:t>Linear regression model for the log odds of the event Y=1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77577-D10E-E64F-BD43-F4630B7528B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Picture 5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36912"/>
            <a:ext cx="8737600" cy="2057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2099</Words>
  <Application>Microsoft Macintosh PowerPoint</Application>
  <PresentationFormat>On-screen Show (4:3)</PresentationFormat>
  <Paragraphs>228</Paragraphs>
  <Slides>31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Blank Presentation</vt:lpstr>
      <vt:lpstr>Logistic Regression</vt:lpstr>
      <vt:lpstr>Binary outcomes are common and important</vt:lpstr>
      <vt:lpstr>For a binary variable</vt:lpstr>
      <vt:lpstr>Least Squares vs. Logistic Regression</vt:lpstr>
      <vt:lpstr>PowerPoint Presentation</vt:lpstr>
      <vt:lpstr>PowerPoint Presentation</vt:lpstr>
      <vt:lpstr>The higher the probability, the greater the odds</vt:lpstr>
      <vt:lpstr>Linear model for the log odds</vt:lpstr>
      <vt:lpstr>Linear regression model for the log odds of the event Y=1</vt:lpstr>
      <vt:lpstr>Probability zero or one is excluded</vt:lpstr>
      <vt:lpstr>Equivalent Statements</vt:lpstr>
      <vt:lpstr>In terms of log odds, logistic regression is like regular regression</vt:lpstr>
      <vt:lpstr>In terms of plain odds, </vt:lpstr>
      <vt:lpstr>Logistic regression</vt:lpstr>
      <vt:lpstr>PowerPoint Presentation</vt:lpstr>
      <vt:lpstr>Exponential function f(t) = et</vt:lpstr>
      <vt:lpstr>Another example</vt:lpstr>
      <vt:lpstr>For any given disease severity x,</vt:lpstr>
      <vt:lpstr>In general,</vt:lpstr>
      <vt:lpstr>Equal slopes in the log odds scale</vt:lpstr>
      <vt:lpstr>Equal slopes in the log odds scale means proportional odds</vt:lpstr>
      <vt:lpstr>Proportional Odds in Terms of Probability</vt:lpstr>
      <vt:lpstr>Interactions </vt:lpstr>
      <vt:lpstr>The conditional probability of Y=1</vt:lpstr>
      <vt:lpstr>Maximum likelihood estimation</vt:lpstr>
      <vt:lpstr>Likelihood Function for Simple Logistic Regression</vt:lpstr>
      <vt:lpstr>Maximum likelihood estimates</vt:lpstr>
      <vt:lpstr>Likelihood Ratio Tests</vt:lpstr>
      <vt:lpstr>Likelihood Ratio Tests: The usual formula</vt:lpstr>
      <vt:lpstr>Wald tests</vt:lpstr>
      <vt:lpstr>Copyright Information</vt:lpstr>
    </vt:vector>
  </TitlesOfParts>
  <Company>Earl Monroe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 Regression</dc:title>
  <dc:creator>Earl Monroe</dc:creator>
  <cp:lastModifiedBy>Kareem</cp:lastModifiedBy>
  <cp:revision>70</cp:revision>
  <cp:lastPrinted>2024-02-24T19:02:16Z</cp:lastPrinted>
  <dcterms:created xsi:type="dcterms:W3CDTF">2009-10-22T23:12:56Z</dcterms:created>
  <dcterms:modified xsi:type="dcterms:W3CDTF">2024-02-24T19:03:01Z</dcterms:modified>
</cp:coreProperties>
</file>