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48" r:id="rId1"/>
  </p:sldMasterIdLst>
  <p:notesMasterIdLst>
    <p:notesMasterId r:id="rId70"/>
  </p:notesMasterIdLst>
  <p:handoutMasterIdLst>
    <p:handoutMasterId r:id="rId71"/>
  </p:handoutMasterIdLst>
  <p:sldIdLst>
    <p:sldId id="256" r:id="rId2"/>
    <p:sldId id="317" r:id="rId3"/>
    <p:sldId id="318" r:id="rId4"/>
    <p:sldId id="257" r:id="rId5"/>
    <p:sldId id="259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7" r:id="rId22"/>
    <p:sldId id="276" r:id="rId23"/>
    <p:sldId id="278" r:id="rId24"/>
    <p:sldId id="279" r:id="rId25"/>
    <p:sldId id="301" r:id="rId26"/>
    <p:sldId id="319" r:id="rId27"/>
    <p:sldId id="280" r:id="rId28"/>
    <p:sldId id="281" r:id="rId29"/>
    <p:sldId id="286" r:id="rId30"/>
    <p:sldId id="282" r:id="rId31"/>
    <p:sldId id="283" r:id="rId32"/>
    <p:sldId id="284" r:id="rId33"/>
    <p:sldId id="285" r:id="rId34"/>
    <p:sldId id="287" r:id="rId35"/>
    <p:sldId id="289" r:id="rId36"/>
    <p:sldId id="288" r:id="rId37"/>
    <p:sldId id="290" r:id="rId38"/>
    <p:sldId id="291" r:id="rId39"/>
    <p:sldId id="292" r:id="rId40"/>
    <p:sldId id="293" r:id="rId41"/>
    <p:sldId id="294" r:id="rId42"/>
    <p:sldId id="295" r:id="rId43"/>
    <p:sldId id="296" r:id="rId44"/>
    <p:sldId id="297" r:id="rId45"/>
    <p:sldId id="298" r:id="rId46"/>
    <p:sldId id="299" r:id="rId47"/>
    <p:sldId id="300" r:id="rId48"/>
    <p:sldId id="302" r:id="rId49"/>
    <p:sldId id="303" r:id="rId50"/>
    <p:sldId id="304" r:id="rId51"/>
    <p:sldId id="305" r:id="rId52"/>
    <p:sldId id="306" r:id="rId53"/>
    <p:sldId id="308" r:id="rId54"/>
    <p:sldId id="307" r:id="rId55"/>
    <p:sldId id="309" r:id="rId56"/>
    <p:sldId id="310" r:id="rId57"/>
    <p:sldId id="311" r:id="rId58"/>
    <p:sldId id="312" r:id="rId59"/>
    <p:sldId id="313" r:id="rId60"/>
    <p:sldId id="314" r:id="rId61"/>
    <p:sldId id="315" r:id="rId62"/>
    <p:sldId id="325" r:id="rId63"/>
    <p:sldId id="320" r:id="rId64"/>
    <p:sldId id="321" r:id="rId65"/>
    <p:sldId id="322" r:id="rId66"/>
    <p:sldId id="323" r:id="rId67"/>
    <p:sldId id="324" r:id="rId68"/>
    <p:sldId id="316" r:id="rId6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6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36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36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36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36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36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36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36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36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9" d="100"/>
          <a:sy n="119" d="100"/>
        </p:scale>
        <p:origin x="-120" y="-4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144"/>
    </p:cViewPr>
  </p:sorterViewPr>
  <p:notesViewPr>
    <p:cSldViewPr>
      <p:cViewPr varScale="1">
        <p:scale>
          <a:sx n="84" d="100"/>
          <a:sy n="84" d="100"/>
        </p:scale>
        <p:origin x="-132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63" Type="http://schemas.openxmlformats.org/officeDocument/2006/relationships/slide" Target="slides/slide62.xml"/><Relationship Id="rId64" Type="http://schemas.openxmlformats.org/officeDocument/2006/relationships/slide" Target="slides/slide63.xml"/><Relationship Id="rId65" Type="http://schemas.openxmlformats.org/officeDocument/2006/relationships/slide" Target="slides/slide64.xml"/><Relationship Id="rId66" Type="http://schemas.openxmlformats.org/officeDocument/2006/relationships/slide" Target="slides/slide65.xml"/><Relationship Id="rId67" Type="http://schemas.openxmlformats.org/officeDocument/2006/relationships/slide" Target="slides/slide66.xml"/><Relationship Id="rId68" Type="http://schemas.openxmlformats.org/officeDocument/2006/relationships/slide" Target="slides/slide67.xml"/><Relationship Id="rId69" Type="http://schemas.openxmlformats.org/officeDocument/2006/relationships/slide" Target="slides/slide68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slide" Target="slides/slide5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70" Type="http://schemas.openxmlformats.org/officeDocument/2006/relationships/notesMaster" Target="notesMasters/notesMaster1.xml"/><Relationship Id="rId71" Type="http://schemas.openxmlformats.org/officeDocument/2006/relationships/handoutMaster" Target="handoutMasters/handoutMaster1.xml"/><Relationship Id="rId72" Type="http://schemas.openxmlformats.org/officeDocument/2006/relationships/printerSettings" Target="printerSettings/printerSettings1.bin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73" Type="http://schemas.openxmlformats.org/officeDocument/2006/relationships/presProps" Target="presProps.xml"/><Relationship Id="rId74" Type="http://schemas.openxmlformats.org/officeDocument/2006/relationships/viewProps" Target="viewProps.xml"/><Relationship Id="rId75" Type="http://schemas.openxmlformats.org/officeDocument/2006/relationships/theme" Target="theme/theme1.xml"/><Relationship Id="rId76" Type="http://schemas.openxmlformats.org/officeDocument/2006/relationships/tableStyles" Target="tableStyles.xml"/><Relationship Id="rId60" Type="http://schemas.openxmlformats.org/officeDocument/2006/relationships/slide" Target="slides/slide59.xml"/><Relationship Id="rId61" Type="http://schemas.openxmlformats.org/officeDocument/2006/relationships/slide" Target="slides/slide60.xml"/><Relationship Id="rId62" Type="http://schemas.openxmlformats.org/officeDocument/2006/relationships/slide" Target="slides/slide6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ABF831-56B5-4544-97E3-CEAFF90F3179}" type="datetimeFigureOut">
              <a:rPr lang="en-US" smtClean="0"/>
              <a:t>20-01-02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71F9D0-6C33-B34C-99EB-6555CEA7B3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014892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fld id="{E668D2A9-0DCD-734A-9476-A55993885E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570058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3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3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3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3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3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0.xml"/></Relationships>
</file>

<file path=ppt/notesSlides/_rels/notesSlide3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1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4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2.xml"/></Relationships>
</file>

<file path=ppt/notesSlides/_rels/notesSlide4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3.xml"/></Relationships>
</file>

<file path=ppt/notesSlides/_rels/notesSlide4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4.xml"/></Relationships>
</file>

<file path=ppt/notesSlides/_rels/notesSlide4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5.xml"/></Relationships>
</file>

<file path=ppt/notesSlides/_rels/notesSlide4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6.xml"/></Relationships>
</file>

<file path=ppt/notesSlides/_rels/notesSlide4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7.xml"/></Relationships>
</file>

<file path=ppt/notesSlides/_rels/notesSlide4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8.xml"/></Relationships>
</file>

<file path=ppt/notesSlides/_rels/notesSlide4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9.xml"/></Relationships>
</file>

<file path=ppt/notesSlides/_rels/notesSlide4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0.xml"/></Relationships>
</file>

<file path=ppt/notesSlides/_rels/notesSlide4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1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5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2.xml"/></Relationships>
</file>

<file path=ppt/notesSlides/_rels/notesSlide5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3.xml"/></Relationships>
</file>

<file path=ppt/notesSlides/_rels/notesSlide5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4.xml"/></Relationships>
</file>

<file path=ppt/notesSlides/_rels/notesSlide5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5.xml"/></Relationships>
</file>

<file path=ppt/notesSlides/_rels/notesSlide5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6.xml"/></Relationships>
</file>

<file path=ppt/notesSlides/_rels/notesSlide5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7.xml"/></Relationships>
</file>

<file path=ppt/notesSlides/_rels/notesSlide5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8.xml"/></Relationships>
</file>

<file path=ppt/notesSlides/_rels/notesSlide5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9.xml"/></Relationships>
</file>

<file path=ppt/notesSlides/_rels/notesSlide5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0.xml"/></Relationships>
</file>

<file path=ppt/notesSlides/_rels/notesSlide5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1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DB78A26B-2523-8144-9C87-09C242C7F0D5}" type="slidenum">
              <a:rPr lang="en-US" sz="1200" b="0"/>
              <a:pPr/>
              <a:t>1</a:t>
            </a:fld>
            <a:endParaRPr lang="en-US" sz="1200" b="0"/>
          </a:p>
        </p:txBody>
      </p:sp>
      <p:sp>
        <p:nvSpPr>
          <p:cNvPr id="6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4D55CA23-DCAE-C042-9A39-95D633B79008}" type="slidenum">
              <a:rPr lang="en-US" sz="1200" b="0"/>
              <a:pPr/>
              <a:t>12</a:t>
            </a:fld>
            <a:endParaRPr lang="en-US" sz="1200" b="0"/>
          </a:p>
        </p:txBody>
      </p:sp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105694B6-BCEE-C24F-ACBC-ED75B816A4EE}" type="slidenum">
              <a:rPr lang="en-US" sz="1200" b="0"/>
              <a:pPr/>
              <a:t>13</a:t>
            </a:fld>
            <a:endParaRPr lang="en-US" sz="1200" b="0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/>
              <a:t>Check: Histograms all COMPLETELY identical? </a:t>
            </a:r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Quietly based on the definition of statistical independence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4741AA94-1A17-A548-97CB-E615CDB91833}" type="slidenum">
              <a:rPr lang="en-US" sz="1200" b="0"/>
              <a:pPr/>
              <a:t>14</a:t>
            </a:fld>
            <a:endParaRPr lang="en-US" sz="1200" b="0"/>
          </a:p>
        </p:txBody>
      </p:sp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ja-JP" altLang="en-US"/>
              <a:t>“</a:t>
            </a:r>
            <a:r>
              <a:rPr lang="en-US" altLang="ja-JP"/>
              <a:t>Really</a:t>
            </a:r>
            <a:r>
              <a:rPr lang="ja-JP" altLang="en-US"/>
              <a:t>”</a:t>
            </a:r>
            <a:r>
              <a:rPr lang="en-US" altLang="ja-JP"/>
              <a:t> means In the population -- often hypothetical</a:t>
            </a:r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There are other types of H0 - this is the most common in practice.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7DE4E3CF-B989-2141-ABC8-8342C42D2993}" type="slidenum">
              <a:rPr lang="en-US" sz="1200" b="0"/>
              <a:pPr/>
              <a:t>15</a:t>
            </a:fld>
            <a:endParaRPr lang="en-US" sz="1200" b="0"/>
          </a:p>
        </p:txBody>
      </p:sp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sz="900"/>
              <a:t>In particular, there is some chance of having the results taken seriously enough </a:t>
            </a:r>
          </a:p>
          <a:p>
            <a:pPr eaLnBrk="1" hangingPunct="1"/>
            <a:r>
              <a:rPr lang="en-US" sz="900"/>
              <a:t>to publish in a scientific journal.</a:t>
            </a:r>
          </a:p>
          <a:p>
            <a:pPr eaLnBrk="1" hangingPunct="1"/>
            <a:endParaRPr lang="en-US" sz="900"/>
          </a:p>
          <a:p>
            <a:pPr eaLnBrk="1" hangingPunct="1"/>
            <a:r>
              <a:rPr lang="en-US"/>
              <a:t>The number 0.05 is called the significance level. </a:t>
            </a:r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Willingly conform to convention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8E541BDF-EBBA-D448-97F3-CE9577F6FCD8}" type="slidenum">
              <a:rPr lang="en-US" sz="1200" b="0"/>
              <a:pPr/>
              <a:t>16</a:t>
            </a:fld>
            <a:endParaRPr lang="en-US" sz="1200" b="0"/>
          </a:p>
        </p:txBody>
      </p:sp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ja-JP" altLang="en-US"/>
              <a:t>“</a:t>
            </a:r>
            <a:r>
              <a:rPr lang="en-US" altLang="ja-JP"/>
              <a:t>Good</a:t>
            </a:r>
            <a:r>
              <a:rPr lang="ja-JP" altLang="en-US"/>
              <a:t>”</a:t>
            </a:r>
            <a:r>
              <a:rPr lang="en-US" altLang="ja-JP"/>
              <a:t> p-values are SMALL</a:t>
            </a:r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DA43B265-4194-1C44-87C4-9BB5AB2E5A4D}" type="slidenum">
              <a:rPr lang="en-US" sz="1200" b="0"/>
              <a:pPr/>
              <a:t>17</a:t>
            </a:fld>
            <a:endParaRPr lang="en-US" sz="1200" b="0"/>
          </a:p>
        </p:txBody>
      </p:sp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ja-JP" altLang="en-US"/>
              <a:t>“</a:t>
            </a:r>
            <a:r>
              <a:rPr lang="en-US" altLang="ja-JP"/>
              <a:t>Error of the first kind</a:t>
            </a:r>
            <a:r>
              <a:rPr lang="ja-JP" altLang="en-US"/>
              <a:t>”</a:t>
            </a:r>
            <a:r>
              <a:rPr lang="en-US" altLang="ja-JP"/>
              <a:t> worse -- false knowledge</a:t>
            </a:r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206BBD9A-BB61-2B40-95B7-57FF1619CB52}" type="slidenum">
              <a:rPr lang="en-US" sz="1200" b="0"/>
              <a:pPr/>
              <a:t>18</a:t>
            </a:fld>
            <a:endParaRPr lang="en-US" sz="1200" b="0"/>
          </a:p>
        </p:txBody>
      </p:sp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/>
              <a:t>Power is good</a:t>
            </a:r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Can</a:t>
            </a:r>
            <a:r>
              <a:rPr lang="ja-JP" altLang="en-US"/>
              <a:t>’</a:t>
            </a:r>
            <a:r>
              <a:rPr lang="en-US" altLang="ja-JP"/>
              <a:t>t simultaneously maximize power and minimize P(Type I error), so …</a:t>
            </a:r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Points 2 and 3 apply to all tests you are ever likely to see.</a:t>
            </a:r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Note Power is a FUNCTION of the parameters, </a:t>
            </a:r>
          </a:p>
          <a:p>
            <a:pPr eaLnBrk="1" hangingPunct="1"/>
            <a:r>
              <a:rPr lang="en-US"/>
              <a:t>Even for fixed sample size (and DESIGN)</a:t>
            </a:r>
          </a:p>
          <a:p>
            <a:pPr eaLnBrk="1" hangingPunct="1"/>
            <a:endParaRPr lang="en-US"/>
          </a:p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1C9191C3-50BC-E347-97F1-B6D776DC7D87}" type="slidenum">
              <a:rPr lang="en-US" sz="1200" b="0"/>
              <a:pPr/>
              <a:t>19</a:t>
            </a:fld>
            <a:endParaRPr lang="en-US" sz="1200" b="0"/>
          </a:p>
        </p:txBody>
      </p:sp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/>
              <a:t>Closely related to significance testing …</a:t>
            </a:r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Function: Like diff between pop means</a:t>
            </a:r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Call it a 95% CI</a:t>
            </a: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FDFF7897-42C7-B54F-BC4C-3EDDD226D2FA}" type="slidenum">
              <a:rPr lang="en-US" sz="1200" b="0"/>
              <a:pPr/>
              <a:t>20</a:t>
            </a:fld>
            <a:endParaRPr lang="en-US" sz="1200" b="0"/>
          </a:p>
        </p:txBody>
      </p:sp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/>
              <a:t>There are some formal procedures - get to them later</a:t>
            </a: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E909CD00-0E1A-BA44-A985-1C62A8AFDE09}" type="slidenum">
              <a:rPr lang="en-US" sz="1200" b="0"/>
              <a:pPr/>
              <a:t>21</a:t>
            </a:fld>
            <a:endParaRPr lang="en-US" sz="1200" b="0"/>
          </a:p>
        </p:txBody>
      </p:sp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/>
              <a:t>For example, </a:t>
            </a:r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  * With replacement, or without replacement but large population</a:t>
            </a:r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  * Cheating on HW story</a:t>
            </a:r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  * Time series or within-cases designs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EC6DFDE0-E090-9647-BD8B-F1B38BA36D24}" type="slidenum">
              <a:rPr lang="en-US" sz="1200" b="0"/>
              <a:pPr/>
              <a:t>4</a:t>
            </a:fld>
            <a:endParaRPr lang="en-US" sz="1200" b="0"/>
          </a:p>
        </p:txBody>
      </p:sp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00D362F7-33AF-6243-A2D4-20CAF460DC84}" type="slidenum">
              <a:rPr lang="en-US" sz="1200" b="0"/>
              <a:pPr/>
              <a:t>22</a:t>
            </a:fld>
            <a:endParaRPr lang="en-US" sz="1200" b="0"/>
          </a:p>
        </p:txBody>
      </p:sp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/>
              <a:t>One IV, one DV</a:t>
            </a:r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Useful for screening data</a:t>
            </a: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E1BB603E-0584-8F4E-AD85-DDB3280CFEE6}" type="slidenum">
              <a:rPr lang="en-US" sz="1200" b="0"/>
              <a:pPr/>
              <a:t>23</a:t>
            </a:fld>
            <a:endParaRPr lang="en-US" sz="1200" b="0"/>
          </a:p>
        </p:txBody>
      </p:sp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dirty="0"/>
              <a:t>For example, randomly assign office workers to </a:t>
            </a:r>
            <a:r>
              <a:rPr lang="en-US" dirty="0" smtClean="0"/>
              <a:t>subsidized data plans, </a:t>
            </a:r>
            <a:r>
              <a:rPr lang="en-US" dirty="0"/>
              <a:t>compare ratings of productivity</a:t>
            </a:r>
          </a:p>
          <a:p>
            <a:pPr eaLnBrk="1" hangingPunct="1"/>
            <a:endParaRPr lang="en-US" dirty="0"/>
          </a:p>
          <a:p>
            <a:pPr eaLnBrk="1" hangingPunct="1"/>
            <a:r>
              <a:rPr lang="en-US" dirty="0"/>
              <a:t>Data file would look something like this</a:t>
            </a:r>
          </a:p>
          <a:p>
            <a:pPr eaLnBrk="1" hangingPunct="1"/>
            <a:endParaRPr lang="en-US" dirty="0"/>
          </a:p>
          <a:p>
            <a:pPr eaLnBrk="1" hangingPunct="1"/>
            <a:r>
              <a:rPr lang="en-US" dirty="0"/>
              <a:t>What is IV? DV?</a:t>
            </a:r>
          </a:p>
          <a:p>
            <a:pPr eaLnBrk="1" hangingPunct="1"/>
            <a:endParaRPr lang="en-US" dirty="0"/>
          </a:p>
          <a:p>
            <a:pPr eaLnBrk="1" hangingPunct="1"/>
            <a:r>
              <a:rPr lang="en-US" dirty="0"/>
              <a:t>Could also measure worker satisfaction. More than one DV: MULTIVARIATE (not elementary)</a:t>
            </a:r>
          </a:p>
          <a:p>
            <a:pPr eaLnBrk="1" hangingPunct="1"/>
            <a:endParaRPr lang="en-US" dirty="0"/>
          </a:p>
          <a:p>
            <a:pPr eaLnBrk="1" hangingPunct="1"/>
            <a:r>
              <a:rPr lang="en-US" dirty="0"/>
              <a:t>What if no random assignment?</a:t>
            </a: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9E92A93B-05AA-3C4A-8D50-0B36A9777397}" type="slidenum">
              <a:rPr lang="en-US" sz="1200" b="0"/>
              <a:pPr/>
              <a:t>24</a:t>
            </a:fld>
            <a:endParaRPr lang="en-US" sz="1200" b="0"/>
          </a:p>
        </p:txBody>
      </p:sp>
      <p:sp>
        <p:nvSpPr>
          <p:cNvPr id="133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5A2D2CBE-23CE-7540-AFF8-FAAFD4136ABE}" type="slidenum">
              <a:rPr lang="en-US" sz="1200" b="0"/>
              <a:pPr/>
              <a:t>25</a:t>
            </a:fld>
            <a:endParaRPr lang="en-US" sz="1200" b="0"/>
          </a:p>
        </p:txBody>
      </p:sp>
      <p:sp>
        <p:nvSpPr>
          <p:cNvPr id="96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/>
              <a:t>Inflation of Type I error, even concealing of results</a:t>
            </a:r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Only use one-tailed test if one direction of results has NO implication for action</a:t>
            </a:r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(Polluted water discharge example)</a:t>
            </a:r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Almost NEVER happens in Science (including modest science like market research)</a:t>
            </a: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5A2D2CBE-23CE-7540-AFF8-FAAFD4136ABE}" type="slidenum">
              <a:rPr lang="en-US" sz="1200" b="0"/>
              <a:pPr/>
              <a:t>26</a:t>
            </a:fld>
            <a:endParaRPr lang="en-US" sz="1200" b="0"/>
          </a:p>
        </p:txBody>
      </p:sp>
      <p:sp>
        <p:nvSpPr>
          <p:cNvPr id="96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8ED6CC49-C824-7442-86E4-24FA89B386A6}" type="slidenum">
              <a:rPr lang="en-US" sz="1200" b="0"/>
              <a:pPr/>
              <a:t>27</a:t>
            </a:fld>
            <a:endParaRPr lang="en-US" sz="1200" b="0"/>
          </a:p>
        </p:txBody>
      </p:sp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ja-JP" altLang="en-US"/>
              <a:t>“</a:t>
            </a:r>
            <a:r>
              <a:rPr lang="en-US" altLang="ja-JP"/>
              <a:t>Does not matter much</a:t>
            </a:r>
            <a:r>
              <a:rPr lang="ja-JP" altLang="en-US"/>
              <a:t>”</a:t>
            </a:r>
            <a:r>
              <a:rPr lang="en-US" altLang="ja-JP"/>
              <a:t> in terms of Type I error rate and power.</a:t>
            </a:r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7FBE1BF4-3B3A-EE4F-9758-1502E9479B1D}" type="slidenum">
              <a:rPr lang="en-US" sz="1200" b="0"/>
              <a:pPr/>
              <a:t>28</a:t>
            </a:fld>
            <a:endParaRPr lang="en-US" sz="1200" b="0"/>
          </a:p>
        </p:txBody>
      </p:sp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/>
              <a:t>Taste test (</a:t>
            </a:r>
            <a:r>
              <a:rPr lang="ja-JP" altLang="en-US"/>
              <a:t>“</a:t>
            </a:r>
            <a:r>
              <a:rPr lang="en-US" altLang="ja-JP"/>
              <a:t>monadic</a:t>
            </a:r>
            <a:r>
              <a:rPr lang="ja-JP" altLang="en-US"/>
              <a:t>”</a:t>
            </a:r>
            <a:r>
              <a:rPr lang="en-US" altLang="ja-JP"/>
              <a:t>)</a:t>
            </a:r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Difference between means = mean difference (no proof)</a:t>
            </a:r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Differences may not be in raw data file</a:t>
            </a:r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Counterbalanced order</a:t>
            </a:r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Lack of independence (correlation) between pairs</a:t>
            </a:r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Each respondent is her own control -- WITHIN-CASES DESIGN</a:t>
            </a: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B069F69D-EC99-E746-B685-4923E8879E36}" type="slidenum">
              <a:rPr lang="en-US" sz="1200" b="0"/>
              <a:pPr/>
              <a:t>29</a:t>
            </a:fld>
            <a:endParaRPr lang="en-US" sz="1200" b="0"/>
          </a:p>
        </p:txBody>
      </p:sp>
      <p:sp>
        <p:nvSpPr>
          <p:cNvPr id="72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/>
              <a:t>Could say within or between </a:t>
            </a:r>
            <a:r>
              <a:rPr lang="ja-JP" altLang="en-US"/>
              <a:t>“</a:t>
            </a:r>
            <a:r>
              <a:rPr lang="en-US" altLang="ja-JP"/>
              <a:t>subjects</a:t>
            </a:r>
            <a:r>
              <a:rPr lang="ja-JP" altLang="en-US"/>
              <a:t>”</a:t>
            </a:r>
            <a:endParaRPr lang="en-US" altLang="ja-JP"/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Psychophysics experiment: Level of background noise, press a key when you hear your name. Could be done both ways</a:t>
            </a:r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IV = airline vs. train  to Montreal, DV = satisfaction</a:t>
            </a:r>
          </a:p>
          <a:p>
            <a:pPr eaLnBrk="1" hangingPunct="1"/>
            <a:endParaRPr lang="en-US"/>
          </a:p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C2453007-CA86-4C44-8E4E-D5E2D3B97E5F}" type="slidenum">
              <a:rPr lang="en-US" sz="1200" b="0"/>
              <a:pPr/>
              <a:t>30</a:t>
            </a:fld>
            <a:endParaRPr lang="en-US" sz="1200" b="0"/>
          </a:p>
        </p:txBody>
      </p:sp>
      <p:sp>
        <p:nvSpPr>
          <p:cNvPr id="6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4D7FD312-2B42-484B-8422-56A26C1A5ED3}" type="slidenum">
              <a:rPr lang="en-US" sz="1200" b="0"/>
              <a:pPr/>
              <a:t>31</a:t>
            </a:fld>
            <a:endParaRPr lang="en-US" sz="1200" b="0"/>
          </a:p>
        </p:txBody>
      </p:sp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EA2C2262-E77A-2A4B-ADEE-B871EAD96C2C}" type="slidenum">
              <a:rPr lang="en-US" sz="1200" b="0"/>
              <a:pPr/>
              <a:t>5</a:t>
            </a:fld>
            <a:endParaRPr lang="en-US" sz="1200" b="0"/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>
                <a:latin typeface="Courier" charset="0"/>
              </a:rPr>
              <a:t>         id course precalc calc gpa calculus english mark lang $ sex $ </a:t>
            </a:r>
          </a:p>
          <a:p>
            <a:pPr eaLnBrk="1" hangingPunct="1"/>
            <a:r>
              <a:rPr lang="en-US">
                <a:latin typeface="Courier" charset="0"/>
              </a:rPr>
              <a:t>           nation1 nation2 sample;</a:t>
            </a: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D1484356-4096-5948-B773-CEE60D3309AF}" type="slidenum">
              <a:rPr lang="en-US" sz="1200" b="0"/>
              <a:pPr/>
              <a:t>32</a:t>
            </a:fld>
            <a:endParaRPr lang="en-US" sz="1200" b="0"/>
          </a:p>
        </p:txBody>
      </p:sp>
      <p:sp>
        <p:nvSpPr>
          <p:cNvPr id="6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/>
              <a:t>Extreme example: Binary outcome</a:t>
            </a:r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Say email some spam of Type 1, Type 2 - does the target respond?</a:t>
            </a:r>
          </a:p>
          <a:p>
            <a:pPr eaLnBrk="1" hangingPunct="1"/>
            <a:endParaRPr lang="en-US"/>
          </a:p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A8CA9E7A-FE0A-104A-A784-5D1CBFC52D17}" type="slidenum">
              <a:rPr lang="en-US" sz="1200" b="0"/>
              <a:pPr/>
              <a:t>33</a:t>
            </a:fld>
            <a:endParaRPr lang="en-US" sz="1200" b="0"/>
          </a:p>
        </p:txBody>
      </p:sp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/>
              <a:t>Mention 2-way, 3 way etc.</a:t>
            </a:r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Will do within-cases later - an important part of the course</a:t>
            </a:r>
          </a:p>
          <a:p>
            <a:pPr eaLnBrk="1" hangingPunct="1"/>
            <a:endParaRPr lang="en-US"/>
          </a:p>
          <a:p>
            <a:pPr eaLnBrk="1" hangingPunct="1"/>
            <a:endParaRPr lang="en-US"/>
          </a:p>
          <a:p>
            <a:pPr eaLnBrk="1" hangingPunct="1"/>
            <a:endParaRPr lang="en-US"/>
          </a:p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32F0A572-6123-9244-8581-0D6AA4DE5FA7}" type="slidenum">
              <a:rPr lang="en-US" sz="1200" b="0"/>
              <a:pPr/>
              <a:t>34</a:t>
            </a:fld>
            <a:endParaRPr lang="en-US" sz="1200" b="0"/>
          </a:p>
        </p:txBody>
      </p:sp>
      <p:sp>
        <p:nvSpPr>
          <p:cNvPr id="134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69A0142F-BC50-064C-8784-C62158742044}" type="slidenum">
              <a:rPr lang="en-US" sz="1200" b="0"/>
              <a:pPr/>
              <a:t>35</a:t>
            </a:fld>
            <a:endParaRPr lang="en-US" sz="1200" b="0"/>
          </a:p>
        </p:txBody>
      </p:sp>
      <p:sp>
        <p:nvSpPr>
          <p:cNvPr id="135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5FF7E731-1D6A-E64A-9C69-210E2AEC3B09}" type="slidenum">
              <a:rPr lang="en-US" sz="1200" b="0"/>
              <a:pPr/>
              <a:t>36</a:t>
            </a:fld>
            <a:endParaRPr lang="en-US" sz="1200" b="0"/>
          </a:p>
        </p:txBody>
      </p:sp>
      <p:sp>
        <p:nvSpPr>
          <p:cNvPr id="136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DB95495A-3F46-7F48-8B21-18E469B19218}" type="slidenum">
              <a:rPr lang="en-US" sz="1200" b="0"/>
              <a:pPr/>
              <a:t>37</a:t>
            </a:fld>
            <a:endParaRPr lang="en-US" sz="1200" b="0"/>
          </a:p>
        </p:txBody>
      </p:sp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/>
              <a:t>Least squared sum of squared vertical distances</a:t>
            </a:r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Residuals represent over, under prediction</a:t>
            </a:r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More later</a:t>
            </a:r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Correlation coefficient measures how tightly points are clustered around the </a:t>
            </a:r>
          </a:p>
          <a:p>
            <a:pPr eaLnBrk="1" hangingPunct="1"/>
            <a:r>
              <a:rPr lang="en-US"/>
              <a:t>least squares line</a:t>
            </a:r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C6D94BFD-44AA-4843-A476-F691ACE94BDD}" type="slidenum">
              <a:rPr lang="en-US" sz="1200" b="0"/>
              <a:pPr/>
              <a:t>38</a:t>
            </a:fld>
            <a:endParaRPr lang="en-US" sz="1200" b="0"/>
          </a:p>
        </p:txBody>
      </p:sp>
      <p:sp>
        <p:nvSpPr>
          <p:cNvPr id="137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AB5F6586-F6A1-584B-8C51-EE3D52C3C222}" type="slidenum">
              <a:rPr lang="en-US" sz="1200" b="0"/>
              <a:pPr/>
              <a:t>39</a:t>
            </a:fld>
            <a:endParaRPr lang="en-US" sz="1200" b="0"/>
          </a:p>
        </p:txBody>
      </p:sp>
      <p:sp>
        <p:nvSpPr>
          <p:cNvPr id="1269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31C33FD2-2F3B-CE4E-98FE-767F4601740B}" type="slidenum">
              <a:rPr lang="en-US" sz="1200" b="0"/>
              <a:pPr/>
              <a:t>40</a:t>
            </a:fld>
            <a:endParaRPr lang="en-US" sz="1200" b="0"/>
          </a:p>
        </p:txBody>
      </p:sp>
      <p:sp>
        <p:nvSpPr>
          <p:cNvPr id="1280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BC2423AC-13BB-6E4B-9D9C-CA7C843241AC}" type="slidenum">
              <a:rPr lang="en-US" sz="1200" b="0"/>
              <a:pPr/>
              <a:t>41</a:t>
            </a:fld>
            <a:endParaRPr lang="en-US" sz="1200" b="0"/>
          </a:p>
        </p:txBody>
      </p:sp>
      <p:sp>
        <p:nvSpPr>
          <p:cNvPr id="129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12D1C6AD-EFC8-E044-86B1-5BA461A1BBC1}" type="slidenum">
              <a:rPr lang="en-US" sz="1200" b="0"/>
              <a:pPr/>
              <a:t>6</a:t>
            </a:fld>
            <a:endParaRPr lang="en-US" sz="1200" b="0"/>
          </a:p>
        </p:txBody>
      </p:sp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95B5EDB4-74A9-B64A-9503-D910307C06FB}" type="slidenum">
              <a:rPr lang="en-US" sz="1200" b="0"/>
              <a:pPr/>
              <a:t>42</a:t>
            </a:fld>
            <a:endParaRPr lang="en-US" sz="1200" b="0"/>
          </a:p>
        </p:txBody>
      </p:sp>
      <p:sp>
        <p:nvSpPr>
          <p:cNvPr id="1300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5997000D-F84D-794F-9855-20E8DEF25A5E}" type="slidenum">
              <a:rPr lang="en-US" sz="1200" b="0"/>
              <a:pPr/>
              <a:t>43</a:t>
            </a:fld>
            <a:endParaRPr lang="en-US" sz="1200" b="0"/>
          </a:p>
        </p:txBody>
      </p:sp>
      <p:sp>
        <p:nvSpPr>
          <p:cNvPr id="1310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287D5A17-4CA0-794F-B0A5-A46EC7900C2C}" type="slidenum">
              <a:rPr lang="en-US" sz="1200" b="0"/>
              <a:pPr/>
              <a:t>44</a:t>
            </a:fld>
            <a:endParaRPr lang="en-US" sz="1200" b="0"/>
          </a:p>
        </p:txBody>
      </p:sp>
      <p:sp>
        <p:nvSpPr>
          <p:cNvPr id="132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56FE6418-5487-6141-875D-F06E3E2E159D}" type="slidenum">
              <a:rPr lang="en-US" sz="1200" b="0"/>
              <a:pPr/>
              <a:t>45</a:t>
            </a:fld>
            <a:endParaRPr lang="en-US" sz="1200" b="0"/>
          </a:p>
        </p:txBody>
      </p:sp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/>
              <a:t>Curvilinear, NOT nonlinear</a:t>
            </a:r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39043D76-4C34-1648-A2C0-AE21D851BB6E}" type="slidenum">
              <a:rPr lang="en-US" sz="1200" b="0"/>
              <a:pPr/>
              <a:t>46</a:t>
            </a:fld>
            <a:endParaRPr lang="en-US" sz="1200" b="0"/>
          </a:p>
        </p:txBody>
      </p:sp>
      <p:sp>
        <p:nvSpPr>
          <p:cNvPr id="9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/>
              <a:t>Curvilinear relationship does not imply zero correlation</a:t>
            </a:r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2E60A71A-50A2-2840-83EB-329E53F66667}" type="slidenum">
              <a:rPr lang="en-US" sz="1200" b="0"/>
              <a:pPr/>
              <a:t>47</a:t>
            </a:fld>
            <a:endParaRPr lang="en-US" sz="1200" b="0"/>
          </a:p>
        </p:txBody>
      </p:sp>
      <p:sp>
        <p:nvSpPr>
          <p:cNvPr id="94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/>
              <a:t>Equation of least-squares line is …</a:t>
            </a:r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Not responsible for 2nd formula -- just look</a:t>
            </a:r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Test of  r = 0 same as test of b1 = 0</a:t>
            </a:r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B85B364B-7EF7-0C4C-BDC8-EAC47D34A590}" type="slidenum">
              <a:rPr lang="en-US" sz="1200" b="0"/>
              <a:pPr/>
              <a:t>48</a:t>
            </a:fld>
            <a:endParaRPr lang="en-US" sz="1200" b="0"/>
          </a:p>
        </p:txBody>
      </p:sp>
      <p:sp>
        <p:nvSpPr>
          <p:cNvPr id="98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/>
              <a:t>Random sampling implies independent observations and it matters a lot</a:t>
            </a:r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EF649E91-3E33-4B48-9D0E-FB3792B5DDBD}" type="slidenum">
              <a:rPr lang="en-US" sz="1200" b="0"/>
              <a:pPr/>
              <a:t>49</a:t>
            </a:fld>
            <a:endParaRPr lang="en-US" sz="1200" b="0"/>
          </a:p>
        </p:txBody>
      </p:sp>
      <p:sp>
        <p:nvSpPr>
          <p:cNvPr id="138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2ED9D6CF-7E5B-3646-A362-172946ECB231}" type="slidenum">
              <a:rPr lang="en-US" sz="1200" b="0"/>
              <a:pPr/>
              <a:t>50</a:t>
            </a:fld>
            <a:endParaRPr lang="en-US" sz="1200" b="0"/>
          </a:p>
        </p:txBody>
      </p:sp>
      <p:sp>
        <p:nvSpPr>
          <p:cNvPr id="139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F13E9DE5-B9C7-7346-B9D9-5ADD127411C9}" type="slidenum">
              <a:rPr lang="en-US" sz="1200" b="0"/>
              <a:pPr/>
              <a:t>51</a:t>
            </a:fld>
            <a:endParaRPr lang="en-US" sz="1200" b="0"/>
          </a:p>
        </p:txBody>
      </p:sp>
      <p:sp>
        <p:nvSpPr>
          <p:cNvPr id="105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/>
              <a:t>Randomly assigned to one of 4 sound tracks when on hold</a:t>
            </a:r>
          </a:p>
          <a:p>
            <a:pPr eaLnBrk="1" hangingPunct="1"/>
            <a:endParaRPr lang="en-US"/>
          </a:p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7FB402A6-5A6A-D94B-850B-FA9FAF6D99B0}" type="slidenum">
              <a:rPr lang="en-US" sz="1200" b="0"/>
              <a:pPr/>
              <a:t>7</a:t>
            </a:fld>
            <a:endParaRPr lang="en-US" sz="1200" b="0"/>
          </a:p>
        </p:txBody>
      </p:sp>
      <p:sp>
        <p:nvSpPr>
          <p:cNvPr id="1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/>
              <a:t>Ordered categories</a:t>
            </a:r>
          </a:p>
          <a:p>
            <a:pPr eaLnBrk="1" hangingPunct="1"/>
            <a:r>
              <a:rPr lang="en-US"/>
              <a:t>Nominal Ordinal Interval Ratio</a:t>
            </a:r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59961D48-2480-D640-BFA8-CF0D4680FF68}" type="slidenum">
              <a:rPr lang="en-US" sz="1200" b="0"/>
              <a:pPr/>
              <a:t>52</a:t>
            </a:fld>
            <a:endParaRPr lang="en-US" sz="1200" b="0"/>
          </a:p>
        </p:txBody>
      </p:sp>
      <p:sp>
        <p:nvSpPr>
          <p:cNvPr id="104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/>
              <a:t>What is IV, DV?</a:t>
            </a:r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Observed frequencies</a:t>
            </a:r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Do they differ from what would be expected by chance if the variables were </a:t>
            </a:r>
          </a:p>
          <a:p>
            <a:pPr eaLnBrk="1" hangingPunct="1"/>
            <a:r>
              <a:rPr lang="en-US"/>
              <a:t>unrelated in the population?</a:t>
            </a:r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What does unrelated mean here? </a:t>
            </a:r>
          </a:p>
          <a:p>
            <a:pPr eaLnBrk="1" hangingPunct="1"/>
            <a:r>
              <a:rPr lang="en-US"/>
              <a:t>What are the conditional distributions?</a:t>
            </a:r>
          </a:p>
          <a:p>
            <a:pPr eaLnBrk="1" hangingPunct="1"/>
            <a:r>
              <a:rPr lang="en-US"/>
              <a:t>50-50? (No, that</a:t>
            </a:r>
            <a:r>
              <a:rPr lang="ja-JP" altLang="en-US"/>
              <a:t>’</a:t>
            </a:r>
            <a:r>
              <a:rPr lang="en-US" altLang="ja-JP"/>
              <a:t>s just one way for them to be unrelated)</a:t>
            </a:r>
            <a:endParaRPr lang="en-US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AEDFC8C2-DE40-DD49-837F-F6E4EF6FCC25}" type="slidenum">
              <a:rPr lang="en-US" sz="1200" b="0"/>
              <a:pPr/>
              <a:t>53</a:t>
            </a:fld>
            <a:endParaRPr lang="en-US" sz="1200" b="0"/>
          </a:p>
        </p:txBody>
      </p:sp>
      <p:sp>
        <p:nvSpPr>
          <p:cNvPr id="140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9BC6A16B-F5BE-7941-B631-B6A1B784A36F}" type="slidenum">
              <a:rPr lang="en-US" sz="1200" b="0"/>
              <a:pPr/>
              <a:t>54</a:t>
            </a:fld>
            <a:endParaRPr lang="en-US" sz="1200" b="0"/>
          </a:p>
        </p:txBody>
      </p:sp>
      <p:sp>
        <p:nvSpPr>
          <p:cNvPr id="108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/>
              <a:t>df = (Rows-1)(Cols - 1)</a:t>
            </a:r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EBEC1F8F-1222-9849-A3F9-1C11BAF6D58F}" type="slidenum">
              <a:rPr lang="en-US" sz="1200" b="0"/>
              <a:pPr/>
              <a:t>55</a:t>
            </a:fld>
            <a:endParaRPr lang="en-US" sz="1200" b="0"/>
          </a:p>
        </p:txBody>
      </p:sp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2083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/>
              <a:t>Science broadly construed</a:t>
            </a:r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EE01BEDA-F0EB-8744-97BF-22F259528BED}" type="slidenum">
              <a:rPr lang="en-US" sz="1200" b="0"/>
              <a:pPr/>
              <a:t>56</a:t>
            </a:fld>
            <a:endParaRPr lang="en-US" sz="1200" b="0"/>
          </a:p>
        </p:txBody>
      </p:sp>
      <p:sp>
        <p:nvSpPr>
          <p:cNvPr id="113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/>
              <a:t>Could be A causes B, B causes A, C causes A and B (contributes to)</a:t>
            </a:r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C is living in rural area (near reserves, or even ON)</a:t>
            </a:r>
          </a:p>
          <a:p>
            <a:pPr eaLnBrk="1" hangingPunct="1"/>
            <a:endParaRPr lang="en-US"/>
          </a:p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B3A7C0D9-F4AE-A64C-9B06-EBD1B4DC01F9}" type="slidenum">
              <a:rPr lang="en-US" sz="1200" b="0"/>
              <a:pPr/>
              <a:t>57</a:t>
            </a:fld>
            <a:endParaRPr lang="en-US" sz="1200" b="0"/>
          </a:p>
        </p:txBody>
      </p:sp>
      <p:sp>
        <p:nvSpPr>
          <p:cNvPr id="115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/>
              <a:t>If A comes first in time, probably can rule out B -&gt; A</a:t>
            </a:r>
          </a:p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8526270A-C866-B446-B3A7-B37395B2EFA8}" type="slidenum">
              <a:rPr lang="en-US" sz="1200" b="0"/>
              <a:pPr/>
              <a:t>58</a:t>
            </a:fld>
            <a:endParaRPr lang="en-US" sz="1200" b="0"/>
          </a:p>
        </p:txBody>
      </p:sp>
      <p:sp>
        <p:nvSpPr>
          <p:cNvPr id="1239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2697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/>
              <a:t>Cigarette companies: Work in heavy, polluted workplace, which causes cancer. Also smoke more for relief., </a:t>
            </a:r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56CC3F22-FC7A-4242-93FE-1437400FD17F}" type="slidenum">
              <a:rPr lang="en-US" sz="1200" b="0"/>
              <a:pPr/>
              <a:t>59</a:t>
            </a:fld>
            <a:endParaRPr lang="en-US" sz="1200" b="0"/>
          </a:p>
        </p:txBody>
      </p:sp>
      <p:sp>
        <p:nvSpPr>
          <p:cNvPr id="118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2902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/>
              <a:t>Parents</a:t>
            </a:r>
            <a:r>
              <a:rPr lang="ja-JP" altLang="en-US"/>
              <a:t>’</a:t>
            </a:r>
            <a:r>
              <a:rPr lang="en-US" altLang="ja-JP"/>
              <a:t> education</a:t>
            </a:r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The question is DOES THIS MEAN.  Answer the question. Expressing an opinion, </a:t>
            </a:r>
          </a:p>
          <a:p>
            <a:pPr eaLnBrk="1" hangingPunct="1"/>
            <a:r>
              <a:rPr lang="en-US"/>
              <a:t>yes or no gets a zero unless at least one potential confounding variable is </a:t>
            </a:r>
          </a:p>
          <a:p>
            <a:pPr eaLnBrk="1" hangingPunct="1"/>
            <a:r>
              <a:rPr lang="en-US"/>
              <a:t>mentioned.</a:t>
            </a:r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It may be that it</a:t>
            </a:r>
            <a:r>
              <a:rPr lang="ja-JP" altLang="en-US"/>
              <a:t>’</a:t>
            </a:r>
            <a:r>
              <a:rPr lang="en-US" altLang="ja-JP"/>
              <a:t>s helpful to play classical music for babies. The point is that this </a:t>
            </a:r>
          </a:p>
          <a:p>
            <a:pPr eaLnBrk="1" hangingPunct="1"/>
            <a:r>
              <a:rPr lang="en-US"/>
              <a:t>study does not provide good evidence.</a:t>
            </a:r>
          </a:p>
          <a:p>
            <a:pPr eaLnBrk="1" hangingPunct="1"/>
            <a:endParaRPr lang="en-US"/>
          </a:p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A74256D0-EA35-624C-AB95-7629769D54D9}" type="slidenum">
              <a:rPr lang="en-US" sz="1200" b="0"/>
              <a:pPr/>
              <a:t>60</a:t>
            </a:fld>
            <a:endParaRPr lang="en-US" sz="1200" b="0"/>
          </a:p>
        </p:txBody>
      </p:sp>
      <p:sp>
        <p:nvSpPr>
          <p:cNvPr id="1208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3107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/>
              <a:t>None</a:t>
            </a:r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6E39CE31-98FE-C84B-B375-F99B355A4C07}" type="slidenum">
              <a:rPr lang="en-US" sz="1200" b="0"/>
              <a:pPr/>
              <a:t>61</a:t>
            </a:fld>
            <a:endParaRPr lang="en-US" sz="1200" b="0"/>
          </a:p>
        </p:txBody>
      </p:sp>
      <p:sp>
        <p:nvSpPr>
          <p:cNvPr id="1259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3312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/>
              <a:t>Exercise and arthritis pain</a:t>
            </a:r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Bird </a:t>
            </a:r>
            <a:r>
              <a:rPr lang="ja-JP" altLang="en-US"/>
              <a:t>“</a:t>
            </a:r>
            <a:r>
              <a:rPr lang="en-US" altLang="ja-JP"/>
              <a:t>freezes</a:t>
            </a:r>
            <a:r>
              <a:rPr lang="ja-JP" altLang="en-US"/>
              <a:t>”</a:t>
            </a:r>
            <a:r>
              <a:rPr lang="en-US" altLang="ja-JP"/>
              <a:t> when handled (Dr. K.)</a:t>
            </a:r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More in the text. 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B3CF2741-3E6D-3149-9D06-CF137BF97E10}" type="slidenum">
              <a:rPr lang="en-US" sz="1200" b="0"/>
              <a:pPr/>
              <a:t>8</a:t>
            </a:fld>
            <a:endParaRPr lang="en-US" sz="1200" b="0"/>
          </a:p>
        </p:txBody>
      </p:sp>
      <p:sp>
        <p:nvSpPr>
          <p:cNvPr id="13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/>
              <a:t>DV Make a claim, IV age gender make of car ever made a claim before</a:t>
            </a:r>
          </a:p>
          <a:p>
            <a:pPr eaLnBrk="1" hangingPunct="1"/>
            <a:r>
              <a:rPr lang="en-US"/>
              <a:t>DV lesion size, IV type of fungus, type of plant, time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91EBC260-C527-DF46-890B-9ED330CD6D64}" type="slidenum">
              <a:rPr lang="en-US" sz="1200" b="0"/>
              <a:pPr/>
              <a:t>9</a:t>
            </a:fld>
            <a:endParaRPr lang="en-US" sz="1200" b="0"/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/>
              <a:t>Statistical Inference (Significance testing and confidence intervals)</a:t>
            </a:r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Some definitions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C902D9F1-ACED-0E49-990F-8837ACF97ED9}" type="slidenum">
              <a:rPr lang="en-US" sz="1200" b="0"/>
              <a:pPr/>
              <a:t>10</a:t>
            </a:fld>
            <a:endParaRPr lang="en-US" sz="1200" b="0"/>
          </a:p>
        </p:txBody>
      </p:sp>
      <p:sp>
        <p:nvSpPr>
          <p:cNvPr id="6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003713E0-2983-BD4B-B0FD-2A8A2C0DE58F}" type="slidenum">
              <a:rPr lang="en-US" sz="1200" b="0"/>
              <a:pPr/>
              <a:t>11</a:t>
            </a:fld>
            <a:endParaRPr lang="en-US" sz="1200" b="0"/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/>
              <a:t>For large populations, bars of small width, indistinguishable from smooth curve 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E687BA-C720-0F46-80D8-16AF33A7EA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9102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CE52C7-94BE-7944-BCB2-671FEE4143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11079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309036-D6AC-8346-880A-BCC6ADADDD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04254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17EA07-4910-5B43-B387-228BFA450F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63680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9E0041-EBAF-FE40-96A9-AB318C8D88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17785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9841E4-D918-2D4D-9434-4979AAA428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23756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448F7E-718A-274E-9829-227B20CF6E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551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850AB9-CDAA-E344-830A-F55DA651B6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1367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1CA431-F295-7B4E-A5D2-C10BCCF530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8190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180426-7E68-314A-9C2F-88090B94F2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1976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BC3DF1-CC75-194C-ACE4-4483CD5B2D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26308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70BF96-D0C9-8347-98ED-B3871398EF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13645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pPr>
              <a:defRPr/>
            </a:pPr>
            <a:fld id="{521FC584-A134-0C43-A54E-5BC209CA79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3.xml"/><Relationship Id="rId3" Type="http://schemas.openxmlformats.org/officeDocument/2006/relationships/image" Target="../media/image4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4.xml"/><Relationship Id="rId3" Type="http://schemas.openxmlformats.org/officeDocument/2006/relationships/image" Target="../media/image4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3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4.xml"/><Relationship Id="rId3" Type="http://schemas.openxmlformats.org/officeDocument/2006/relationships/image" Target="../media/image5.png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5.xml"/><Relationship Id="rId3" Type="http://schemas.openxmlformats.org/officeDocument/2006/relationships/image" Target="../media/image6.png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7.xml"/><Relationship Id="rId3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8.xml"/><Relationship Id="rId3" Type="http://schemas.openxmlformats.org/officeDocument/2006/relationships/image" Target="../media/image8.png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9.xml"/><Relationship Id="rId3" Type="http://schemas.openxmlformats.org/officeDocument/2006/relationships/image" Target="../media/image9.png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0.xml"/><Relationship Id="rId3" Type="http://schemas.openxmlformats.org/officeDocument/2006/relationships/image" Target="../media/image10.png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1.xml"/><Relationship Id="rId3" Type="http://schemas.openxmlformats.org/officeDocument/2006/relationships/image" Target="../media/image11.png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2.xml"/><Relationship Id="rId3" Type="http://schemas.openxmlformats.org/officeDocument/2006/relationships/image" Target="../media/image12.png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3.xml"/><Relationship Id="rId3" Type="http://schemas.openxmlformats.org/officeDocument/2006/relationships/image" Target="../media/image13.png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4.xml"/><Relationship Id="rId3" Type="http://schemas.openxmlformats.org/officeDocument/2006/relationships/image" Target="../media/image14.png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4" Type="http://schemas.openxmlformats.org/officeDocument/2006/relationships/image" Target="../media/image16.png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5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6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8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49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50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1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2.xml"/><Relationship Id="rId3" Type="http://schemas.openxmlformats.org/officeDocument/2006/relationships/image" Target="../media/image17.png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3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4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55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56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8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9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hyperlink" Target="http://www.utstat.toronto.edu/~brunner/oldclass/441s20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371600" y="2780928"/>
            <a:ext cx="7772400" cy="1512168"/>
          </a:xfrm>
        </p:spPr>
        <p:txBody>
          <a:bodyPr/>
          <a:lstStyle/>
          <a:p>
            <a:pPr algn="l" eaLnBrk="1" hangingPunct="1"/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STA 441: </a:t>
            </a:r>
            <a:r>
              <a:rPr lang="en-US" dirty="0" smtClean="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rPr>
              <a:t>Data Analysis</a:t>
            </a:r>
            <a:r>
              <a:rPr lang="en-US" dirty="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rPr>
              <a:t/>
            </a:r>
            <a:br>
              <a:rPr lang="en-US" dirty="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rPr>
            </a:br>
            <a:r>
              <a:rPr lang="en-US" dirty="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rPr>
              <a:t/>
            </a:r>
            <a:br>
              <a:rPr lang="en-US" dirty="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rPr>
            </a:b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5362" name="TextBox 1"/>
          <p:cNvSpPr txBox="1">
            <a:spLocks noChangeArrowheads="1"/>
          </p:cNvSpPr>
          <p:nvPr/>
        </p:nvSpPr>
        <p:spPr bwMode="auto">
          <a:xfrm>
            <a:off x="1763713" y="5589588"/>
            <a:ext cx="57277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2000"/>
              <a:t>This slide show is an open-source document. </a:t>
            </a:r>
          </a:p>
          <a:p>
            <a:pPr algn="ctr"/>
            <a:r>
              <a:rPr lang="en-US" sz="2000"/>
              <a:t>See last slide for copyright information.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 </a:t>
            </a:r>
          </a:p>
        </p:txBody>
      </p:sp>
      <p:sp>
        <p:nvSpPr>
          <p:cNvPr id="296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066800"/>
            <a:ext cx="7772400" cy="4114800"/>
          </a:xfrm>
        </p:spPr>
        <p:txBody>
          <a:bodyPr/>
          <a:lstStyle/>
          <a:p>
            <a:pPr eaLnBrk="1" hangingPunct="1"/>
            <a:r>
              <a:rPr lang="en-US" b="1">
                <a:latin typeface="Arial" charset="0"/>
                <a:ea typeface="ＭＳ Ｐゴシック" charset="0"/>
                <a:cs typeface="ＭＳ Ｐゴシック" charset="0"/>
              </a:rPr>
              <a:t>Statistics</a:t>
            </a: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: Numbers that can be calculated from sample data</a:t>
            </a:r>
          </a:p>
          <a:p>
            <a:pPr eaLnBrk="1" hangingPunct="1"/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lang="en-US" b="1">
                <a:latin typeface="Arial" charset="0"/>
                <a:ea typeface="ＭＳ Ｐゴシック" charset="0"/>
                <a:cs typeface="ＭＳ Ｐゴシック" charset="0"/>
              </a:rPr>
              <a:t>Parameters</a:t>
            </a: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:  Numbers that could be calculated if we knew the whole population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9E0041-EBAF-FE40-96A9-AB318C8D8884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838200"/>
            <a:ext cx="7772400" cy="1143000"/>
          </a:xfrm>
        </p:spPr>
        <p:txBody>
          <a:bodyPr/>
          <a:lstStyle/>
          <a:p>
            <a:pPr eaLnBrk="1" hangingPunct="1"/>
            <a:r>
              <a:rPr lang="en-US" b="1">
                <a:latin typeface="Arial" charset="0"/>
                <a:ea typeface="ＭＳ Ｐゴシック" charset="0"/>
                <a:cs typeface="ＭＳ Ｐゴシック" charset="0"/>
              </a:rPr>
              <a:t>Distribution</a:t>
            </a: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 = Population Histogram</a:t>
            </a:r>
          </a:p>
        </p:txBody>
      </p:sp>
      <p:sp>
        <p:nvSpPr>
          <p:cNvPr id="3174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19200" y="2362200"/>
            <a:ext cx="6400800" cy="1752600"/>
          </a:xfrm>
        </p:spPr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 </a:t>
            </a:r>
          </a:p>
        </p:txBody>
      </p:sp>
      <p:pic>
        <p:nvPicPr>
          <p:cNvPr id="31747" name="Picture 4" descr="norm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2438400"/>
            <a:ext cx="3314700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Conditional Distribution</a:t>
            </a:r>
          </a:p>
        </p:txBody>
      </p:sp>
      <p:sp>
        <p:nvSpPr>
          <p:cNvPr id="33794" name="Rectangle 3"/>
          <p:cNvSpPr>
            <a:spLocks noChangeArrowheads="1"/>
          </p:cNvSpPr>
          <p:nvPr/>
        </p:nvSpPr>
        <p:spPr bwMode="auto">
          <a:xfrm>
            <a:off x="914400" y="2438400"/>
            <a:ext cx="7170738" cy="267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400" b="0"/>
              <a:t>For each value </a:t>
            </a:r>
            <a:r>
              <a:rPr lang="en-US" sz="2400" b="0" i="1"/>
              <a:t>x</a:t>
            </a:r>
            <a:r>
              <a:rPr lang="en-US" sz="2400" b="0"/>
              <a:t> of the explanatory variable </a:t>
            </a:r>
            <a:r>
              <a:rPr lang="en-US" sz="2400" b="0" i="1"/>
              <a:t>X</a:t>
            </a:r>
            <a:r>
              <a:rPr lang="en-US" sz="2400" b="0"/>
              <a:t>, </a:t>
            </a:r>
          </a:p>
          <a:p>
            <a:r>
              <a:rPr lang="en-US" sz="2400" b="0"/>
              <a:t>there is a separate distribution of the response</a:t>
            </a:r>
          </a:p>
          <a:p>
            <a:r>
              <a:rPr lang="en-US" sz="2400" b="0"/>
              <a:t>Variable </a:t>
            </a:r>
            <a:r>
              <a:rPr lang="en-US" sz="2400" b="0" i="1"/>
              <a:t>Y</a:t>
            </a:r>
            <a:r>
              <a:rPr lang="en-US" sz="2400" b="0"/>
              <a:t>. This is called the conditional distribution</a:t>
            </a:r>
          </a:p>
          <a:p>
            <a:r>
              <a:rPr lang="en-US" sz="2400" b="0"/>
              <a:t>of </a:t>
            </a:r>
            <a:r>
              <a:rPr lang="en-US" sz="2400" b="0" i="1"/>
              <a:t>Y</a:t>
            </a:r>
            <a:r>
              <a:rPr lang="en-US" sz="2400" b="0"/>
              <a:t> given </a:t>
            </a:r>
            <a:r>
              <a:rPr lang="en-US" sz="2400" b="0" i="1"/>
              <a:t>X=x</a:t>
            </a:r>
            <a:r>
              <a:rPr lang="en-US" sz="2400" b="0"/>
              <a:t>.</a:t>
            </a:r>
          </a:p>
          <a:p>
            <a:endParaRPr lang="en-US" sz="2400" b="0"/>
          </a:p>
          <a:p>
            <a:r>
              <a:rPr lang="en-US" sz="2400" b="0"/>
              <a:t>Example: Conditional distribution of height given</a:t>
            </a:r>
          </a:p>
          <a:p>
            <a:r>
              <a:rPr lang="en-US" sz="2400" b="0"/>
              <a:t>                Gender = F.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1CA431-F295-7B4E-A5D2-C10BCCF53037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Definition of </a:t>
            </a:r>
            <a:r>
              <a:rPr lang="ja-JP" altLang="en-US">
                <a:latin typeface="Arial" charset="0"/>
                <a:ea typeface="ＭＳ Ｐゴシック" charset="0"/>
                <a:cs typeface="ＭＳ Ｐゴシック" charset="0"/>
              </a:rPr>
              <a:t>“</a:t>
            </a:r>
            <a:r>
              <a:rPr lang="en-US" altLang="ja-JP">
                <a:latin typeface="Arial" charset="0"/>
                <a:ea typeface="ＭＳ Ｐゴシック" charset="0"/>
                <a:cs typeface="ＭＳ Ｐゴシック" charset="0"/>
              </a:rPr>
              <a:t>Related</a:t>
            </a:r>
            <a:r>
              <a:rPr lang="ja-JP" altLang="en-US">
                <a:latin typeface="Arial" charset="0"/>
                <a:ea typeface="ＭＳ Ｐゴシック" charset="0"/>
                <a:cs typeface="ＭＳ Ｐゴシック" charset="0"/>
              </a:rPr>
              <a:t>”</a:t>
            </a: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584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>
                <a:latin typeface="Arial" charset="0"/>
                <a:ea typeface="ＭＳ Ｐゴシック" charset="0"/>
                <a:cs typeface="ＭＳ Ｐゴシック" charset="0"/>
              </a:rPr>
              <a:t>We will say that the explanatory and response variables are </a:t>
            </a:r>
            <a:r>
              <a:rPr lang="en-US" sz="2800" b="1">
                <a:latin typeface="Arial" charset="0"/>
                <a:ea typeface="ＭＳ Ｐゴシック" charset="0"/>
                <a:cs typeface="ＭＳ Ｐゴシック" charset="0"/>
              </a:rPr>
              <a:t>unrelated</a:t>
            </a:r>
            <a:r>
              <a:rPr lang="en-US" sz="2800">
                <a:latin typeface="Arial" charset="0"/>
                <a:ea typeface="ＭＳ Ｐゴシック" charset="0"/>
                <a:cs typeface="ＭＳ Ｐゴシック" charset="0"/>
              </a:rPr>
              <a:t> if the conditional distribution of the response variable is identical for each value of the explanatory variable.</a:t>
            </a:r>
          </a:p>
          <a:p>
            <a:pPr eaLnBrk="1" hangingPunct="1"/>
            <a:r>
              <a:rPr lang="en-US" sz="2800">
                <a:latin typeface="Arial" charset="0"/>
                <a:ea typeface="ＭＳ Ｐゴシック" charset="0"/>
                <a:cs typeface="ＭＳ Ｐゴシック" charset="0"/>
              </a:rPr>
              <a:t>If the distribution of the response variable </a:t>
            </a:r>
            <a:r>
              <a:rPr lang="en-US" sz="2800" u="sng">
                <a:latin typeface="Arial" charset="0"/>
                <a:ea typeface="ＭＳ Ｐゴシック" charset="0"/>
                <a:cs typeface="ＭＳ Ｐゴシック" charset="0"/>
              </a:rPr>
              <a:t>does</a:t>
            </a:r>
            <a:r>
              <a:rPr lang="en-US" sz="2800">
                <a:latin typeface="Arial" charset="0"/>
                <a:ea typeface="ＭＳ Ｐゴシック" charset="0"/>
                <a:cs typeface="ＭＳ Ｐゴシック" charset="0"/>
              </a:rPr>
              <a:t> depend on the value of the explanatory variable, we will describe the two variables as </a:t>
            </a:r>
            <a:r>
              <a:rPr lang="en-US" sz="2800" b="1">
                <a:latin typeface="Arial" charset="0"/>
                <a:ea typeface="ＭＳ Ｐゴシック" charset="0"/>
                <a:cs typeface="ＭＳ Ｐゴシック" charset="0"/>
              </a:rPr>
              <a:t>related</a:t>
            </a:r>
            <a:r>
              <a:rPr lang="en-US" sz="2800">
                <a:latin typeface="Arial" charset="0"/>
                <a:ea typeface="ＭＳ Ｐゴシック" charset="0"/>
                <a:cs typeface="ＭＳ Ｐゴシック" charset="0"/>
              </a:rPr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9E0041-EBAF-FE40-96A9-AB318C8D8884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Testing Statistical Significance</a:t>
            </a:r>
          </a:p>
        </p:txBody>
      </p:sp>
      <p:sp>
        <p:nvSpPr>
          <p:cNvPr id="3789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Are explanatory variable and response variable </a:t>
            </a:r>
            <a:r>
              <a:rPr lang="ja-JP" altLang="en-US" dirty="0">
                <a:latin typeface="Arial" charset="0"/>
                <a:ea typeface="ＭＳ Ｐゴシック" charset="0"/>
                <a:cs typeface="ＭＳ Ｐゴシック" charset="0"/>
              </a:rPr>
              <a:t>“</a:t>
            </a:r>
            <a:r>
              <a:rPr lang="en-US" altLang="ja-JP" dirty="0">
                <a:latin typeface="Arial" charset="0"/>
                <a:ea typeface="ＭＳ Ｐゴシック" charset="0"/>
                <a:cs typeface="ＭＳ Ｐゴシック" charset="0"/>
              </a:rPr>
              <a:t>really</a:t>
            </a:r>
            <a:r>
              <a:rPr lang="ja-JP" altLang="en-US" dirty="0">
                <a:latin typeface="Arial" charset="0"/>
                <a:ea typeface="ＭＳ Ｐゴシック" charset="0"/>
                <a:cs typeface="ＭＳ Ｐゴシック" charset="0"/>
              </a:rPr>
              <a:t>”</a:t>
            </a:r>
            <a:r>
              <a:rPr lang="en-US" altLang="ja-JP" dirty="0">
                <a:latin typeface="Arial" charset="0"/>
                <a:ea typeface="ＭＳ Ｐゴシック" charset="0"/>
                <a:cs typeface="ＭＳ Ｐゴシック" charset="0"/>
              </a:rPr>
              <a:t> related? </a:t>
            </a:r>
          </a:p>
          <a:p>
            <a:pPr eaLnBrk="1" hangingPunct="1"/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lang="en-US" b="1" dirty="0">
                <a:latin typeface="Arial" charset="0"/>
                <a:ea typeface="ＭＳ Ｐゴシック" charset="0"/>
                <a:cs typeface="ＭＳ Ｐゴシック" charset="0"/>
              </a:rPr>
              <a:t>Null Hypothesis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: They are unrelated in the </a:t>
            </a: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population.</a:t>
            </a: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/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/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9E0041-EBAF-FE40-96A9-AB318C8D8884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304800"/>
            <a:ext cx="7772400" cy="1143000"/>
          </a:xfrm>
        </p:spPr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Reasoning</a:t>
            </a:r>
          </a:p>
        </p:txBody>
      </p:sp>
      <p:sp>
        <p:nvSpPr>
          <p:cNvPr id="39938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1752600"/>
            <a:ext cx="8305800" cy="1752600"/>
          </a:xfrm>
        </p:spPr>
        <p:txBody>
          <a:bodyPr/>
          <a:lstStyle/>
          <a:p>
            <a:pPr algn="l" eaLnBrk="1" hangingPunct="1"/>
            <a:r>
              <a:rPr lang="en-US" sz="2400">
                <a:latin typeface="Arial" charset="0"/>
                <a:ea typeface="ＭＳ Ｐゴシック" charset="0"/>
                <a:cs typeface="ＭＳ Ｐゴシック" charset="0"/>
              </a:rPr>
              <a:t>Suppose that the explanatory and response variables are actually unrelated in the population.  If this null hypothesis is true, what is the probability of obtaining a sample relationship between the variables that is as strong or stronger than the one we have observed?  If the probability is small (say, p &lt; 0.05), then we describe the sample relationship as </a:t>
            </a:r>
            <a:r>
              <a:rPr lang="en-US" sz="2400" b="1">
                <a:latin typeface="Arial" charset="0"/>
                <a:ea typeface="ＭＳ Ｐゴシック" charset="0"/>
                <a:cs typeface="ＭＳ Ｐゴシック" charset="0"/>
              </a:rPr>
              <a:t>statistically significant</a:t>
            </a:r>
            <a:r>
              <a:rPr lang="en-US" sz="2400">
                <a:latin typeface="Arial" charset="0"/>
                <a:ea typeface="ＭＳ Ｐゴシック" charset="0"/>
                <a:cs typeface="ＭＳ Ｐゴシック" charset="0"/>
              </a:rPr>
              <a:t>, and it is socially acceptable to discuss the results.  </a:t>
            </a: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P-value</a:t>
            </a:r>
          </a:p>
        </p:txBody>
      </p:sp>
      <p:sp>
        <p:nvSpPr>
          <p:cNvPr id="4198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The probability of getting our results (or better) just by chance.</a:t>
            </a:r>
          </a:p>
          <a:p>
            <a:pPr eaLnBrk="1" hangingPunct="1"/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The minimum significance level at which the null hypothesis can be rejected.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9E0041-EBAF-FE40-96A9-AB318C8D8884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We can be wrong</a:t>
            </a:r>
          </a:p>
        </p:txBody>
      </p:sp>
      <p:sp>
        <p:nvSpPr>
          <p:cNvPr id="4403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Type I error: H</a:t>
            </a:r>
            <a:r>
              <a:rPr lang="en-US" baseline="-25000">
                <a:latin typeface="Arial" charset="0"/>
                <a:ea typeface="ＭＳ Ｐゴシック" charset="0"/>
                <a:cs typeface="ＭＳ Ｐゴシック" charset="0"/>
              </a:rPr>
              <a:t>0</a:t>
            </a: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 is true, but we reject it </a:t>
            </a:r>
          </a:p>
          <a:p>
            <a:pPr eaLnBrk="1" hangingPunct="1"/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Type II error: H</a:t>
            </a:r>
            <a:r>
              <a:rPr lang="en-US" baseline="-25000">
                <a:latin typeface="Arial" charset="0"/>
                <a:ea typeface="ＭＳ Ｐゴシック" charset="0"/>
                <a:cs typeface="ＭＳ Ｐゴシック" charset="0"/>
              </a:rPr>
              <a:t>0</a:t>
            </a: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 is false, but we fail to reject it</a:t>
            </a:r>
          </a:p>
          <a:p>
            <a:pPr eaLnBrk="1" hangingPunct="1"/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9E0041-EBAF-FE40-96A9-AB318C8D8884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>
                <a:latin typeface="Arial" charset="0"/>
                <a:ea typeface="ＭＳ Ｐゴシック" charset="0"/>
                <a:cs typeface="ＭＳ Ｐゴシック" charset="0"/>
              </a:rPr>
              <a:t>Power</a:t>
            </a: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 is the probability of </a:t>
            </a:r>
            <a:r>
              <a:rPr lang="en-US" i="1">
                <a:latin typeface="Arial" charset="0"/>
                <a:ea typeface="ＭＳ Ｐゴシック" charset="0"/>
                <a:cs typeface="ＭＳ Ｐゴシック" charset="0"/>
              </a:rPr>
              <a:t>correctly</a:t>
            </a: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 rejecting H</a:t>
            </a:r>
            <a:r>
              <a:rPr lang="en-US" baseline="-25000">
                <a:latin typeface="Arial" charset="0"/>
                <a:ea typeface="ＭＳ Ｐゴシック" charset="0"/>
                <a:cs typeface="ＭＳ Ｐゴシック" charset="0"/>
              </a:rPr>
              <a:t>0</a:t>
            </a:r>
            <a:br>
              <a:rPr lang="en-US" baseline="-25000">
                <a:latin typeface="Arial" charset="0"/>
                <a:ea typeface="ＭＳ Ｐゴシック" charset="0"/>
                <a:cs typeface="ＭＳ Ｐゴシック" charset="0"/>
              </a:rPr>
            </a:br>
            <a:endParaRPr lang="en-US" baseline="-2500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608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Power = 1 - P(Type II Error)</a:t>
            </a:r>
          </a:p>
          <a:p>
            <a:pPr eaLnBrk="1" hangingPunct="1"/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Power increases with true strength of relationship, and with sample size</a:t>
            </a:r>
          </a:p>
          <a:p>
            <a:pPr eaLnBrk="1" hangingPunct="1"/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Power can be used to select sample size in advance of data collection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9E0041-EBAF-FE40-96A9-AB318C8D8884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848600" cy="5181600"/>
          </a:xfrm>
        </p:spPr>
        <p:txBody>
          <a:bodyPr/>
          <a:lstStyle/>
          <a:p>
            <a:pPr algn="l" eaLnBrk="1" hangingPunct="1"/>
            <a:r>
              <a:rPr lang="en-US" b="1">
                <a:latin typeface="Arial" charset="0"/>
                <a:ea typeface="ＭＳ Ｐゴシック" charset="0"/>
                <a:cs typeface="ＭＳ Ｐゴシック" charset="0"/>
              </a:rPr>
              <a:t>Confidence Interval</a:t>
            </a: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: Pair of numbers chosen so that the probability they will enclose the parameter (or function of parameters) is large, like 0.95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1CA431-F295-7B4E-A5D2-C10BCCF53037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0"/>
            <a:ext cx="7772400" cy="1143000"/>
          </a:xfrm>
        </p:spPr>
        <p:txBody>
          <a:bodyPr/>
          <a:lstStyle/>
          <a:p>
            <a:r>
              <a:rPr lang="en-US" dirty="0" smtClean="0"/>
              <a:t>Data Science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68760"/>
            <a:ext cx="7990656" cy="5256584"/>
          </a:xfrm>
        </p:spPr>
        <p:txBody>
          <a:bodyPr/>
          <a:lstStyle/>
          <a:p>
            <a:r>
              <a:rPr lang="en-US" sz="2800" dirty="0" smtClean="0"/>
              <a:t>Study design</a:t>
            </a:r>
          </a:p>
          <a:p>
            <a:r>
              <a:rPr lang="en-US" sz="2800" dirty="0" smtClean="0"/>
              <a:t>Data acquisition</a:t>
            </a:r>
          </a:p>
          <a:p>
            <a:r>
              <a:rPr lang="en-US" sz="2800" dirty="0" smtClean="0"/>
              <a:t>Data processing and perhaps pre-cleaning, yielding a data file.</a:t>
            </a:r>
          </a:p>
          <a:p>
            <a:r>
              <a:rPr lang="en-US" sz="2800" dirty="0" smtClean="0"/>
              <a:t>Data cleaning and description</a:t>
            </a:r>
          </a:p>
          <a:p>
            <a:r>
              <a:rPr lang="en-US" sz="2800" dirty="0" smtClean="0"/>
              <a:t>Data analysis and usually more  cleaning.</a:t>
            </a:r>
          </a:p>
          <a:p>
            <a:r>
              <a:rPr lang="en-US" sz="2800" dirty="0" smtClean="0"/>
              <a:t>Interpretation, possibly with recommendations.</a:t>
            </a:r>
          </a:p>
          <a:p>
            <a:r>
              <a:rPr lang="en-US" sz="2800" dirty="0" smtClean="0"/>
              <a:t>Action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9E0041-EBAF-FE40-96A9-AB318C8D8884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811074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115888"/>
            <a:ext cx="7772400" cy="731837"/>
          </a:xfrm>
        </p:spPr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Should we Accept H</a:t>
            </a:r>
            <a:r>
              <a:rPr lang="en-US" baseline="-25000">
                <a:latin typeface="Arial" charset="0"/>
                <a:ea typeface="ＭＳ Ｐゴシック" charset="0"/>
                <a:cs typeface="ＭＳ Ｐゴシック" charset="0"/>
              </a:rPr>
              <a:t>0</a:t>
            </a: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?</a:t>
            </a:r>
          </a:p>
        </p:txBody>
      </p:sp>
      <p:sp>
        <p:nvSpPr>
          <p:cNvPr id="501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125538"/>
            <a:ext cx="7772400" cy="5327650"/>
          </a:xfrm>
        </p:spPr>
        <p:txBody>
          <a:bodyPr/>
          <a:lstStyle/>
          <a:p>
            <a:pPr eaLnBrk="1" hangingPunct="1"/>
            <a:r>
              <a:rPr lang="en-US" sz="2400" dirty="0">
                <a:latin typeface="Arial" charset="0"/>
                <a:ea typeface="ＭＳ Ｐゴシック" charset="0"/>
                <a:cs typeface="ＭＳ Ｐゴシック" charset="0"/>
              </a:rPr>
              <a:t>When the results are not statistically significant, usually we will say that the data do not provide enough evidence to conclude that the variables are related.</a:t>
            </a:r>
          </a:p>
          <a:p>
            <a:pPr eaLnBrk="1" hangingPunct="1"/>
            <a:r>
              <a:rPr lang="en-US" sz="2400" dirty="0">
                <a:latin typeface="Arial" charset="0"/>
                <a:ea typeface="ＭＳ Ｐゴシック" charset="0"/>
                <a:cs typeface="ＭＳ Ｐゴシック" charset="0"/>
              </a:rPr>
              <a:t>See text for more </a:t>
            </a:r>
            <a:r>
              <a:rPr lang="en-US" sz="2400" dirty="0" smtClean="0">
                <a:latin typeface="Arial" charset="0"/>
                <a:ea typeface="ＭＳ Ｐゴシック" charset="0"/>
                <a:cs typeface="ＭＳ Ｐゴシック" charset="0"/>
              </a:rPr>
              <a:t>details. </a:t>
            </a:r>
            <a:endParaRPr lang="en-US" sz="2400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9E0041-EBAF-FE40-96A9-AB318C8D8884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772400" cy="1143000"/>
          </a:xfrm>
        </p:spPr>
        <p:txBody>
          <a:bodyPr/>
          <a:lstStyle/>
          <a:p>
            <a:pPr eaLnBrk="1" hangingPunct="1"/>
            <a:r>
              <a:rPr lang="en-US" sz="3200">
                <a:latin typeface="Arial" charset="0"/>
                <a:ea typeface="ＭＳ Ｐゴシック" charset="0"/>
                <a:cs typeface="ＭＳ Ｐゴシック" charset="0"/>
              </a:rPr>
              <a:t>Many statistical methods assume </a:t>
            </a:r>
            <a:r>
              <a:rPr lang="en-US" sz="3200" b="1">
                <a:latin typeface="Arial" charset="0"/>
                <a:ea typeface="ＭＳ Ｐゴシック" charset="0"/>
                <a:cs typeface="ＭＳ Ｐゴシック" charset="0"/>
              </a:rPr>
              <a:t>Independent Observations</a:t>
            </a: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222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Simple random sampling</a:t>
            </a:r>
          </a:p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Cases are not linked, do not </a:t>
            </a:r>
            <a:r>
              <a:rPr lang="ja-JP" altLang="en-US">
                <a:latin typeface="Arial" charset="0"/>
                <a:ea typeface="ＭＳ Ｐゴシック" charset="0"/>
                <a:cs typeface="ＭＳ Ｐゴシック" charset="0"/>
              </a:rPr>
              <a:t>“</a:t>
            </a:r>
            <a:r>
              <a:rPr lang="en-US" altLang="ja-JP">
                <a:latin typeface="Arial" charset="0"/>
                <a:ea typeface="ＭＳ Ｐゴシック" charset="0"/>
                <a:cs typeface="ＭＳ Ｐゴシック" charset="0"/>
              </a:rPr>
              <a:t>communicate</a:t>
            </a:r>
            <a:r>
              <a:rPr lang="ja-JP" altLang="en-US">
                <a:latin typeface="Arial" charset="0"/>
                <a:ea typeface="ＭＳ Ｐゴシック" charset="0"/>
                <a:cs typeface="ＭＳ Ｐゴシック" charset="0"/>
              </a:rPr>
              <a:t>”</a:t>
            </a:r>
            <a:endParaRPr lang="en-US" altLang="ja-JP"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If the design involves non-independence, allow for it.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9E0041-EBAF-FE40-96A9-AB318C8D8884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Elementary Tests</a:t>
            </a:r>
          </a:p>
        </p:txBody>
      </p:sp>
      <p:sp>
        <p:nvSpPr>
          <p:cNvPr id="542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Independent (two-sample) t-test</a:t>
            </a:r>
          </a:p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Matched (paired) t-test</a:t>
            </a:r>
          </a:p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One-way ANOVA</a:t>
            </a:r>
          </a:p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Simple regression and correlation</a:t>
            </a:r>
          </a:p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Chi-square test of independence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9E0041-EBAF-FE40-96A9-AB318C8D8884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772400" cy="1143000"/>
          </a:xfrm>
        </p:spPr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Independent t-test: Compare two means</a:t>
            </a:r>
          </a:p>
        </p:txBody>
      </p:sp>
      <p:graphicFrame>
        <p:nvGraphicFramePr>
          <p:cNvPr id="51263" name="Group 63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1699855505"/>
              </p:ext>
            </p:extLst>
          </p:nvPr>
        </p:nvGraphicFramePr>
        <p:xfrm>
          <a:off x="685800" y="1981200"/>
          <a:ext cx="7772400" cy="4114801"/>
        </p:xfrm>
        <a:graphic>
          <a:graphicData uri="http://schemas.openxmlformats.org/drawingml/2006/table">
            <a:tbl>
              <a:tblPr/>
              <a:tblGrid>
                <a:gridCol w="3886200"/>
                <a:gridCol w="3886200"/>
              </a:tblGrid>
              <a:tr h="587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Data Plan</a:t>
                      </a: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Productivity Rating</a:t>
                      </a: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8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A</a:t>
                      </a: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6.2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7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A</a:t>
                      </a: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2.7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7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B</a:t>
                      </a: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5.9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7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A</a:t>
                      </a: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7.4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8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B</a:t>
                      </a: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1.5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7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. . .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. . .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17EA07-4910-5B43-B387-228BFA450F23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Model (Assumptions) for the independent t-test</a:t>
            </a:r>
          </a:p>
        </p:txBody>
      </p:sp>
      <p:sp>
        <p:nvSpPr>
          <p:cNvPr id="5837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Random sampling, independently from two normal populations </a:t>
            </a:r>
          </a:p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Possibly different population means</a:t>
            </a:r>
          </a:p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Same population variance</a:t>
            </a:r>
          </a:p>
          <a:p>
            <a:pPr eaLnBrk="1" hangingPunct="1"/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Null hypothesis: Population means equal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9E0041-EBAF-FE40-96A9-AB318C8D8884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Two-tailed tests  and p-values only!</a:t>
            </a:r>
          </a:p>
        </p:txBody>
      </p:sp>
      <p:pic>
        <p:nvPicPr>
          <p:cNvPr id="60418" name="Picture 4" descr="2tail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2667000"/>
            <a:ext cx="5257800" cy="3771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1CA431-F295-7B4E-A5D2-C10BCCF53037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88640"/>
            <a:ext cx="9144000" cy="1143000"/>
          </a:xfrm>
        </p:spPr>
        <p:txBody>
          <a:bodyPr/>
          <a:lstStyle/>
          <a:p>
            <a:pPr eaLnBrk="1" hangingPunct="1"/>
            <a:r>
              <a:rPr lang="en-US" sz="3200" dirty="0" smtClean="0">
                <a:latin typeface="Arial" charset="0"/>
                <a:ea typeface="ＭＳ Ｐゴシック" charset="0"/>
                <a:cs typeface="ＭＳ Ｐゴシック" charset="0"/>
              </a:rPr>
              <a:t>But we will always draw directional conclusions when possible</a:t>
            </a:r>
            <a:endParaRPr lang="en-US" sz="3200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pic>
        <p:nvPicPr>
          <p:cNvPr id="60418" name="Picture 4" descr="2tail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3933056"/>
            <a:ext cx="3891136" cy="27914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Content Placeholder 2"/>
          <p:cNvSpPr txBox="1">
            <a:spLocks/>
          </p:cNvSpPr>
          <p:nvPr/>
        </p:nvSpPr>
        <p:spPr>
          <a:xfrm>
            <a:off x="755576" y="2060848"/>
            <a:ext cx="7772400" cy="1872208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r>
              <a:rPr lang="en-US" sz="2800" b="0" dirty="0" smtClean="0"/>
              <a:t>Look at the sign of the regression coefficient</a:t>
            </a:r>
          </a:p>
          <a:p>
            <a:r>
              <a:rPr lang="en-US" sz="2800" b="0" dirty="0" smtClean="0"/>
              <a:t>Look at the sample means</a:t>
            </a:r>
          </a:p>
          <a:p>
            <a:r>
              <a:rPr lang="en-US" sz="2800" b="0" dirty="0" smtClean="0"/>
              <a:t>Look at the sample percentages</a:t>
            </a:r>
            <a:endParaRPr lang="en-US" sz="2800" b="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1CA431-F295-7B4E-A5D2-C10BCCF53037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72012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Robustness of the two-sample t-test</a:t>
            </a:r>
          </a:p>
        </p:txBody>
      </p:sp>
      <p:sp>
        <p:nvSpPr>
          <p:cNvPr id="6246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Normality does not matter much if both samples are large</a:t>
            </a:r>
          </a:p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Equal variance does not matter much if both samples are large and nearly equal in size</a:t>
            </a:r>
          </a:p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Independent observations: Important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9E0041-EBAF-FE40-96A9-AB318C8D8884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Matched (paired) t-test</a:t>
            </a:r>
          </a:p>
        </p:txBody>
      </p:sp>
      <p:graphicFrame>
        <p:nvGraphicFramePr>
          <p:cNvPr id="57422" name="Group 78"/>
          <p:cNvGraphicFramePr>
            <a:graphicFrameLocks noGrp="1"/>
          </p:cNvGraphicFramePr>
          <p:nvPr>
            <p:ph type="tbl" idx="1"/>
          </p:nvPr>
        </p:nvGraphicFramePr>
        <p:xfrm>
          <a:off x="685800" y="1981200"/>
          <a:ext cx="7772400" cy="4114801"/>
        </p:xfrm>
        <a:graphic>
          <a:graphicData uri="http://schemas.openxmlformats.org/drawingml/2006/table">
            <a:tbl>
              <a:tblPr/>
              <a:tblGrid>
                <a:gridCol w="2590800"/>
                <a:gridCol w="2590800"/>
                <a:gridCol w="2590800"/>
              </a:tblGrid>
              <a:tr h="587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Taste1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Taste2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merican Typewriter Light" charset="0"/>
                          <a:ea typeface="ＭＳ Ｐゴシック" charset="0"/>
                          <a:cs typeface="ＭＳ Ｐゴシック" charset="0"/>
                        </a:rPr>
                        <a:t>Difference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8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10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8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merican Typewriter Light" charset="0"/>
                          <a:ea typeface="ＭＳ Ｐゴシック" charset="0"/>
                          <a:cs typeface="ＭＳ Ｐゴシック" charset="0"/>
                        </a:rPr>
                        <a:t> 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7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7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7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merican Typewriter Light" charset="0"/>
                          <a:ea typeface="ＭＳ Ｐゴシック" charset="0"/>
                          <a:cs typeface="ＭＳ Ｐゴシック" charset="0"/>
                        </a:rPr>
                        <a:t> 0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7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3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4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merican Typewriter Light" charset="0"/>
                          <a:ea typeface="ＭＳ Ｐゴシック" charset="0"/>
                          <a:cs typeface="ＭＳ Ｐゴシック" charset="0"/>
                        </a:rPr>
                        <a:t>-1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7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7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8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merican Typewriter Light" charset="0"/>
                          <a:ea typeface="ＭＳ Ｐゴシック" charset="0"/>
                          <a:cs typeface="ＭＳ Ｐゴシック" charset="0"/>
                        </a:rPr>
                        <a:t>-1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8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6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merican Typewriter Light" charset="0"/>
                          <a:ea typeface="ＭＳ Ｐゴシック" charset="0"/>
                          <a:cs typeface="ＭＳ Ｐゴシック" charset="0"/>
                        </a:rPr>
                        <a:t> 1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7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…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…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merican Typewriter Light" charset="0"/>
                          <a:ea typeface="ＭＳ Ｐゴシック" charset="0"/>
                          <a:cs typeface="ＭＳ Ｐゴシック" charset="0"/>
                        </a:rPr>
                        <a:t>…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17EA07-4910-5B43-B387-228BFA450F23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Within versus between cases</a:t>
            </a:r>
          </a:p>
        </p:txBody>
      </p:sp>
      <p:sp>
        <p:nvSpPr>
          <p:cNvPr id="6656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Between:  A case contributes exactly one explanatory variable and one response variable value</a:t>
            </a:r>
          </a:p>
          <a:p>
            <a:pPr eaLnBrk="1" hangingPunct="1"/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Within:  A case contributes several pairs (explanatory variable, response variable) - usually one pair for each value of the explanatory variable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9E0041-EBAF-FE40-96A9-AB318C8D8884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0"/>
            <a:ext cx="7772400" cy="1143000"/>
          </a:xfrm>
        </p:spPr>
        <p:txBody>
          <a:bodyPr/>
          <a:lstStyle/>
          <a:p>
            <a:r>
              <a:rPr lang="en-US" dirty="0" smtClean="0"/>
              <a:t>Data Science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68760"/>
            <a:ext cx="8134672" cy="5256584"/>
          </a:xfrm>
        </p:spPr>
        <p:txBody>
          <a:bodyPr/>
          <a:lstStyle/>
          <a:p>
            <a:r>
              <a:rPr lang="en-US" sz="2800" dirty="0" smtClean="0"/>
              <a:t>Study design</a:t>
            </a:r>
          </a:p>
          <a:p>
            <a:r>
              <a:rPr lang="en-US" sz="2800" dirty="0" smtClean="0"/>
              <a:t>Data acquisition</a:t>
            </a:r>
          </a:p>
          <a:p>
            <a:r>
              <a:rPr lang="en-US" sz="2800" dirty="0" smtClean="0"/>
              <a:t>Data processing and perhaps pre-cleaning, yielding a data file.</a:t>
            </a:r>
          </a:p>
          <a:p>
            <a:r>
              <a:rPr lang="en-US" sz="2800" dirty="0" smtClean="0">
                <a:solidFill>
                  <a:srgbClr val="FF0000"/>
                </a:solidFill>
              </a:rPr>
              <a:t>Data cleaning and description</a:t>
            </a:r>
          </a:p>
          <a:p>
            <a:r>
              <a:rPr lang="en-US" sz="2800" dirty="0" smtClean="0">
                <a:solidFill>
                  <a:srgbClr val="FF0000"/>
                </a:solidFill>
              </a:rPr>
              <a:t>Data analysis and usually </a:t>
            </a:r>
            <a:r>
              <a:rPr lang="en-US" sz="2800" smtClean="0">
                <a:solidFill>
                  <a:srgbClr val="FF0000"/>
                </a:solidFill>
              </a:rPr>
              <a:t>more cleaning</a:t>
            </a:r>
            <a:r>
              <a:rPr lang="en-US" sz="2800" dirty="0" smtClean="0">
                <a:solidFill>
                  <a:srgbClr val="FF0000"/>
                </a:solidFill>
              </a:rPr>
              <a:t>.</a:t>
            </a:r>
          </a:p>
          <a:p>
            <a:r>
              <a:rPr lang="en-US" sz="2800" dirty="0" smtClean="0">
                <a:solidFill>
                  <a:srgbClr val="FF0000"/>
                </a:solidFill>
              </a:rPr>
              <a:t>Interpretation, possibly with recommendations.</a:t>
            </a:r>
          </a:p>
          <a:p>
            <a:r>
              <a:rPr lang="en-US" sz="2800" dirty="0" smtClean="0"/>
              <a:t>Action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9E0041-EBAF-FE40-96A9-AB318C8D888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74859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Model assumptions for matched t-test</a:t>
            </a:r>
          </a:p>
        </p:txBody>
      </p:sp>
      <p:sp>
        <p:nvSpPr>
          <p:cNvPr id="6861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Random sampling of pairs</a:t>
            </a:r>
          </a:p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Differences are normally distributed (satisfied if both measurements are normal)</a:t>
            </a:r>
          </a:p>
          <a:p>
            <a:pPr eaLnBrk="1" hangingPunct="1"/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9E0041-EBAF-FE40-96A9-AB318C8D8884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Matched t-test</a:t>
            </a:r>
          </a:p>
        </p:txBody>
      </p:sp>
      <p:sp>
        <p:nvSpPr>
          <p:cNvPr id="7065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Null Hypothesis: Mean difference equals zero</a:t>
            </a:r>
          </a:p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Just a one-sample t-test applied to differences</a:t>
            </a:r>
          </a:p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Can have more power than an inappropriate independent t-test</a:t>
            </a:r>
          </a:p>
          <a:p>
            <a:pPr eaLnBrk="1" hangingPunct="1"/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9E0041-EBAF-FE40-96A9-AB318C8D8884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Robustness of matched t-test</a:t>
            </a:r>
          </a:p>
        </p:txBody>
      </p:sp>
      <p:sp>
        <p:nvSpPr>
          <p:cNvPr id="7270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For large samples, normality does not matter</a:t>
            </a:r>
          </a:p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Independent observations matter a lot</a:t>
            </a:r>
          </a:p>
          <a:p>
            <a:pPr eaLnBrk="1" hangingPunct="1"/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9E0041-EBAF-FE40-96A9-AB318C8D8884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One-way analysis of variance </a:t>
            </a:r>
          </a:p>
        </p:txBody>
      </p:sp>
      <p:sp>
        <p:nvSpPr>
          <p:cNvPr id="7475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Could call it </a:t>
            </a:r>
            <a:r>
              <a:rPr lang="ja-JP" altLang="en-US">
                <a:latin typeface="Arial" charset="0"/>
                <a:ea typeface="ＭＳ Ｐゴシック" charset="0"/>
                <a:cs typeface="ＭＳ Ｐゴシック" charset="0"/>
              </a:rPr>
              <a:t>“</a:t>
            </a:r>
            <a:r>
              <a:rPr lang="en-US" altLang="ja-JP">
                <a:latin typeface="Arial" charset="0"/>
                <a:ea typeface="ＭＳ Ｐゴシック" charset="0"/>
                <a:cs typeface="ＭＳ Ｐゴシック" charset="0"/>
              </a:rPr>
              <a:t>one-factor</a:t>
            </a:r>
            <a:r>
              <a:rPr lang="ja-JP" altLang="en-US">
                <a:latin typeface="Arial" charset="0"/>
                <a:ea typeface="ＭＳ Ｐゴシック" charset="0"/>
                <a:cs typeface="ＭＳ Ｐゴシック" charset="0"/>
              </a:rPr>
              <a:t>”</a:t>
            </a:r>
            <a:endParaRPr lang="en-US" altLang="ja-JP"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Could call it </a:t>
            </a:r>
            <a:r>
              <a:rPr lang="ja-JP" altLang="en-US">
                <a:latin typeface="Arial" charset="0"/>
                <a:ea typeface="ＭＳ Ｐゴシック" charset="0"/>
                <a:cs typeface="ＭＳ Ｐゴシック" charset="0"/>
              </a:rPr>
              <a:t>“</a:t>
            </a:r>
            <a:r>
              <a:rPr lang="en-US" altLang="ja-JP">
                <a:latin typeface="Arial" charset="0"/>
                <a:ea typeface="ＭＳ Ｐゴシック" charset="0"/>
                <a:cs typeface="ＭＳ Ｐゴシック" charset="0"/>
              </a:rPr>
              <a:t>ANOVA</a:t>
            </a:r>
            <a:r>
              <a:rPr lang="ja-JP" altLang="en-US">
                <a:latin typeface="Arial" charset="0"/>
                <a:ea typeface="ＭＳ Ｐゴシック" charset="0"/>
                <a:cs typeface="ＭＳ Ｐゴシック" charset="0"/>
              </a:rPr>
              <a:t>”</a:t>
            </a:r>
            <a:endParaRPr lang="en-US" altLang="ja-JP"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Extension of independent t-test: More than two values of the explanatory variable</a:t>
            </a:r>
          </a:p>
          <a:p>
            <a:pPr eaLnBrk="1" hangingPunct="1">
              <a:lnSpc>
                <a:spcPct val="90000"/>
              </a:lnSpc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There are several within-cases versions - not elementary</a:t>
            </a:r>
          </a:p>
          <a:p>
            <a:pPr eaLnBrk="1" hangingPunct="1">
              <a:lnSpc>
                <a:spcPct val="90000"/>
              </a:lnSpc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9E0041-EBAF-FE40-96A9-AB318C8D8884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Simple regression and correlation</a:t>
            </a:r>
          </a:p>
        </p:txBody>
      </p:sp>
      <p:sp>
        <p:nvSpPr>
          <p:cNvPr id="7680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Simple means one explanatory variable</a:t>
            </a:r>
          </a:p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response variable quantitative</a:t>
            </a:r>
          </a:p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explanatory variable usually quantitative too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9E0041-EBAF-FE40-96A9-AB318C8D8884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Simple regression and correlation</a:t>
            </a:r>
          </a:p>
        </p:txBody>
      </p:sp>
      <p:graphicFrame>
        <p:nvGraphicFramePr>
          <p:cNvPr id="77880" name="Group 56"/>
          <p:cNvGraphicFramePr>
            <a:graphicFrameLocks noGrp="1"/>
          </p:cNvGraphicFramePr>
          <p:nvPr>
            <p:ph type="tbl" idx="1"/>
          </p:nvPr>
        </p:nvGraphicFramePr>
        <p:xfrm>
          <a:off x="685800" y="1981200"/>
          <a:ext cx="7772400" cy="4114801"/>
        </p:xfrm>
        <a:graphic>
          <a:graphicData uri="http://schemas.openxmlformats.org/drawingml/2006/table">
            <a:tbl>
              <a:tblPr/>
              <a:tblGrid>
                <a:gridCol w="3886200"/>
                <a:gridCol w="3886200"/>
              </a:tblGrid>
              <a:tr h="587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High School GPA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University GPA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8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88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86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7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78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73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7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87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89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7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86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81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8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77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67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7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…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…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17EA07-4910-5B43-B387-228BFA450F23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Scatterplot</a:t>
            </a:r>
          </a:p>
        </p:txBody>
      </p:sp>
      <p:pic>
        <p:nvPicPr>
          <p:cNvPr id="80898" name="Picture 3" descr="scatter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1295400"/>
            <a:ext cx="45720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1CA431-F295-7B4E-A5D2-C10BCCF53037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Least squares line</a:t>
            </a:r>
          </a:p>
        </p:txBody>
      </p:sp>
      <p:pic>
        <p:nvPicPr>
          <p:cNvPr id="82946" name="Picture 3" descr="scatter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1905000"/>
            <a:ext cx="45720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1CA431-F295-7B4E-A5D2-C10BCCF53037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Correlation coefficient </a:t>
            </a:r>
            <a:r>
              <a:rPr lang="en-US" i="1">
                <a:latin typeface="Arial" charset="0"/>
                <a:ea typeface="ＭＳ Ｐゴシック" charset="0"/>
                <a:cs typeface="ＭＳ Ｐゴシック" charset="0"/>
              </a:rPr>
              <a:t>r</a:t>
            </a: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499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>
                <a:latin typeface="Arial" charset="0"/>
                <a:ea typeface="ＭＳ Ｐゴシック" charset="0"/>
                <a:cs typeface="ＭＳ Ｐゴシック" charset="0"/>
              </a:rPr>
              <a:t>-1 ≤ r ≤ 1</a:t>
            </a:r>
          </a:p>
          <a:p>
            <a:pPr eaLnBrk="1" hangingPunct="1">
              <a:lnSpc>
                <a:spcPct val="90000"/>
              </a:lnSpc>
            </a:pPr>
            <a:r>
              <a:rPr lang="en-US" sz="2800">
                <a:latin typeface="Arial" charset="0"/>
                <a:ea typeface="ＭＳ Ｐゴシック" charset="0"/>
                <a:cs typeface="ＭＳ Ｐゴシック" charset="0"/>
              </a:rPr>
              <a:t>r = +1 indicates a perfect positive linear relationship. All the points are exactly on a line with a positive slope.</a:t>
            </a:r>
          </a:p>
          <a:p>
            <a:pPr eaLnBrk="1" hangingPunct="1">
              <a:lnSpc>
                <a:spcPct val="90000"/>
              </a:lnSpc>
            </a:pPr>
            <a:r>
              <a:rPr lang="en-US" sz="2800">
                <a:latin typeface="Arial" charset="0"/>
                <a:ea typeface="ＭＳ Ｐゴシック" charset="0"/>
                <a:cs typeface="ＭＳ Ｐゴシック" charset="0"/>
              </a:rPr>
              <a:t>r = -1 indicates a perfect negative linear relationship. All the points are exactly on a line with a negative slope.</a:t>
            </a:r>
          </a:p>
          <a:p>
            <a:pPr eaLnBrk="1" hangingPunct="1">
              <a:lnSpc>
                <a:spcPct val="90000"/>
              </a:lnSpc>
            </a:pPr>
            <a:r>
              <a:rPr lang="en-US" sz="2800">
                <a:latin typeface="Arial" charset="0"/>
                <a:ea typeface="ＭＳ Ｐゴシック" charset="0"/>
                <a:cs typeface="ＭＳ Ｐゴシック" charset="0"/>
              </a:rPr>
              <a:t>r = 0 means no </a:t>
            </a:r>
            <a:r>
              <a:rPr lang="en-US" sz="2800" i="1">
                <a:latin typeface="Arial" charset="0"/>
                <a:ea typeface="ＭＳ Ｐゴシック" charset="0"/>
                <a:cs typeface="ＭＳ Ｐゴシック" charset="0"/>
              </a:rPr>
              <a:t>linear</a:t>
            </a:r>
            <a:r>
              <a:rPr lang="en-US" sz="2800">
                <a:latin typeface="Arial" charset="0"/>
                <a:ea typeface="ＭＳ Ｐゴシック" charset="0"/>
                <a:cs typeface="ＭＳ Ｐゴシック" charset="0"/>
              </a:rPr>
              <a:t> relationship (curve possible). Slope of least squares line = 0</a:t>
            </a:r>
          </a:p>
          <a:p>
            <a:pPr eaLnBrk="1" hangingPunct="1">
              <a:lnSpc>
                <a:spcPct val="90000"/>
              </a:lnSpc>
            </a:pPr>
            <a:r>
              <a:rPr lang="en-US" sz="2800">
                <a:latin typeface="Arial" charset="0"/>
                <a:ea typeface="ＭＳ Ｐゴシック" charset="0"/>
                <a:cs typeface="ＭＳ Ｐゴシック" charset="0"/>
              </a:rPr>
              <a:t>r</a:t>
            </a:r>
            <a:r>
              <a:rPr lang="en-US" sz="2800" baseline="30000">
                <a:latin typeface="Arial" charset="0"/>
                <a:ea typeface="ＭＳ Ｐゴシック" charset="0"/>
                <a:cs typeface="ＭＳ Ｐゴシック" charset="0"/>
              </a:rPr>
              <a:t>2</a:t>
            </a:r>
            <a:r>
              <a:rPr lang="en-US" sz="2800">
                <a:latin typeface="Arial" charset="0"/>
                <a:ea typeface="ＭＳ Ｐゴシック" charset="0"/>
                <a:cs typeface="ＭＳ Ｐゴシック" charset="0"/>
              </a:rPr>
              <a:t> = proportion of variation explained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9E0041-EBAF-FE40-96A9-AB318C8D8884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7041" name="Picture 2" descr="c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1752600"/>
            <a:ext cx="6781800" cy="4694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7042" name="Text Box 3"/>
          <p:cNvSpPr txBox="1">
            <a:spLocks noChangeArrowheads="1"/>
          </p:cNvSpPr>
          <p:nvPr/>
        </p:nvSpPr>
        <p:spPr bwMode="auto">
          <a:xfrm>
            <a:off x="3794125" y="496888"/>
            <a:ext cx="13954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400" b="0"/>
              <a:t>r = 0.004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180426-7E68-314A-9C2F-88090B94F20D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Data File</a:t>
            </a:r>
          </a:p>
        </p:txBody>
      </p:sp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Rows are </a:t>
            </a:r>
            <a:r>
              <a:rPr lang="en-US" b="1">
                <a:latin typeface="Arial" charset="0"/>
                <a:ea typeface="ＭＳ Ｐゴシック" charset="0"/>
                <a:cs typeface="ＭＳ Ｐゴシック" charset="0"/>
              </a:rPr>
              <a:t>cases</a:t>
            </a: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Columns are </a:t>
            </a:r>
            <a:r>
              <a:rPr lang="en-US" b="1">
                <a:latin typeface="Arial" charset="0"/>
                <a:ea typeface="ＭＳ Ｐゴシック" charset="0"/>
                <a:cs typeface="ＭＳ Ｐゴシック" charset="0"/>
              </a:rPr>
              <a:t>variables</a:t>
            </a: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9E0041-EBAF-FE40-96A9-AB318C8D888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089" name="Picture 2" descr="c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676400"/>
            <a:ext cx="6629400" cy="483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9090" name="Text Box 3"/>
          <p:cNvSpPr txBox="1">
            <a:spLocks noChangeArrowheads="1"/>
          </p:cNvSpPr>
          <p:nvPr/>
        </p:nvSpPr>
        <p:spPr bwMode="auto">
          <a:xfrm>
            <a:off x="3794125" y="496888"/>
            <a:ext cx="13954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400" b="0"/>
              <a:t>r = 0.112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180426-7E68-314A-9C2F-88090B94F20D}" type="slidenum">
              <a:rPr lang="en-US" smtClean="0"/>
              <a:pPr>
                <a:defRPr/>
              </a:pPr>
              <a:t>40</a:t>
            </a:fld>
            <a:endParaRPr lang="en-US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1137" name="Picture 2" descr="c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600200"/>
            <a:ext cx="6629400" cy="471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1138" name="Text Box 3"/>
          <p:cNvSpPr txBox="1">
            <a:spLocks noChangeArrowheads="1"/>
          </p:cNvSpPr>
          <p:nvPr/>
        </p:nvSpPr>
        <p:spPr bwMode="auto">
          <a:xfrm>
            <a:off x="3794125" y="496888"/>
            <a:ext cx="13954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400" b="0"/>
              <a:t>r = 0.368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180426-7E68-314A-9C2F-88090B94F20D}" type="slidenum">
              <a:rPr lang="en-US" smtClean="0"/>
              <a:pPr>
                <a:defRPr/>
              </a:pPr>
              <a:t>41</a:t>
            </a:fld>
            <a:endParaRPr lang="en-US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3185" name="Picture 2" descr="c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676400"/>
            <a:ext cx="6858000" cy="481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3186" name="Text Box 3"/>
          <p:cNvSpPr txBox="1">
            <a:spLocks noChangeArrowheads="1"/>
          </p:cNvSpPr>
          <p:nvPr/>
        </p:nvSpPr>
        <p:spPr bwMode="auto">
          <a:xfrm>
            <a:off x="3794125" y="496888"/>
            <a:ext cx="13954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400" b="0"/>
              <a:t>r = 0.547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180426-7E68-314A-9C2F-88090B94F20D}" type="slidenum">
              <a:rPr lang="en-US" smtClean="0"/>
              <a:pPr>
                <a:defRPr/>
              </a:pPr>
              <a:t>42</a:t>
            </a:fld>
            <a:endParaRPr lang="en-US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5233" name="Picture 2" descr="c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1905000"/>
            <a:ext cx="6324600" cy="432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5234" name="Text Box 3"/>
          <p:cNvSpPr txBox="1">
            <a:spLocks noChangeArrowheads="1"/>
          </p:cNvSpPr>
          <p:nvPr/>
        </p:nvSpPr>
        <p:spPr bwMode="auto">
          <a:xfrm>
            <a:off x="3794125" y="496888"/>
            <a:ext cx="13954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400" b="0"/>
              <a:t>r = 0.733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180426-7E68-314A-9C2F-88090B94F20D}" type="slidenum">
              <a:rPr lang="en-US" smtClean="0"/>
              <a:pPr>
                <a:defRPr/>
              </a:pPr>
              <a:t>43</a:t>
            </a:fld>
            <a:endParaRPr lang="en-US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7281" name="Picture 2" descr="c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828800"/>
            <a:ext cx="6705600" cy="453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7282" name="Text Box 3"/>
          <p:cNvSpPr txBox="1">
            <a:spLocks noChangeArrowheads="1"/>
          </p:cNvSpPr>
          <p:nvPr/>
        </p:nvSpPr>
        <p:spPr bwMode="auto">
          <a:xfrm>
            <a:off x="3794125" y="496888"/>
            <a:ext cx="15827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400" b="0"/>
              <a:t>r = - 0.822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180426-7E68-314A-9C2F-88090B94F20D}" type="slidenum">
              <a:rPr lang="en-US" smtClean="0"/>
              <a:pPr>
                <a:defRPr/>
              </a:pPr>
              <a:t>44</a:t>
            </a:fld>
            <a:endParaRPr lang="en-US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9329" name="Picture 2" descr="c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1828800"/>
            <a:ext cx="6400800" cy="449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9330" name="Text Box 3"/>
          <p:cNvSpPr txBox="1">
            <a:spLocks noChangeArrowheads="1"/>
          </p:cNvSpPr>
          <p:nvPr/>
        </p:nvSpPr>
        <p:spPr bwMode="auto">
          <a:xfrm>
            <a:off x="3794125" y="496888"/>
            <a:ext cx="13954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400" b="0"/>
              <a:t>r = 0.025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180426-7E68-314A-9C2F-88090B94F20D}" type="slidenum">
              <a:rPr lang="en-US" smtClean="0"/>
              <a:pPr>
                <a:defRPr/>
              </a:pPr>
              <a:t>45</a:t>
            </a:fld>
            <a:endParaRPr lang="en-US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1377" name="Picture 2" descr="c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1600200"/>
            <a:ext cx="6019800" cy="434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1378" name="Text Box 3"/>
          <p:cNvSpPr txBox="1">
            <a:spLocks noChangeArrowheads="1"/>
          </p:cNvSpPr>
          <p:nvPr/>
        </p:nvSpPr>
        <p:spPr bwMode="auto">
          <a:xfrm>
            <a:off x="3794125" y="496888"/>
            <a:ext cx="15827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400" b="0"/>
              <a:t>r = - 0.811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180426-7E68-314A-9C2F-88090B94F20D}" type="slidenum">
              <a:rPr lang="en-US" smtClean="0"/>
              <a:pPr>
                <a:defRPr/>
              </a:pPr>
              <a:t>46</a:t>
            </a:fld>
            <a:endParaRPr lang="en-US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Zero correlation = Horizontal least-squares line</a:t>
            </a:r>
          </a:p>
        </p:txBody>
      </p:sp>
      <p:pic>
        <p:nvPicPr>
          <p:cNvPr id="103426" name="Picture 3" descr="latex-image-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2743200"/>
            <a:ext cx="2730500" cy="54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427" name="Picture 4" descr="latex-image-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4495800"/>
            <a:ext cx="51435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1CA431-F295-7B4E-A5D2-C10BCCF53037}" type="slidenum">
              <a:rPr lang="en-US" smtClean="0"/>
              <a:pPr>
                <a:defRPr/>
              </a:pPr>
              <a:t>47</a:t>
            </a:fld>
            <a:endParaRPr lang="en-US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Model assumptions for simple regression</a:t>
            </a:r>
          </a:p>
        </p:txBody>
      </p:sp>
      <p:sp>
        <p:nvSpPr>
          <p:cNvPr id="1054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Random sampling of (X,Y) pairs</a:t>
            </a:r>
          </a:p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Conditional distribution of response variable is normal for each explanatory variable value</a:t>
            </a:r>
          </a:p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Maybe different mean, related to explanatory variable by equation of a straight line</a:t>
            </a:r>
          </a:p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Variances all equal</a:t>
            </a:r>
          </a:p>
          <a:p>
            <a:pPr eaLnBrk="1" hangingPunct="1"/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9E0041-EBAF-FE40-96A9-AB318C8D8884}" type="slidenum">
              <a:rPr lang="en-US" smtClean="0"/>
              <a:pPr>
                <a:defRPr/>
              </a:pPr>
              <a:t>48</a:t>
            </a:fld>
            <a:endParaRPr lang="en-US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Testing simple regression</a:t>
            </a:r>
          </a:p>
        </p:txBody>
      </p:sp>
      <p:sp>
        <p:nvSpPr>
          <p:cNvPr id="10752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Null hypothesis: population slope = 0</a:t>
            </a:r>
          </a:p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(This would make all the conditional distributions identical)</a:t>
            </a:r>
          </a:p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Same as testing the significance of </a:t>
            </a:r>
            <a:r>
              <a:rPr lang="en-US" i="1">
                <a:latin typeface="Arial" charset="0"/>
                <a:ea typeface="ＭＳ Ｐゴシック" charset="0"/>
                <a:cs typeface="ＭＳ Ｐゴシック" charset="0"/>
              </a:rPr>
              <a:t>b</a:t>
            </a:r>
            <a:r>
              <a:rPr lang="en-US" i="1" baseline="-25000">
                <a:latin typeface="Arial" charset="0"/>
                <a:ea typeface="ＭＳ Ｐゴシック" charset="0"/>
                <a:cs typeface="ＭＳ Ｐゴシック" charset="0"/>
              </a:rPr>
              <a:t>1</a:t>
            </a: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Same as testing the significance of </a:t>
            </a:r>
            <a:r>
              <a:rPr lang="en-US" i="1">
                <a:latin typeface="Arial" charset="0"/>
                <a:ea typeface="ＭＳ Ｐゴシック" charset="0"/>
                <a:cs typeface="ＭＳ Ｐゴシック" charset="0"/>
              </a:rPr>
              <a:t>r</a:t>
            </a: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9E0041-EBAF-FE40-96A9-AB318C8D8884}" type="slidenum">
              <a:rPr lang="en-US" smtClean="0"/>
              <a:pPr>
                <a:defRPr/>
              </a:pPr>
              <a:t>49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7" name="Picture 2" descr="datafil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484188"/>
            <a:ext cx="8686800" cy="6373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180426-7E68-314A-9C2F-88090B94F20D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Robustness of simple regression test</a:t>
            </a:r>
          </a:p>
        </p:txBody>
      </p:sp>
      <p:sp>
        <p:nvSpPr>
          <p:cNvPr id="10957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Normality does not matter much for large samples if the most influential observations are not too influential.</a:t>
            </a:r>
          </a:p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Equal variance does not matter much if the number of observations at EACH value of </a:t>
            </a:r>
            <a:r>
              <a:rPr lang="en-US" i="1">
                <a:latin typeface="Arial" charset="0"/>
                <a:ea typeface="ＭＳ Ｐゴシック" charset="0"/>
                <a:cs typeface="ＭＳ Ｐゴシック" charset="0"/>
              </a:rPr>
              <a:t>X</a:t>
            </a: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 is large.</a:t>
            </a:r>
          </a:p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Independent observations: Matters a lot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9E0041-EBAF-FE40-96A9-AB318C8D8884}" type="slidenum">
              <a:rPr lang="en-US" smtClean="0"/>
              <a:pPr>
                <a:defRPr/>
              </a:pPr>
              <a:t>50</a:t>
            </a:fld>
            <a:endParaRPr lang="en-US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pPr eaLnBrk="1" hangingPunct="1"/>
            <a:r>
              <a:rPr lang="en-US" sz="3600" dirty="0">
                <a:latin typeface="Arial" charset="0"/>
                <a:ea typeface="ＭＳ Ｐゴシック" charset="0"/>
                <a:cs typeface="ＭＳ Ｐゴシック" charset="0"/>
              </a:rPr>
              <a:t>Chi-</a:t>
            </a:r>
            <a:r>
              <a:rPr lang="en-US" sz="3600" dirty="0" smtClean="0">
                <a:latin typeface="Arial" charset="0"/>
                <a:ea typeface="ＭＳ Ｐゴシック" charset="0"/>
                <a:cs typeface="ＭＳ Ｐゴシック" charset="0"/>
              </a:rPr>
              <a:t>squared </a:t>
            </a:r>
            <a:r>
              <a:rPr lang="en-US" sz="3600" dirty="0">
                <a:latin typeface="Arial" charset="0"/>
                <a:ea typeface="ＭＳ Ｐゴシック" charset="0"/>
                <a:cs typeface="ＭＳ Ｐゴシック" charset="0"/>
              </a:rPr>
              <a:t>test of independence: Both variables categorical</a:t>
            </a: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graphicFrame>
        <p:nvGraphicFramePr>
          <p:cNvPr id="102477" name="Group 77"/>
          <p:cNvGraphicFramePr>
            <a:graphicFrameLocks noGrp="1"/>
          </p:cNvGraphicFramePr>
          <p:nvPr>
            <p:ph type="tbl" idx="1"/>
          </p:nvPr>
        </p:nvGraphicFramePr>
        <p:xfrm>
          <a:off x="685800" y="2209800"/>
          <a:ext cx="7772400" cy="4114801"/>
        </p:xfrm>
        <a:graphic>
          <a:graphicData uri="http://schemas.openxmlformats.org/drawingml/2006/table">
            <a:tbl>
              <a:tblPr/>
              <a:tblGrid>
                <a:gridCol w="3886200"/>
                <a:gridCol w="3886200"/>
              </a:tblGrid>
              <a:tr h="587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Music Type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Stay on Hold?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8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A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Yes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7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A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No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7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C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Yes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7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B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Yes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8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A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No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7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…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…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17EA07-4910-5B43-B387-228BFA450F23}" type="slidenum">
              <a:rPr lang="en-US" smtClean="0"/>
              <a:pPr>
                <a:defRPr/>
              </a:pPr>
              <a:t>51</a:t>
            </a:fld>
            <a:endParaRPr lang="en-US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z="3600">
                <a:latin typeface="Arial" charset="0"/>
                <a:ea typeface="ＭＳ Ｐゴシック" charset="0"/>
                <a:cs typeface="ＭＳ Ｐゴシック" charset="0"/>
              </a:rPr>
              <a:t>“</a:t>
            </a:r>
            <a:r>
              <a:rPr lang="en-US" altLang="ja-JP" sz="3600">
                <a:latin typeface="Arial" charset="0"/>
                <a:ea typeface="ＭＳ Ｐゴシック" charset="0"/>
                <a:cs typeface="ＭＳ Ｐゴシック" charset="0"/>
              </a:rPr>
              <a:t>Joint frequency distribution</a:t>
            </a:r>
            <a:r>
              <a:rPr lang="ja-JP" altLang="en-US" sz="3600">
                <a:latin typeface="Arial" charset="0"/>
                <a:ea typeface="ＭＳ Ｐゴシック" charset="0"/>
                <a:cs typeface="ＭＳ Ｐゴシック" charset="0"/>
              </a:rPr>
              <a:t>”</a:t>
            </a:r>
            <a:r>
              <a:rPr lang="en-US" altLang="ja-JP" sz="3600">
                <a:latin typeface="Arial" charset="0"/>
                <a:ea typeface="ＭＳ Ｐゴシック" charset="0"/>
                <a:cs typeface="ＭＳ Ｐゴシック" charset="0"/>
              </a:rPr>
              <a:t> or </a:t>
            </a:r>
            <a:r>
              <a:rPr lang="ja-JP" altLang="en-US" sz="3600">
                <a:latin typeface="Arial" charset="0"/>
                <a:ea typeface="ＭＳ Ｐゴシック" charset="0"/>
                <a:cs typeface="ＭＳ Ｐゴシック" charset="0"/>
              </a:rPr>
              <a:t>“</a:t>
            </a:r>
            <a:r>
              <a:rPr lang="en-US" altLang="ja-JP" sz="3600">
                <a:latin typeface="Arial" charset="0"/>
                <a:ea typeface="ＭＳ Ｐゴシック" charset="0"/>
                <a:cs typeface="ＭＳ Ｐゴシック" charset="0"/>
              </a:rPr>
              <a:t>contingency table</a:t>
            </a:r>
            <a:r>
              <a:rPr lang="ja-JP" altLang="en-US" sz="3600">
                <a:latin typeface="Arial" charset="0"/>
                <a:ea typeface="ＭＳ Ｐゴシック" charset="0"/>
                <a:cs typeface="ＭＳ Ｐゴシック" charset="0"/>
              </a:rPr>
              <a:t>”</a:t>
            </a:r>
            <a:r>
              <a:rPr lang="en-US" altLang="ja-JP" sz="3600">
                <a:latin typeface="Arial" charset="0"/>
                <a:ea typeface="ＭＳ Ｐゴシック" charset="0"/>
                <a:cs typeface="ＭＳ Ｐゴシック" charset="0"/>
              </a:rPr>
              <a:t> or </a:t>
            </a:r>
            <a:r>
              <a:rPr lang="ja-JP" altLang="en-US" sz="3600">
                <a:latin typeface="Arial" charset="0"/>
                <a:ea typeface="ＭＳ Ｐゴシック" charset="0"/>
                <a:cs typeface="ＭＳ Ｐゴシック" charset="0"/>
              </a:rPr>
              <a:t>“</a:t>
            </a:r>
            <a:r>
              <a:rPr lang="en-US" altLang="ja-JP" sz="3600">
                <a:latin typeface="Arial" charset="0"/>
                <a:ea typeface="ＭＳ Ｐゴシック" charset="0"/>
                <a:cs typeface="ＭＳ Ｐゴシック" charset="0"/>
              </a:rPr>
              <a:t>cross-tabulation</a:t>
            </a:r>
            <a:r>
              <a:rPr lang="ja-JP" altLang="en-US" sz="3600">
                <a:latin typeface="Arial" charset="0"/>
                <a:ea typeface="ＭＳ Ｐゴシック" charset="0"/>
                <a:cs typeface="ＭＳ Ｐゴシック" charset="0"/>
              </a:rPr>
              <a:t>”</a:t>
            </a:r>
            <a:r>
              <a:rPr lang="en-US" altLang="ja-JP" sz="3600">
                <a:latin typeface="Arial" charset="0"/>
                <a:ea typeface="ＭＳ Ｐゴシック" charset="0"/>
                <a:cs typeface="ＭＳ Ｐゴシック" charset="0"/>
              </a:rPr>
              <a:t> or </a:t>
            </a:r>
            <a:r>
              <a:rPr lang="ja-JP" altLang="en-US" sz="3600">
                <a:latin typeface="Arial" charset="0"/>
                <a:ea typeface="ＭＳ Ｐゴシック" charset="0"/>
                <a:cs typeface="ＭＳ Ｐゴシック" charset="0"/>
              </a:rPr>
              <a:t>“</a:t>
            </a:r>
            <a:r>
              <a:rPr lang="en-US" altLang="ja-JP" sz="3600">
                <a:latin typeface="Arial" charset="0"/>
                <a:ea typeface="ＭＳ Ｐゴシック" charset="0"/>
                <a:cs typeface="ＭＳ Ｐゴシック" charset="0"/>
              </a:rPr>
              <a:t>crosstab</a:t>
            </a:r>
            <a:r>
              <a:rPr lang="ja-JP" altLang="en-US" sz="3600">
                <a:latin typeface="Arial" charset="0"/>
                <a:ea typeface="ＭＳ Ｐゴシック" charset="0"/>
                <a:cs typeface="ＭＳ Ｐゴシック" charset="0"/>
              </a:rPr>
              <a:t>”</a:t>
            </a: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graphicFrame>
        <p:nvGraphicFramePr>
          <p:cNvPr id="103508" name="Group 84"/>
          <p:cNvGraphicFramePr>
            <a:graphicFrameLocks noGrp="1"/>
          </p:cNvGraphicFramePr>
          <p:nvPr>
            <p:ph type="tbl" idx="1"/>
          </p:nvPr>
        </p:nvGraphicFramePr>
        <p:xfrm>
          <a:off x="685800" y="2286000"/>
          <a:ext cx="7772400" cy="4116388"/>
        </p:xfrm>
        <a:graphic>
          <a:graphicData uri="http://schemas.openxmlformats.org/drawingml/2006/table">
            <a:tbl>
              <a:tblPr/>
              <a:tblGrid>
                <a:gridCol w="1554163"/>
                <a:gridCol w="1554162"/>
                <a:gridCol w="1555750"/>
                <a:gridCol w="1554163"/>
                <a:gridCol w="1554162"/>
              </a:tblGrid>
              <a:tr h="10302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Music Type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02871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A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B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C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D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2871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Yes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41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15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38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45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2871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No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9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35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12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17EA07-4910-5B43-B387-228BFA450F23}" type="slidenum">
              <a:rPr lang="en-US" smtClean="0"/>
              <a:pPr>
                <a:defRPr/>
              </a:pPr>
              <a:t>52</a:t>
            </a:fld>
            <a:endParaRPr lang="en-US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>
                <a:latin typeface="Arial" charset="0"/>
                <a:ea typeface="ＭＳ Ｐゴシック" charset="0"/>
                <a:cs typeface="ＭＳ Ｐゴシック" charset="0"/>
              </a:rPr>
              <a:t>Model assumptions for the chi-squared test of independence</a:t>
            </a: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1571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The variable consisting of combinations of explanatory variable, response variable  has a multinomial distribution</a:t>
            </a:r>
          </a:p>
          <a:p>
            <a:pPr eaLnBrk="1" hangingPunct="1">
              <a:lnSpc>
                <a:spcPct val="90000"/>
              </a:lnSpc>
            </a:pPr>
            <a:r>
              <a:rPr lang="ja-JP" altLang="en-US">
                <a:latin typeface="Arial" charset="0"/>
                <a:ea typeface="ＭＳ Ｐゴシック" charset="0"/>
                <a:cs typeface="ＭＳ Ｐゴシック" charset="0"/>
              </a:rPr>
              <a:t>“</a:t>
            </a:r>
            <a:r>
              <a:rPr lang="en-US" altLang="ja-JP" b="1">
                <a:latin typeface="Arial" charset="0"/>
                <a:ea typeface="ＭＳ Ｐゴシック" charset="0"/>
                <a:cs typeface="ＭＳ Ｐゴシック" charset="0"/>
              </a:rPr>
              <a:t>Large</a:t>
            </a:r>
            <a:r>
              <a:rPr lang="ja-JP" altLang="en-US">
                <a:latin typeface="Arial" charset="0"/>
                <a:ea typeface="ＭＳ Ｐゴシック" charset="0"/>
                <a:cs typeface="ＭＳ Ｐゴシック" charset="0"/>
              </a:rPr>
              <a:t>”</a:t>
            </a:r>
            <a:r>
              <a:rPr lang="en-US" altLang="ja-JP">
                <a:latin typeface="Arial" charset="0"/>
                <a:ea typeface="ＭＳ Ｐゴシック" charset="0"/>
                <a:cs typeface="ＭＳ Ｐゴシック" charset="0"/>
              </a:rPr>
              <a:t> random sample </a:t>
            </a:r>
          </a:p>
          <a:p>
            <a:pPr eaLnBrk="1" hangingPunct="1">
              <a:lnSpc>
                <a:spcPct val="90000"/>
              </a:lnSpc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Rule of thumb: Lowest expected frequency no more than 5</a:t>
            </a:r>
          </a:p>
          <a:p>
            <a:pPr eaLnBrk="1" hangingPunct="1">
              <a:lnSpc>
                <a:spcPct val="90000"/>
              </a:lnSpc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Independent observations: Important and often violated in practice.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9E0041-EBAF-FE40-96A9-AB318C8D8884}" type="slidenum">
              <a:rPr lang="en-US" smtClean="0"/>
              <a:pPr>
                <a:defRPr/>
              </a:pPr>
              <a:t>53</a:t>
            </a:fld>
            <a:endParaRPr lang="en-US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Formula for the chi-</a:t>
            </a: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squared 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test</a:t>
            </a:r>
          </a:p>
        </p:txBody>
      </p:sp>
      <p:sp>
        <p:nvSpPr>
          <p:cNvPr id="1177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95800"/>
            <a:ext cx="7772400" cy="1905000"/>
          </a:xfrm>
        </p:spPr>
        <p:txBody>
          <a:bodyPr/>
          <a:lstStyle/>
          <a:p>
            <a:pPr eaLnBrk="1" hangingPunct="1"/>
            <a:r>
              <a:rPr lang="en-US" sz="2800" dirty="0">
                <a:latin typeface="Arial" charset="0"/>
                <a:ea typeface="ＭＳ Ｐゴシック" charset="0"/>
                <a:cs typeface="ＭＳ Ｐゴシック" charset="0"/>
              </a:rPr>
              <a:t>Even one very small expected frequency can make </a:t>
            </a:r>
            <a:r>
              <a:rPr lang="en-US" sz="2800" dirty="0" smtClean="0">
                <a:latin typeface="Arial" charset="0"/>
                <a:ea typeface="ＭＳ Ｐゴシック" charset="0"/>
                <a:cs typeface="ＭＳ Ｐゴシック" charset="0"/>
              </a:rPr>
              <a:t>the </a:t>
            </a:r>
            <a:r>
              <a:rPr lang="en-US" sz="2800" dirty="0" err="1" smtClean="0">
                <a:latin typeface="Arial" charset="0"/>
                <a:ea typeface="ＭＳ Ｐゴシック" charset="0"/>
                <a:cs typeface="ＭＳ Ｐゴシック" charset="0"/>
              </a:rPr>
              <a:t>chisquared</a:t>
            </a:r>
            <a:r>
              <a:rPr lang="en-US" sz="2800" dirty="0" smtClean="0">
                <a:latin typeface="Arial" charset="0"/>
                <a:ea typeface="ＭＳ Ｐゴシック" charset="0"/>
                <a:cs typeface="ＭＳ Ｐゴシック" charset="0"/>
              </a:rPr>
              <a:t> statistic huge.</a:t>
            </a:r>
            <a:endParaRPr lang="en-US" sz="28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lang="en-US" sz="2800" dirty="0">
                <a:latin typeface="Arial" charset="0"/>
                <a:ea typeface="ＭＳ Ｐゴシック" charset="0"/>
                <a:cs typeface="ＭＳ Ｐゴシック" charset="0"/>
              </a:rPr>
              <a:t>Smallest expected frequency no less than one (not 5) controls Type I </a:t>
            </a:r>
            <a:r>
              <a:rPr lang="en-US" sz="2800" dirty="0" smtClean="0">
                <a:latin typeface="Arial" charset="0"/>
                <a:ea typeface="ＭＳ Ｐゴシック" charset="0"/>
                <a:cs typeface="ＭＳ Ｐゴシック" charset="0"/>
              </a:rPr>
              <a:t>error okay.</a:t>
            </a:r>
            <a:endParaRPr lang="en-US" sz="2800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pic>
        <p:nvPicPr>
          <p:cNvPr id="117763" name="Picture 4" descr="latex-image-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2438400"/>
            <a:ext cx="3911600" cy="1308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9E0041-EBAF-FE40-96A9-AB318C8D8884}" type="slidenum">
              <a:rPr lang="en-US" smtClean="0"/>
              <a:pPr>
                <a:defRPr/>
              </a:pPr>
              <a:t>54</a:t>
            </a:fld>
            <a:endParaRPr lang="en-US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Why predict response variable from explanatory variable?</a:t>
            </a:r>
          </a:p>
        </p:txBody>
      </p:sp>
      <p:sp>
        <p:nvSpPr>
          <p:cNvPr id="11981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There may be a practical reason for prediction (buy, make a claim, price of wheat).</a:t>
            </a:r>
          </a:p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It may be </a:t>
            </a:r>
            <a:r>
              <a:rPr lang="ja-JP" altLang="en-US">
                <a:latin typeface="Arial" charset="0"/>
                <a:ea typeface="ＭＳ Ｐゴシック" charset="0"/>
                <a:cs typeface="ＭＳ Ｐゴシック" charset="0"/>
              </a:rPr>
              <a:t>“</a:t>
            </a:r>
            <a:r>
              <a:rPr lang="en-US" altLang="ja-JP">
                <a:latin typeface="Arial" charset="0"/>
                <a:ea typeface="ＭＳ Ｐゴシック" charset="0"/>
                <a:cs typeface="ＭＳ Ｐゴシック" charset="0"/>
              </a:rPr>
              <a:t>science.</a:t>
            </a:r>
            <a:r>
              <a:rPr lang="ja-JP" altLang="en-US">
                <a:latin typeface="Arial" charset="0"/>
                <a:ea typeface="ＭＳ Ｐゴシック" charset="0"/>
                <a:cs typeface="ＭＳ Ｐゴシック" charset="0"/>
              </a:rPr>
              <a:t>”</a:t>
            </a: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9E0041-EBAF-FE40-96A9-AB318C8D8884}" type="slidenum">
              <a:rPr lang="en-US" smtClean="0"/>
              <a:pPr>
                <a:defRPr/>
              </a:pPr>
              <a:t>55</a:t>
            </a:fld>
            <a:endParaRPr lang="en-US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>
                <a:latin typeface="Arial" charset="0"/>
                <a:ea typeface="ＭＳ Ｐゴシック" charset="0"/>
                <a:cs typeface="ＭＳ Ｐゴシック" charset="0"/>
              </a:rPr>
              <a:t>Young smokers who buy contraband cigarettes tend to smoke more.</a:t>
            </a: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2185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What is explanatory variable, response variable?</a:t>
            </a:r>
          </a:p>
          <a:p>
            <a:pPr eaLnBrk="1" hangingPunct="1"/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/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/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9E0041-EBAF-FE40-96A9-AB318C8D8884}" type="slidenum">
              <a:rPr lang="en-US" smtClean="0"/>
              <a:pPr>
                <a:defRPr/>
              </a:pPr>
              <a:t>56</a:t>
            </a:fld>
            <a:endParaRPr lang="en-US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Correlation is not the same as causation</a:t>
            </a:r>
          </a:p>
        </p:txBody>
      </p:sp>
      <p:sp>
        <p:nvSpPr>
          <p:cNvPr id="123906" name="Text Box 3"/>
          <p:cNvSpPr txBox="1">
            <a:spLocks noChangeArrowheads="1"/>
          </p:cNvSpPr>
          <p:nvPr/>
        </p:nvSpPr>
        <p:spPr bwMode="auto">
          <a:xfrm>
            <a:off x="609600" y="2362200"/>
            <a:ext cx="5143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/>
              <a:t>A</a:t>
            </a:r>
            <a:endParaRPr lang="en-US" b="0"/>
          </a:p>
        </p:txBody>
      </p:sp>
      <p:sp>
        <p:nvSpPr>
          <p:cNvPr id="123907" name="Text Box 4"/>
          <p:cNvSpPr txBox="1">
            <a:spLocks noChangeArrowheads="1"/>
          </p:cNvSpPr>
          <p:nvPr/>
        </p:nvSpPr>
        <p:spPr bwMode="auto">
          <a:xfrm>
            <a:off x="3429000" y="2362200"/>
            <a:ext cx="5143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/>
              <a:t>B</a:t>
            </a:r>
          </a:p>
        </p:txBody>
      </p:sp>
      <p:sp>
        <p:nvSpPr>
          <p:cNvPr id="123908" name="Text Box 6"/>
          <p:cNvSpPr txBox="1">
            <a:spLocks noChangeArrowheads="1"/>
          </p:cNvSpPr>
          <p:nvPr/>
        </p:nvSpPr>
        <p:spPr bwMode="auto">
          <a:xfrm>
            <a:off x="7772400" y="2362200"/>
            <a:ext cx="5143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/>
              <a:t>A</a:t>
            </a:r>
            <a:endParaRPr lang="en-US" b="0"/>
          </a:p>
        </p:txBody>
      </p:sp>
      <p:sp>
        <p:nvSpPr>
          <p:cNvPr id="123909" name="Text Box 7"/>
          <p:cNvSpPr txBox="1">
            <a:spLocks noChangeArrowheads="1"/>
          </p:cNvSpPr>
          <p:nvPr/>
        </p:nvSpPr>
        <p:spPr bwMode="auto">
          <a:xfrm>
            <a:off x="5124450" y="2346325"/>
            <a:ext cx="5143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/>
              <a:t>B</a:t>
            </a:r>
          </a:p>
        </p:txBody>
      </p:sp>
      <p:sp>
        <p:nvSpPr>
          <p:cNvPr id="123910" name="Text Box 9"/>
          <p:cNvSpPr txBox="1">
            <a:spLocks noChangeArrowheads="1"/>
          </p:cNvSpPr>
          <p:nvPr/>
        </p:nvSpPr>
        <p:spPr bwMode="auto">
          <a:xfrm>
            <a:off x="2286000" y="4083050"/>
            <a:ext cx="5143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/>
              <a:t>A</a:t>
            </a:r>
            <a:endParaRPr lang="en-US" b="0"/>
          </a:p>
        </p:txBody>
      </p:sp>
      <p:sp>
        <p:nvSpPr>
          <p:cNvPr id="123911" name="Text Box 10"/>
          <p:cNvSpPr txBox="1">
            <a:spLocks noChangeArrowheads="1"/>
          </p:cNvSpPr>
          <p:nvPr/>
        </p:nvSpPr>
        <p:spPr bwMode="auto">
          <a:xfrm>
            <a:off x="6019800" y="4006850"/>
            <a:ext cx="5143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/>
              <a:t>B</a:t>
            </a:r>
          </a:p>
        </p:txBody>
      </p:sp>
      <p:sp>
        <p:nvSpPr>
          <p:cNvPr id="123912" name="Text Box 11"/>
          <p:cNvSpPr txBox="1">
            <a:spLocks noChangeArrowheads="1"/>
          </p:cNvSpPr>
          <p:nvPr/>
        </p:nvSpPr>
        <p:spPr bwMode="auto">
          <a:xfrm>
            <a:off x="4210050" y="5407025"/>
            <a:ext cx="5143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/>
              <a:t>C</a:t>
            </a:r>
          </a:p>
        </p:txBody>
      </p:sp>
      <p:cxnSp>
        <p:nvCxnSpPr>
          <p:cNvPr id="123913" name="AutoShape 12"/>
          <p:cNvCxnSpPr>
            <a:cxnSpLocks noChangeShapeType="1"/>
            <a:endCxn id="123907" idx="1"/>
          </p:cNvCxnSpPr>
          <p:nvPr/>
        </p:nvCxnSpPr>
        <p:spPr bwMode="auto">
          <a:xfrm>
            <a:off x="762000" y="2667000"/>
            <a:ext cx="2667000" cy="158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3914" name="AutoShape 13"/>
          <p:cNvCxnSpPr>
            <a:cxnSpLocks noChangeShapeType="1"/>
            <a:stCxn id="123909" idx="3"/>
            <a:endCxn id="123908" idx="1"/>
          </p:cNvCxnSpPr>
          <p:nvPr/>
        </p:nvCxnSpPr>
        <p:spPr bwMode="auto">
          <a:xfrm>
            <a:off x="5638800" y="2667000"/>
            <a:ext cx="2133600" cy="158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3915" name="AutoShape 19"/>
          <p:cNvCxnSpPr>
            <a:cxnSpLocks noChangeShapeType="1"/>
            <a:stCxn id="123912" idx="1"/>
            <a:endCxn id="123910" idx="2"/>
          </p:cNvCxnSpPr>
          <p:nvPr/>
        </p:nvCxnSpPr>
        <p:spPr bwMode="auto">
          <a:xfrm flipH="1" flipV="1">
            <a:off x="2543175" y="4724400"/>
            <a:ext cx="1666875" cy="10033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3916" name="AutoShape 20"/>
          <p:cNvCxnSpPr>
            <a:cxnSpLocks noChangeShapeType="1"/>
            <a:stCxn id="123912" idx="3"/>
            <a:endCxn id="123911" idx="2"/>
          </p:cNvCxnSpPr>
          <p:nvPr/>
        </p:nvCxnSpPr>
        <p:spPr bwMode="auto">
          <a:xfrm flipV="1">
            <a:off x="4724400" y="4648200"/>
            <a:ext cx="1552575" cy="10795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1CA431-F295-7B4E-A5D2-C10BCCF53037}" type="slidenum">
              <a:rPr lang="en-US" smtClean="0"/>
              <a:pPr>
                <a:defRPr/>
              </a:pPr>
              <a:t>57</a:t>
            </a:fld>
            <a:endParaRPr lang="en-US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3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524000"/>
            <a:ext cx="7772400" cy="1143000"/>
          </a:xfrm>
        </p:spPr>
        <p:txBody>
          <a:bodyPr/>
          <a:lstStyle/>
          <a:p>
            <a:pPr eaLnBrk="1" hangingPunct="1"/>
            <a:r>
              <a:rPr lang="en-US" b="1">
                <a:latin typeface="Arial" charset="0"/>
                <a:ea typeface="ＭＳ Ｐゴシック" charset="0"/>
                <a:cs typeface="ＭＳ Ｐゴシック" charset="0"/>
              </a:rPr>
              <a:t>Confounding variable</a:t>
            </a: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: A variable that contributes to both explanatory variable and response variable, causing a misleading relationship between them.</a:t>
            </a:r>
          </a:p>
        </p:txBody>
      </p:sp>
      <p:sp>
        <p:nvSpPr>
          <p:cNvPr id="125954" name="Text Box 3"/>
          <p:cNvSpPr txBox="1">
            <a:spLocks noChangeArrowheads="1"/>
          </p:cNvSpPr>
          <p:nvPr/>
        </p:nvSpPr>
        <p:spPr bwMode="auto">
          <a:xfrm>
            <a:off x="2533650" y="4632325"/>
            <a:ext cx="5143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/>
              <a:t>A</a:t>
            </a:r>
            <a:endParaRPr lang="en-US" b="0"/>
          </a:p>
        </p:txBody>
      </p:sp>
      <p:sp>
        <p:nvSpPr>
          <p:cNvPr id="125955" name="Text Box 4"/>
          <p:cNvSpPr txBox="1">
            <a:spLocks noChangeArrowheads="1"/>
          </p:cNvSpPr>
          <p:nvPr/>
        </p:nvSpPr>
        <p:spPr bwMode="auto">
          <a:xfrm>
            <a:off x="5734050" y="4556125"/>
            <a:ext cx="5143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/>
              <a:t>B</a:t>
            </a:r>
          </a:p>
        </p:txBody>
      </p:sp>
      <p:sp>
        <p:nvSpPr>
          <p:cNvPr id="125956" name="Text Box 5"/>
          <p:cNvSpPr txBox="1">
            <a:spLocks noChangeArrowheads="1"/>
          </p:cNvSpPr>
          <p:nvPr/>
        </p:nvSpPr>
        <p:spPr bwMode="auto">
          <a:xfrm>
            <a:off x="4210050" y="5622925"/>
            <a:ext cx="5143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/>
              <a:t>C</a:t>
            </a:r>
          </a:p>
        </p:txBody>
      </p:sp>
      <p:cxnSp>
        <p:nvCxnSpPr>
          <p:cNvPr id="125957" name="AutoShape 6"/>
          <p:cNvCxnSpPr>
            <a:cxnSpLocks noChangeShapeType="1"/>
            <a:stCxn id="125956" idx="3"/>
            <a:endCxn id="125955" idx="1"/>
          </p:cNvCxnSpPr>
          <p:nvPr/>
        </p:nvCxnSpPr>
        <p:spPr bwMode="auto">
          <a:xfrm flipV="1">
            <a:off x="4724400" y="4876800"/>
            <a:ext cx="1009650" cy="1066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5958" name="AutoShape 7"/>
          <p:cNvCxnSpPr>
            <a:cxnSpLocks noChangeShapeType="1"/>
            <a:stCxn id="125956" idx="1"/>
            <a:endCxn id="125954" idx="3"/>
          </p:cNvCxnSpPr>
          <p:nvPr/>
        </p:nvCxnSpPr>
        <p:spPr bwMode="auto">
          <a:xfrm flipH="1" flipV="1">
            <a:off x="3048000" y="4953000"/>
            <a:ext cx="1162050" cy="990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1CA431-F295-7B4E-A5D2-C10BCCF53037}" type="slidenum">
              <a:rPr lang="en-US" smtClean="0"/>
              <a:pPr>
                <a:defRPr/>
              </a:pPr>
              <a:t>58</a:t>
            </a:fld>
            <a:endParaRPr lang="en-US"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Mozart Effect</a:t>
            </a:r>
          </a:p>
        </p:txBody>
      </p:sp>
      <p:sp>
        <p:nvSpPr>
          <p:cNvPr id="12800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>
                <a:latin typeface="Arial" charset="0"/>
                <a:ea typeface="ＭＳ Ｐゴシック" charset="0"/>
                <a:cs typeface="ＭＳ Ｐゴシック" charset="0"/>
              </a:rPr>
              <a:t>Babies who listen to classical music tend to do better in school later on.</a:t>
            </a:r>
          </a:p>
          <a:p>
            <a:pPr eaLnBrk="1" hangingPunct="1">
              <a:lnSpc>
                <a:spcPct val="90000"/>
              </a:lnSpc>
            </a:pPr>
            <a:endParaRPr lang="en-US" sz="2800"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800">
                <a:latin typeface="Arial" charset="0"/>
                <a:ea typeface="ＭＳ Ｐゴシック" charset="0"/>
                <a:cs typeface="ＭＳ Ｐゴシック" charset="0"/>
              </a:rPr>
              <a:t>Does this mean parents should play classical music for their babies?</a:t>
            </a:r>
          </a:p>
          <a:p>
            <a:pPr eaLnBrk="1" hangingPunct="1">
              <a:lnSpc>
                <a:spcPct val="90000"/>
              </a:lnSpc>
            </a:pPr>
            <a:endParaRPr lang="en-US" sz="2800"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800">
                <a:latin typeface="Arial" charset="0"/>
                <a:ea typeface="ＭＳ Ｐゴシック" charset="0"/>
                <a:cs typeface="ＭＳ Ｐゴシック" charset="0"/>
              </a:rPr>
              <a:t>Please comment. </a:t>
            </a:r>
            <a:r>
              <a:rPr lang="en-US" sz="2000">
                <a:latin typeface="American Typewriter Light" charset="0"/>
                <a:ea typeface="ＭＳ Ｐゴシック" charset="0"/>
                <a:cs typeface="ＭＳ Ｐゴシック" charset="0"/>
              </a:rPr>
              <a:t>(What is one possible confounding variable?)</a:t>
            </a:r>
            <a:endParaRPr lang="en-US" sz="2800"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>
              <a:lnSpc>
                <a:spcPct val="90000"/>
              </a:lnSpc>
            </a:pPr>
            <a:endParaRPr lang="en-US" sz="280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9E0041-EBAF-FE40-96A9-AB318C8D8884}" type="slidenum">
              <a:rPr lang="en-US" smtClean="0"/>
              <a:pPr>
                <a:defRPr/>
              </a:pPr>
              <a:t>59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5" name="Picture 2" descr="datafile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07975"/>
            <a:ext cx="8229600" cy="590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180426-7E68-314A-9C2F-88090B94F20D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Hypothetical study</a:t>
            </a:r>
          </a:p>
        </p:txBody>
      </p:sp>
      <p:sp>
        <p:nvSpPr>
          <p:cNvPr id="1300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687888"/>
          </a:xfrm>
        </p:spPr>
        <p:txBody>
          <a:bodyPr/>
          <a:lstStyle/>
          <a:p>
            <a:pPr eaLnBrk="1" hangingPunct="1"/>
            <a:r>
              <a:rPr lang="en-US" sz="2400">
                <a:latin typeface="Arial" charset="0"/>
                <a:ea typeface="ＭＳ Ｐゴシック" charset="0"/>
                <a:cs typeface="ＭＳ Ｐゴシック" charset="0"/>
              </a:rPr>
              <a:t>Subjects are babies in an orphanage awaiting adoption in Canada. All are assigned, but waiting for the paperwork to clear.</a:t>
            </a:r>
          </a:p>
          <a:p>
            <a:pPr eaLnBrk="1" hangingPunct="1"/>
            <a:r>
              <a:rPr lang="en-US" sz="2400">
                <a:latin typeface="Arial" charset="0"/>
                <a:ea typeface="ＭＳ Ｐゴシック" charset="0"/>
                <a:cs typeface="ＭＳ Ｐゴシック" charset="0"/>
              </a:rPr>
              <a:t>They all wear headphones 5 hours a day. Randomly assigned to classical, rock, hip-hop or nature sounds. Same volume. </a:t>
            </a:r>
          </a:p>
          <a:p>
            <a:pPr eaLnBrk="1" hangingPunct="1"/>
            <a:r>
              <a:rPr lang="en-US" sz="2400">
                <a:latin typeface="Arial" charset="0"/>
                <a:ea typeface="ＭＳ Ｐゴシック" charset="0"/>
                <a:cs typeface="ＭＳ Ｐゴシック" charset="0"/>
              </a:rPr>
              <a:t>Adoptive parents not informed.</a:t>
            </a:r>
          </a:p>
          <a:p>
            <a:pPr eaLnBrk="1" hangingPunct="1"/>
            <a:r>
              <a:rPr lang="en-US" sz="2400">
                <a:latin typeface="Arial" charset="0"/>
                <a:ea typeface="ＭＳ Ｐゴシック" charset="0"/>
                <a:cs typeface="ＭＳ Ｐゴシック" charset="0"/>
              </a:rPr>
              <a:t>Assess academic progress in JK, SJ, Grade 4.</a:t>
            </a:r>
          </a:p>
          <a:p>
            <a:pPr eaLnBrk="1" hangingPunct="1"/>
            <a:r>
              <a:rPr lang="en-US" sz="2400">
                <a:latin typeface="Arial" charset="0"/>
                <a:ea typeface="ＭＳ Ｐゴシック" charset="0"/>
                <a:cs typeface="ＭＳ Ｐゴシック" charset="0"/>
              </a:rPr>
              <a:t>Suppose there is a significant difference? What are some potential confounding variables?</a:t>
            </a:r>
            <a:endParaRPr lang="en-US" sz="280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9E0041-EBAF-FE40-96A9-AB318C8D8884}" type="slidenum">
              <a:rPr lang="en-US" smtClean="0"/>
              <a:pPr>
                <a:defRPr/>
              </a:pPr>
              <a:t>60</a:t>
            </a:fld>
            <a:endParaRPr lang="en-US"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Experimental vs. Observational studies</a:t>
            </a:r>
          </a:p>
        </p:txBody>
      </p:sp>
      <p:sp>
        <p:nvSpPr>
          <p:cNvPr id="13209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b="1">
                <a:latin typeface="Arial" charset="0"/>
                <a:ea typeface="ＭＳ Ｐゴシック" charset="0"/>
                <a:cs typeface="ＭＳ Ｐゴシック" charset="0"/>
              </a:rPr>
              <a:t>Observational</a:t>
            </a:r>
            <a:r>
              <a:rPr lang="en-US" sz="2800">
                <a:latin typeface="Arial" charset="0"/>
                <a:ea typeface="ＭＳ Ｐゴシック" charset="0"/>
                <a:cs typeface="ＭＳ Ｐゴシック" charset="0"/>
              </a:rPr>
              <a:t>: explanatory variable, response variable just observed and recorded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b="1">
                <a:latin typeface="Arial" charset="0"/>
                <a:ea typeface="ＭＳ Ｐゴシック" charset="0"/>
                <a:cs typeface="ＭＳ Ｐゴシック" charset="0"/>
              </a:rPr>
              <a:t>Experimental</a:t>
            </a:r>
            <a:r>
              <a:rPr lang="en-US" sz="2800">
                <a:latin typeface="Arial" charset="0"/>
                <a:ea typeface="ＭＳ Ｐゴシック" charset="0"/>
                <a:cs typeface="ＭＳ Ｐゴシック" charset="0"/>
              </a:rPr>
              <a:t>: Cases randomly assigned to values of explanatory variable</a:t>
            </a:r>
          </a:p>
          <a:p>
            <a:pPr eaLnBrk="1" hangingPunct="1">
              <a:lnSpc>
                <a:spcPct val="90000"/>
              </a:lnSpc>
            </a:pPr>
            <a:r>
              <a:rPr lang="en-US" sz="2800">
                <a:latin typeface="Arial" charset="0"/>
                <a:ea typeface="ＭＳ Ｐゴシック" charset="0"/>
                <a:cs typeface="ＭＳ Ｐゴシック" charset="0"/>
              </a:rPr>
              <a:t>Only a true experimental study can establish a causal connection between explanatory variable and response variable</a:t>
            </a:r>
          </a:p>
          <a:p>
            <a:pPr eaLnBrk="1" hangingPunct="1">
              <a:lnSpc>
                <a:spcPct val="90000"/>
              </a:lnSpc>
            </a:pPr>
            <a:endParaRPr lang="en-US" sz="2800"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000">
                <a:latin typeface="Arial" charset="0"/>
                <a:ea typeface="ＭＳ Ｐゴシック" charset="0"/>
                <a:cs typeface="ＭＳ Ｐゴシック" charset="0"/>
              </a:rPr>
              <a:t>Maybe we should talk about observational vs experimental </a:t>
            </a:r>
            <a:r>
              <a:rPr lang="en-US" sz="2000" u="sng">
                <a:latin typeface="Arial" charset="0"/>
                <a:ea typeface="ＭＳ Ｐゴシック" charset="0"/>
                <a:cs typeface="ＭＳ Ｐゴシック" charset="0"/>
              </a:rPr>
              <a:t>variables.</a:t>
            </a:r>
          </a:p>
          <a:p>
            <a:pPr eaLnBrk="1" hangingPunct="1">
              <a:lnSpc>
                <a:spcPct val="90000"/>
              </a:lnSpc>
            </a:pPr>
            <a:r>
              <a:rPr lang="en-US" sz="2000">
                <a:latin typeface="Arial" charset="0"/>
                <a:ea typeface="ＭＳ Ｐゴシック" charset="0"/>
                <a:cs typeface="ＭＳ Ｐゴシック" charset="0"/>
              </a:rPr>
              <a:t>Watch it: Confounding variables can creep back in.</a:t>
            </a:r>
            <a:endParaRPr lang="en-US" sz="2800"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>
              <a:lnSpc>
                <a:spcPct val="90000"/>
              </a:lnSpc>
            </a:pPr>
            <a:endParaRPr lang="en-US" sz="280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9E0041-EBAF-FE40-96A9-AB318C8D8884}" type="slidenum">
              <a:rPr lang="en-US" smtClean="0"/>
              <a:pPr>
                <a:defRPr/>
              </a:pPr>
              <a:t>61</a:t>
            </a:fld>
            <a:endParaRPr lang="en-US"/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34512"/>
            <a:ext cx="7772400" cy="946216"/>
          </a:xfrm>
        </p:spPr>
        <p:txBody>
          <a:bodyPr/>
          <a:lstStyle/>
          <a:p>
            <a:r>
              <a:rPr lang="en-US" dirty="0" smtClean="0"/>
              <a:t>Marking rule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980728"/>
            <a:ext cx="7772400" cy="5688632"/>
          </a:xfrm>
        </p:spPr>
        <p:txBody>
          <a:bodyPr/>
          <a:lstStyle/>
          <a:p>
            <a:r>
              <a:rPr lang="en-US" sz="2400" dirty="0" smtClean="0"/>
              <a:t>If you are interpreting the results of a purely observational study and you state an unqualified causal connection between explanatory and response variable, you lose a point.</a:t>
            </a:r>
          </a:p>
          <a:p>
            <a:r>
              <a:rPr lang="en-US" sz="2400" dirty="0" smtClean="0"/>
              <a:t>Examples:</a:t>
            </a:r>
          </a:p>
          <a:p>
            <a:pPr lvl="1"/>
            <a:r>
              <a:rPr lang="en-US" sz="2400" dirty="0" smtClean="0"/>
              <a:t>Exercise affects arthritis pain.</a:t>
            </a:r>
          </a:p>
          <a:p>
            <a:pPr lvl="1"/>
            <a:r>
              <a:rPr lang="en-US" sz="2400" dirty="0" smtClean="0"/>
              <a:t>Higher doses of Vitamin C lead to fewer colds.</a:t>
            </a:r>
          </a:p>
          <a:p>
            <a:pPr lvl="1"/>
            <a:r>
              <a:rPr lang="en-US" sz="2400" dirty="0" smtClean="0"/>
              <a:t>Higher income produces greater average reported happiness.</a:t>
            </a:r>
          </a:p>
          <a:p>
            <a:pPr lvl="1"/>
            <a:r>
              <a:rPr lang="en-US" sz="2400" dirty="0" smtClean="0"/>
              <a:t>More interaction with co-workers increases job satisfaction.</a:t>
            </a:r>
          </a:p>
          <a:p>
            <a:pPr lvl="1"/>
            <a:r>
              <a:rPr lang="en-US" sz="2400" dirty="0" smtClean="0"/>
              <a:t>Textbook had a large effect. </a:t>
            </a:r>
          </a:p>
          <a:p>
            <a:pPr lvl="1"/>
            <a:r>
              <a:rPr lang="en-US" sz="2400" dirty="0" smtClean="0"/>
              <a:t>Religion influences number </a:t>
            </a:r>
            <a:r>
              <a:rPr lang="en-US" sz="2400" smtClean="0"/>
              <a:t>of children.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9E0041-EBAF-FE40-96A9-AB318C8D8884}" type="slidenum">
              <a:rPr lang="en-US" smtClean="0"/>
              <a:pPr>
                <a:defRPr/>
              </a:pPr>
              <a:t>62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8960419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188640"/>
            <a:ext cx="7772400" cy="1143000"/>
          </a:xfrm>
        </p:spPr>
        <p:txBody>
          <a:bodyPr/>
          <a:lstStyle/>
          <a:p>
            <a:r>
              <a:rPr lang="en-US" dirty="0"/>
              <a:t>Plain language is important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484784"/>
            <a:ext cx="7772400" cy="5184576"/>
          </a:xfrm>
        </p:spPr>
        <p:txBody>
          <a:bodyPr/>
          <a:lstStyle/>
          <a:p>
            <a:r>
              <a:rPr lang="en-US" sz="2400" dirty="0"/>
              <a:t>If you can only be understood by mathematicians and statisticians, your knowledge is much less valuable</a:t>
            </a:r>
            <a:r>
              <a:rPr lang="en-US" sz="2400" dirty="0" smtClean="0"/>
              <a:t>.</a:t>
            </a:r>
          </a:p>
          <a:p>
            <a:r>
              <a:rPr lang="en-US" sz="2400" dirty="0"/>
              <a:t>Often a question will say </a:t>
            </a:r>
            <a:r>
              <a:rPr lang="en-US" sz="2400" dirty="0" smtClean="0"/>
              <a:t>“Give </a:t>
            </a:r>
            <a:r>
              <a:rPr lang="en-US" sz="2400" dirty="0"/>
              <a:t>the answer in plain, non-statistical language</a:t>
            </a:r>
            <a:r>
              <a:rPr lang="en-US" sz="2400" dirty="0" smtClean="0"/>
              <a:t>.”</a:t>
            </a:r>
          </a:p>
          <a:p>
            <a:r>
              <a:rPr lang="en-US" sz="2400" dirty="0"/>
              <a:t>This means if </a:t>
            </a:r>
            <a:r>
              <a:rPr lang="en-US" sz="2400" dirty="0" smtClean="0"/>
              <a:t>x is </a:t>
            </a:r>
            <a:r>
              <a:rPr lang="en-US" sz="2400" dirty="0"/>
              <a:t>income and </a:t>
            </a:r>
            <a:r>
              <a:rPr lang="en-US" sz="2400" dirty="0" smtClean="0"/>
              <a:t>y </a:t>
            </a:r>
            <a:r>
              <a:rPr lang="en-US" sz="2400" dirty="0"/>
              <a:t>is credit card debt, you make a statement about income and average or predicted credit card debt, like </a:t>
            </a:r>
            <a:r>
              <a:rPr lang="en-US" sz="2400" dirty="0" smtClean="0"/>
              <a:t>“Customers </a:t>
            </a:r>
            <a:r>
              <a:rPr lang="en-US" sz="2400" dirty="0"/>
              <a:t>with higher incomes tend to have less credit card debt</a:t>
            </a:r>
            <a:r>
              <a:rPr lang="en-US" sz="2400" dirty="0" smtClean="0"/>
              <a:t>.”</a:t>
            </a:r>
          </a:p>
          <a:p>
            <a:r>
              <a:rPr lang="en-US" sz="2400" dirty="0"/>
              <a:t>If you use mathematical notation or words like null hypothesis, unbiased estimator, p-value or statistically significant, you will lose a lot of marks even if the statement is correct. Even avoid </a:t>
            </a:r>
            <a:r>
              <a:rPr lang="en-US" sz="2400" dirty="0" smtClean="0"/>
              <a:t>“positive </a:t>
            </a:r>
            <a:r>
              <a:rPr lang="en-US" sz="2400" dirty="0"/>
              <a:t>relationship," and so on.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9E0041-EBAF-FE40-96A9-AB318C8D8884}" type="slidenum">
              <a:rPr lang="en-US" smtClean="0"/>
              <a:pPr>
                <a:defRPr/>
              </a:pPr>
              <a:t>63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1373583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116632"/>
            <a:ext cx="7772400" cy="1143000"/>
          </a:xfrm>
        </p:spPr>
        <p:txBody>
          <a:bodyPr/>
          <a:lstStyle/>
          <a:p>
            <a:r>
              <a:rPr lang="en-US" dirty="0" smtClean="0"/>
              <a:t>Plain language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340768"/>
            <a:ext cx="7772400" cy="5400600"/>
          </a:xfrm>
        </p:spPr>
        <p:txBody>
          <a:bodyPr/>
          <a:lstStyle/>
          <a:p>
            <a:r>
              <a:rPr lang="en-US" dirty="0"/>
              <a:t>If the study is about fish, talk about fish</a:t>
            </a:r>
            <a:r>
              <a:rPr lang="en-US" dirty="0" smtClean="0"/>
              <a:t>.</a:t>
            </a:r>
          </a:p>
          <a:p>
            <a:r>
              <a:rPr lang="en-US" dirty="0"/>
              <a:t>If the study is about blood pressure, talk about blood pressure</a:t>
            </a:r>
            <a:r>
              <a:rPr lang="en-US" dirty="0" smtClean="0"/>
              <a:t>.</a:t>
            </a:r>
          </a:p>
          <a:p>
            <a:r>
              <a:rPr lang="en-US" dirty="0"/>
              <a:t>If the study is about breaking strength of yarn, talk about breaking strength of yarn</a:t>
            </a:r>
            <a:r>
              <a:rPr lang="en-US" dirty="0" smtClean="0"/>
              <a:t>.</a:t>
            </a:r>
          </a:p>
          <a:p>
            <a:r>
              <a:rPr lang="en-US" dirty="0"/>
              <a:t>Assume you are talking to your boss, a former Commerce major who got a D+ in ECO220 and does not like to feel stupid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9E0041-EBAF-FE40-96A9-AB318C8D8884}" type="slidenum">
              <a:rPr lang="en-US" smtClean="0"/>
              <a:pPr>
                <a:defRPr/>
              </a:pPr>
              <a:t>64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4962900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6632"/>
            <a:ext cx="9144000" cy="792088"/>
          </a:xfrm>
        </p:spPr>
        <p:txBody>
          <a:bodyPr/>
          <a:lstStyle/>
          <a:p>
            <a:r>
              <a:rPr lang="en-US" sz="4000" dirty="0" smtClean="0"/>
              <a:t>We will be guided by tests with α = 0.05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980728"/>
            <a:ext cx="7772400" cy="5688632"/>
          </a:xfrm>
        </p:spPr>
        <p:txBody>
          <a:bodyPr/>
          <a:lstStyle/>
          <a:p>
            <a:r>
              <a:rPr lang="en-US" sz="2000" dirty="0"/>
              <a:t>If we do not reject a null hypothesis like </a:t>
            </a:r>
            <a:r>
              <a:rPr lang="en-US" sz="2000" dirty="0" smtClean="0"/>
              <a:t>H</a:t>
            </a:r>
            <a:r>
              <a:rPr lang="en-US" sz="2000" baseline="-25000" dirty="0" smtClean="0"/>
              <a:t>0</a:t>
            </a:r>
            <a:r>
              <a:rPr lang="en-US" sz="2000" dirty="0" smtClean="0"/>
              <a:t>: β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=0, </a:t>
            </a:r>
            <a:r>
              <a:rPr lang="en-US" sz="2000" dirty="0"/>
              <a:t>we will not draw a definite conclusion</a:t>
            </a:r>
            <a:r>
              <a:rPr lang="en-US" sz="2000" dirty="0" smtClean="0"/>
              <a:t>.</a:t>
            </a:r>
          </a:p>
          <a:p>
            <a:r>
              <a:rPr lang="en-US" sz="2000" dirty="0"/>
              <a:t>Instead, say things like</a:t>
            </a:r>
            <a:r>
              <a:rPr lang="en-US" sz="2000" dirty="0" smtClean="0"/>
              <a:t>:</a:t>
            </a:r>
          </a:p>
          <a:p>
            <a:pPr lvl="1"/>
            <a:r>
              <a:rPr lang="en-US" sz="2000" dirty="0"/>
              <a:t>There is no evidence of a connection between blood sugar level and mood</a:t>
            </a:r>
            <a:r>
              <a:rPr lang="en-US" sz="2000" dirty="0" smtClean="0"/>
              <a:t>.</a:t>
            </a:r>
          </a:p>
          <a:p>
            <a:pPr lvl="1"/>
            <a:r>
              <a:rPr lang="en-US" sz="2000" dirty="0"/>
              <a:t>These results are not strong enough for us to conclude that attractiveness is related to mark in first-year Computer Science</a:t>
            </a:r>
            <a:r>
              <a:rPr lang="en-US" sz="2000" dirty="0" smtClean="0"/>
              <a:t>.</a:t>
            </a:r>
          </a:p>
          <a:p>
            <a:pPr lvl="1"/>
            <a:r>
              <a:rPr lang="en-US" sz="2000" dirty="0"/>
              <a:t>These results are consistent with no effect of dosage level on bone </a:t>
            </a:r>
            <a:r>
              <a:rPr lang="en-US" sz="2000" dirty="0" smtClean="0"/>
              <a:t>density.</a:t>
            </a:r>
          </a:p>
          <a:p>
            <a:r>
              <a:rPr lang="en-US" sz="2000" dirty="0"/>
              <a:t>If the null hypothesis is not rejected, please do </a:t>
            </a:r>
            <a:r>
              <a:rPr lang="en-US" sz="2000" i="1" dirty="0" smtClean="0"/>
              <a:t>not</a:t>
            </a:r>
            <a:r>
              <a:rPr lang="en-US" sz="2000" dirty="0" smtClean="0"/>
              <a:t> claim </a:t>
            </a:r>
            <a:r>
              <a:rPr lang="en-US" sz="2000" dirty="0"/>
              <a:t>that the drug has no effect, etc.</a:t>
            </a:r>
            <a:r>
              <a:rPr lang="en-US" sz="2000" dirty="0" smtClean="0"/>
              <a:t>.</a:t>
            </a:r>
          </a:p>
          <a:p>
            <a:r>
              <a:rPr lang="en-US" sz="2000" dirty="0"/>
              <a:t>In this we are taking Fisher's side in a historical fight between Fisher on one side and </a:t>
            </a:r>
            <a:r>
              <a:rPr lang="en-US" sz="2000" dirty="0" err="1"/>
              <a:t>Neyman</a:t>
            </a:r>
            <a:r>
              <a:rPr lang="en-US" sz="2000" dirty="0"/>
              <a:t> </a:t>
            </a:r>
            <a:r>
              <a:rPr lang="en-US" sz="2000" dirty="0" smtClean="0"/>
              <a:t>&amp; </a:t>
            </a:r>
            <a:r>
              <a:rPr lang="en-US" sz="2000" dirty="0"/>
              <a:t>Pearson on the other</a:t>
            </a:r>
            <a:r>
              <a:rPr lang="en-US" sz="2000" dirty="0" smtClean="0"/>
              <a:t>.</a:t>
            </a:r>
          </a:p>
          <a:p>
            <a:r>
              <a:rPr lang="en-US" sz="2000" dirty="0"/>
              <a:t>Though we are guided by </a:t>
            </a:r>
            <a:r>
              <a:rPr lang="en-US" sz="2000" dirty="0" smtClean="0"/>
              <a:t>α = 0.05, we </a:t>
            </a:r>
            <a:r>
              <a:rPr lang="en-US" sz="2000" i="1" dirty="0" smtClean="0"/>
              <a:t>never</a:t>
            </a:r>
            <a:r>
              <a:rPr lang="en-US" sz="2000" dirty="0" smtClean="0"/>
              <a:t> </a:t>
            </a:r>
            <a:r>
              <a:rPr lang="en-US" sz="2000" dirty="0"/>
              <a:t>mention it when plain language is required.</a:t>
            </a:r>
            <a:endParaRPr lang="en-US" sz="2000" dirty="0" smtClean="0"/>
          </a:p>
          <a:p>
            <a:endParaRPr lang="en-US" sz="2000" dirty="0" smtClean="0"/>
          </a:p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9E0041-EBAF-FE40-96A9-AB318C8D8884}" type="slidenum">
              <a:rPr lang="en-US" smtClean="0"/>
              <a:pPr>
                <a:defRPr/>
              </a:pPr>
              <a:t>65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759069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116632"/>
            <a:ext cx="7772400" cy="1143000"/>
          </a:xfrm>
        </p:spPr>
        <p:txBody>
          <a:bodyPr/>
          <a:lstStyle/>
          <a:p>
            <a:r>
              <a:rPr lang="en-US" dirty="0" smtClean="0"/>
              <a:t>No one-tailed tests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340768"/>
            <a:ext cx="7772400" cy="5040560"/>
          </a:xfrm>
        </p:spPr>
        <p:txBody>
          <a:bodyPr/>
          <a:lstStyle/>
          <a:p>
            <a:r>
              <a:rPr lang="en-US" dirty="0"/>
              <a:t>In this class we will </a:t>
            </a:r>
            <a:r>
              <a:rPr lang="en-US" dirty="0" smtClean="0"/>
              <a:t>avoid </a:t>
            </a:r>
            <a:r>
              <a:rPr lang="en-US" dirty="0"/>
              <a:t>one-tailed tests</a:t>
            </a:r>
            <a:r>
              <a:rPr lang="en-US" dirty="0" smtClean="0"/>
              <a:t>.</a:t>
            </a:r>
          </a:p>
          <a:p>
            <a:r>
              <a:rPr lang="en-US" dirty="0"/>
              <a:t>Why? Ask what would happen if the results were strong and in the opposite direction to what was </a:t>
            </a:r>
            <a:r>
              <a:rPr lang="en-US" dirty="0" smtClean="0"/>
              <a:t>predicted.</a:t>
            </a:r>
          </a:p>
          <a:p>
            <a:r>
              <a:rPr lang="en-US" dirty="0" smtClean="0"/>
              <a:t>If the question asks for a null hypothesis and your answer has an inequality, it’s wrong.</a:t>
            </a:r>
          </a:p>
          <a:p>
            <a:r>
              <a:rPr lang="en-US" dirty="0"/>
              <a:t>But when </a:t>
            </a:r>
            <a:r>
              <a:rPr lang="en-US" dirty="0" smtClean="0"/>
              <a:t>H</a:t>
            </a:r>
            <a:r>
              <a:rPr lang="en-US" baseline="-25000" dirty="0" smtClean="0"/>
              <a:t>0</a:t>
            </a:r>
            <a:r>
              <a:rPr lang="en-US" dirty="0" smtClean="0"/>
              <a:t> is </a:t>
            </a:r>
            <a:r>
              <a:rPr lang="en-US" dirty="0"/>
              <a:t>rejected, we still draw directional conclusions.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9E0041-EBAF-FE40-96A9-AB318C8D8884}" type="slidenum">
              <a:rPr lang="en-US" smtClean="0"/>
              <a:pPr>
                <a:defRPr/>
              </a:pPr>
              <a:t>66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154458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116632"/>
            <a:ext cx="7772400" cy="792088"/>
          </a:xfrm>
        </p:spPr>
        <p:txBody>
          <a:bodyPr/>
          <a:lstStyle/>
          <a:p>
            <a:r>
              <a:rPr lang="en-US" dirty="0" smtClean="0"/>
              <a:t>Directional 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9592" y="908720"/>
            <a:ext cx="7772400" cy="5760640"/>
          </a:xfrm>
        </p:spPr>
        <p:txBody>
          <a:bodyPr/>
          <a:lstStyle/>
          <a:p>
            <a:r>
              <a:rPr lang="en-US" sz="2400" dirty="0" smtClean="0"/>
              <a:t>Suppose x </a:t>
            </a:r>
            <a:r>
              <a:rPr lang="en-US" sz="2400" dirty="0"/>
              <a:t>is income and </a:t>
            </a:r>
            <a:r>
              <a:rPr lang="en-US" sz="2400" dirty="0" smtClean="0"/>
              <a:t>y </a:t>
            </a:r>
            <a:r>
              <a:rPr lang="en-US" sz="2400" dirty="0"/>
              <a:t>is credit card debt</a:t>
            </a:r>
            <a:r>
              <a:rPr lang="en-US" sz="2400"/>
              <a:t>, </a:t>
            </a:r>
            <a:r>
              <a:rPr lang="en-US" sz="2400" smtClean="0"/>
              <a:t>and we </a:t>
            </a:r>
            <a:r>
              <a:rPr lang="en-US" sz="2400" dirty="0"/>
              <a:t>test </a:t>
            </a:r>
            <a:r>
              <a:rPr lang="en-US" sz="2400" dirty="0" smtClean="0"/>
              <a:t>H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: β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=0 with </a:t>
            </a:r>
            <a:r>
              <a:rPr lang="en-US" sz="2400" dirty="0"/>
              <a:t>a two-sided </a:t>
            </a:r>
            <a:r>
              <a:rPr lang="en-US" sz="2400" dirty="0" smtClean="0"/>
              <a:t>t-</a:t>
            </a:r>
            <a:r>
              <a:rPr lang="en-US" sz="2400" dirty="0"/>
              <a:t>test</a:t>
            </a:r>
            <a:r>
              <a:rPr lang="en-US" sz="2400" dirty="0" smtClean="0"/>
              <a:t>.</a:t>
            </a:r>
          </a:p>
          <a:p>
            <a:r>
              <a:rPr lang="en-US" sz="2400" dirty="0"/>
              <a:t>Say </a:t>
            </a:r>
            <a:r>
              <a:rPr lang="en-US" sz="2400" dirty="0" smtClean="0"/>
              <a:t>p </a:t>
            </a:r>
            <a:r>
              <a:rPr lang="en-US" sz="2400" dirty="0"/>
              <a:t>= </a:t>
            </a:r>
            <a:r>
              <a:rPr lang="en-US" sz="2400" dirty="0" smtClean="0"/>
              <a:t>0.0021 </a:t>
            </a:r>
            <a:r>
              <a:rPr lang="en-US" sz="2400" dirty="0"/>
              <a:t>and </a:t>
            </a:r>
            <a:r>
              <a:rPr lang="en-US" sz="2400" dirty="0" smtClean="0"/>
              <a:t>b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= 1.27. </a:t>
            </a:r>
          </a:p>
          <a:p>
            <a:r>
              <a:rPr lang="en-US" sz="2400" dirty="0" smtClean="0"/>
              <a:t>We </a:t>
            </a:r>
            <a:r>
              <a:rPr lang="en-US" sz="2400" dirty="0"/>
              <a:t>say </a:t>
            </a:r>
            <a:r>
              <a:rPr lang="en-US" sz="2400" dirty="0" smtClean="0"/>
              <a:t>“Consumers </a:t>
            </a:r>
            <a:r>
              <a:rPr lang="en-US" sz="2400" dirty="0"/>
              <a:t>with higher incomes tend to have more credit card debt</a:t>
            </a:r>
            <a:r>
              <a:rPr lang="en-US" sz="2400" dirty="0" smtClean="0"/>
              <a:t>.”</a:t>
            </a:r>
          </a:p>
          <a:p>
            <a:r>
              <a:rPr lang="en-US" sz="2400" dirty="0"/>
              <a:t>Is this justified? We'd better hope so, or all we can say is </a:t>
            </a:r>
            <a:r>
              <a:rPr lang="en-US" sz="2400" dirty="0" smtClean="0"/>
              <a:t>“There </a:t>
            </a:r>
            <a:r>
              <a:rPr lang="en-US" sz="2400" dirty="0"/>
              <a:t>is a connection between income and average credit card debt</a:t>
            </a:r>
            <a:r>
              <a:rPr lang="en-US" sz="2400" dirty="0" smtClean="0"/>
              <a:t>.”</a:t>
            </a:r>
          </a:p>
          <a:p>
            <a:r>
              <a:rPr lang="en-US" sz="2400" dirty="0"/>
              <a:t>Then they ask:  </a:t>
            </a:r>
            <a:r>
              <a:rPr lang="en-US" sz="2400" dirty="0" smtClean="0"/>
              <a:t>“What's </a:t>
            </a:r>
            <a:r>
              <a:rPr lang="en-US" sz="2400" dirty="0"/>
              <a:t>the connection? Do people with lower income have more debt</a:t>
            </a:r>
            <a:r>
              <a:rPr lang="en-US" sz="2400" dirty="0" smtClean="0"/>
              <a:t>?”</a:t>
            </a:r>
          </a:p>
          <a:p>
            <a:r>
              <a:rPr lang="en-US" sz="2400" dirty="0"/>
              <a:t>And you have to say </a:t>
            </a:r>
            <a:r>
              <a:rPr lang="en-US" sz="2400" dirty="0" smtClean="0"/>
              <a:t>“Sorry</a:t>
            </a:r>
            <a:r>
              <a:rPr lang="en-US" sz="2400" dirty="0"/>
              <a:t>, I don't know</a:t>
            </a:r>
            <a:r>
              <a:rPr lang="en-US" sz="2400" dirty="0" smtClean="0"/>
              <a:t>.”</a:t>
            </a:r>
          </a:p>
          <a:p>
            <a:r>
              <a:rPr lang="en-US" sz="2400" dirty="0"/>
              <a:t>It's a good way to get fired, or at least look silly</a:t>
            </a:r>
            <a:r>
              <a:rPr lang="en-US" sz="2400" dirty="0" smtClean="0"/>
              <a:t>.</a:t>
            </a:r>
          </a:p>
          <a:p>
            <a:r>
              <a:rPr lang="en-US" sz="2400" dirty="0" smtClean="0"/>
              <a:t>If a directional conclusion is possible and you only say “related,” you get half marks </a:t>
            </a:r>
            <a:r>
              <a:rPr lang="en-US" sz="2400" b="1" dirty="0" smtClean="0"/>
              <a:t>at most</a:t>
            </a:r>
            <a:r>
              <a:rPr lang="en-US" sz="2400" dirty="0" smtClean="0"/>
              <a:t>.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9E0041-EBAF-FE40-96A9-AB318C8D8884}" type="slidenum">
              <a:rPr lang="en-US" smtClean="0"/>
              <a:pPr>
                <a:defRPr/>
              </a:pPr>
              <a:t>67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1721630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Copyright Information</a:t>
            </a:r>
          </a:p>
        </p:txBody>
      </p:sp>
      <p:sp>
        <p:nvSpPr>
          <p:cNvPr id="3" name="Content Placeholder 2"/>
          <p:cNvSpPr txBox="1">
            <a:spLocks/>
          </p:cNvSpPr>
          <p:nvPr/>
        </p:nvSpPr>
        <p:spPr bwMode="auto">
          <a:xfrm>
            <a:off x="827088" y="2060575"/>
            <a:ext cx="7770812" cy="2743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342900" indent="-342900" defTabSz="457200">
              <a:spcBef>
                <a:spcPts val="800"/>
              </a:spcBef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endParaRPr lang="en-US" sz="2000" b="0" kern="0" dirty="0">
              <a:solidFill>
                <a:srgbClr val="000000"/>
              </a:solidFill>
              <a:latin typeface="+mn-lt"/>
              <a:ea typeface="+mn-ea"/>
              <a:cs typeface="+mn-cs"/>
            </a:endParaRPr>
          </a:p>
          <a:p>
            <a:pPr marL="342900" indent="-342900" defTabSz="457200">
              <a:spcBef>
                <a:spcPts val="800"/>
              </a:spcBef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r>
              <a:rPr lang="en-US" sz="2000" b="0" kern="0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    This slide show was prepared by Jerry Brunner, Department of Statistical Sciences, University of Toronto. It is licensed under a Creative Commons Attribution - </a:t>
            </a:r>
            <a:r>
              <a:rPr lang="en-US" sz="2000" b="0" kern="0" dirty="0" err="1">
                <a:solidFill>
                  <a:srgbClr val="000000"/>
                </a:solidFill>
                <a:latin typeface="+mn-lt"/>
                <a:ea typeface="+mn-ea"/>
                <a:cs typeface="+mn-cs"/>
              </a:rPr>
              <a:t>ShareAlike</a:t>
            </a:r>
            <a:r>
              <a:rPr lang="en-US" sz="2000" b="0" kern="0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 3.0 </a:t>
            </a:r>
            <a:r>
              <a:rPr lang="en-US" sz="2000" b="0" kern="0" dirty="0" err="1">
                <a:solidFill>
                  <a:srgbClr val="000000"/>
                </a:solidFill>
                <a:latin typeface="+mn-lt"/>
                <a:ea typeface="+mn-ea"/>
                <a:cs typeface="+mn-cs"/>
              </a:rPr>
              <a:t>Unported</a:t>
            </a:r>
            <a:r>
              <a:rPr lang="en-US" sz="2000" b="0" kern="0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 License. Use any part of it as you like and share the result freely. These </a:t>
            </a:r>
            <a:r>
              <a:rPr lang="en-US" sz="2000" b="0" kern="0" dirty="0" err="1">
                <a:solidFill>
                  <a:srgbClr val="000000"/>
                </a:solidFill>
                <a:latin typeface="+mn-lt"/>
                <a:ea typeface="+mn-ea"/>
                <a:cs typeface="+mn-cs"/>
              </a:rPr>
              <a:t>Powerpoint</a:t>
            </a:r>
            <a:r>
              <a:rPr lang="en-US" sz="2000" b="0" kern="0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 slides are available from the course website:</a:t>
            </a:r>
          </a:p>
          <a:p>
            <a:pPr marL="342900" indent="-342900" defTabSz="457200">
              <a:spcBef>
                <a:spcPts val="800"/>
              </a:spcBef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endParaRPr lang="en-US" sz="2000" b="0" kern="0" dirty="0">
              <a:solidFill>
                <a:srgbClr val="000000"/>
              </a:solidFill>
              <a:latin typeface="+mn-lt"/>
              <a:ea typeface="+mn-ea"/>
              <a:cs typeface="+mn-cs"/>
            </a:endParaRPr>
          </a:p>
          <a:p>
            <a:pPr marL="342900" indent="-342900" algn="ctr" defTabSz="457200">
              <a:spcBef>
                <a:spcPts val="800"/>
              </a:spcBef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r>
              <a:rPr lang="en-US" sz="2000" b="0" kern="0" dirty="0" smtClean="0">
                <a:solidFill>
                  <a:srgbClr val="000000"/>
                </a:solidFill>
                <a:latin typeface="+mn-lt"/>
                <a:ea typeface="+mn-ea"/>
                <a:cs typeface="+mn-cs"/>
                <a:hlinkClick r:id="rId2"/>
              </a:rPr>
              <a:t>http://www.utstat.toronto.edu/~brunner/oldclass/441s20</a:t>
            </a:r>
            <a:endParaRPr lang="en-US" sz="2000" b="0" kern="0" dirty="0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1CA431-F295-7B4E-A5D2-C10BCCF53037}" type="slidenum">
              <a:rPr lang="en-US" smtClean="0"/>
              <a:pPr>
                <a:defRPr/>
              </a:pPr>
              <a:t>68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Variables can be</a:t>
            </a:r>
          </a:p>
        </p:txBody>
      </p:sp>
      <p:sp>
        <p:nvSpPr>
          <p:cNvPr id="2355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Quantitative - representing </a:t>
            </a:r>
            <a:r>
              <a:rPr lang="en-US" u="sng" dirty="0">
                <a:latin typeface="Arial" charset="0"/>
                <a:ea typeface="ＭＳ Ｐゴシック" charset="0"/>
                <a:cs typeface="ＭＳ Ｐゴシック" charset="0"/>
              </a:rPr>
              <a:t>amount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 of something, like Income, BP, BMI, </a:t>
            </a: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GPA 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(?)</a:t>
            </a:r>
          </a:p>
          <a:p>
            <a:pPr eaLnBrk="1" hangingPunct="1"/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Categorical - Codes represent category membership, like Gender, Nationality, Marital status, Alive vs. dead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9E0041-EBAF-FE40-96A9-AB318C8D8884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Variables can be</a:t>
            </a:r>
          </a:p>
        </p:txBody>
      </p:sp>
      <p:sp>
        <p:nvSpPr>
          <p:cNvPr id="2560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Explanatory: Predictor or cause (contributing factor)</a:t>
            </a:r>
          </a:p>
          <a:p>
            <a:pPr eaLnBrk="1" hangingPunct="1"/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Response: Predicted or effect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9E0041-EBAF-FE40-96A9-AB318C8D8884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2743200"/>
            <a:ext cx="7772400" cy="1143000"/>
          </a:xfrm>
        </p:spPr>
        <p:txBody>
          <a:bodyPr/>
          <a:lstStyle/>
          <a:p>
            <a:pPr algn="l" eaLnBrk="1" hangingPunct="1"/>
            <a:r>
              <a:rPr lang="en-US" sz="3200" dirty="0">
                <a:latin typeface="Arial" charset="0"/>
                <a:ea typeface="ＭＳ Ｐゴシック" charset="0"/>
                <a:cs typeface="ＭＳ Ｐゴシック" charset="0"/>
              </a:rPr>
              <a:t>We will often pretend that our data represent a </a:t>
            </a:r>
            <a:r>
              <a:rPr lang="en-US" sz="3200" b="1" dirty="0">
                <a:latin typeface="Arial" charset="0"/>
                <a:ea typeface="ＭＳ Ｐゴシック" charset="0"/>
                <a:cs typeface="ＭＳ Ｐゴシック" charset="0"/>
              </a:rPr>
              <a:t>random sample</a:t>
            </a:r>
            <a:r>
              <a:rPr lang="en-US" sz="3200" dirty="0">
                <a:latin typeface="Arial" charset="0"/>
                <a:ea typeface="ＭＳ Ｐゴシック" charset="0"/>
                <a:cs typeface="ＭＳ Ｐゴシック" charset="0"/>
              </a:rPr>
              <a:t> from some </a:t>
            </a:r>
            <a:r>
              <a:rPr lang="en-US" sz="3200" b="1" dirty="0">
                <a:latin typeface="Arial" charset="0"/>
                <a:ea typeface="ＭＳ Ｐゴシック" charset="0"/>
                <a:cs typeface="ＭＳ Ｐゴシック" charset="0"/>
              </a:rPr>
              <a:t>population</a:t>
            </a:r>
            <a:r>
              <a:rPr lang="en-US" sz="3200" dirty="0">
                <a:latin typeface="Arial" charset="0"/>
                <a:ea typeface="ＭＳ Ｐゴシック" charset="0"/>
                <a:cs typeface="ＭＳ Ｐゴシック" charset="0"/>
              </a:rPr>
              <a:t>.  We will carry out formal procedures for making inferences about this (usually fictitious) population, and then use them as a basis for </a:t>
            </a:r>
            <a:r>
              <a:rPr lang="en-US" sz="3200" dirty="0" smtClean="0">
                <a:latin typeface="Arial" charset="0"/>
                <a:ea typeface="ＭＳ Ｐゴシック" charset="0"/>
                <a:cs typeface="ＭＳ Ｐゴシック" charset="0"/>
              </a:rPr>
              <a:t>drawing conclusions </a:t>
            </a:r>
            <a:r>
              <a:rPr lang="en-US" sz="3200" dirty="0">
                <a:latin typeface="Arial" charset="0"/>
                <a:ea typeface="ＭＳ Ｐゴシック" charset="0"/>
                <a:cs typeface="ＭＳ Ｐゴシック" charset="0"/>
              </a:rPr>
              <a:t>about the data.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180426-7E68-314A-9C2F-88090B94F20D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1038</TotalTime>
  <Words>3388</Words>
  <Application>Microsoft Macintosh PowerPoint</Application>
  <PresentationFormat>On-screen Show (4:3)</PresentationFormat>
  <Paragraphs>593</Paragraphs>
  <Slides>68</Slides>
  <Notes>59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68</vt:i4>
      </vt:variant>
    </vt:vector>
  </HeadingPairs>
  <TitlesOfParts>
    <vt:vector size="69" baseType="lpstr">
      <vt:lpstr>Blank Presentation</vt:lpstr>
      <vt:lpstr>STA 441: Data Analysis  </vt:lpstr>
      <vt:lpstr>Data Science</vt:lpstr>
      <vt:lpstr>Data Science</vt:lpstr>
      <vt:lpstr>Data File</vt:lpstr>
      <vt:lpstr>PowerPoint Presentation</vt:lpstr>
      <vt:lpstr>PowerPoint Presentation</vt:lpstr>
      <vt:lpstr>Variables can be</vt:lpstr>
      <vt:lpstr>Variables can be</vt:lpstr>
      <vt:lpstr>We will often pretend that our data represent a random sample from some population.  We will carry out formal procedures for making inferences about this (usually fictitious) population, and then use them as a basis for drawing conclusions about the data. </vt:lpstr>
      <vt:lpstr> </vt:lpstr>
      <vt:lpstr>Distribution = Population Histogram</vt:lpstr>
      <vt:lpstr>Conditional Distribution</vt:lpstr>
      <vt:lpstr>Definition of “Related”</vt:lpstr>
      <vt:lpstr>Testing Statistical Significance</vt:lpstr>
      <vt:lpstr>Reasoning</vt:lpstr>
      <vt:lpstr>P-value</vt:lpstr>
      <vt:lpstr>We can be wrong</vt:lpstr>
      <vt:lpstr>Power is the probability of correctly rejecting H0 </vt:lpstr>
      <vt:lpstr>Confidence Interval: Pair of numbers chosen so that the probability they will enclose the parameter (or function of parameters) is large, like 0.95</vt:lpstr>
      <vt:lpstr>Should we Accept H0?</vt:lpstr>
      <vt:lpstr>Many statistical methods assume Independent Observations</vt:lpstr>
      <vt:lpstr>Elementary Tests</vt:lpstr>
      <vt:lpstr>Independent t-test: Compare two means</vt:lpstr>
      <vt:lpstr>Model (Assumptions) for the independent t-test</vt:lpstr>
      <vt:lpstr>Two-tailed tests  and p-values only!</vt:lpstr>
      <vt:lpstr>But we will always draw directional conclusions when possible</vt:lpstr>
      <vt:lpstr>Robustness of the two-sample t-test</vt:lpstr>
      <vt:lpstr>Matched (paired) t-test</vt:lpstr>
      <vt:lpstr>Within versus between cases</vt:lpstr>
      <vt:lpstr>Model assumptions for matched t-test</vt:lpstr>
      <vt:lpstr>Matched t-test</vt:lpstr>
      <vt:lpstr>Robustness of matched t-test</vt:lpstr>
      <vt:lpstr>One-way analysis of variance </vt:lpstr>
      <vt:lpstr>Simple regression and correlation</vt:lpstr>
      <vt:lpstr>Simple regression and correlation</vt:lpstr>
      <vt:lpstr>Scatterplot</vt:lpstr>
      <vt:lpstr>Least squares line</vt:lpstr>
      <vt:lpstr>Correlation coefficient 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Zero correlation = Horizontal least-squares line</vt:lpstr>
      <vt:lpstr>Model assumptions for simple regression</vt:lpstr>
      <vt:lpstr>Testing simple regression</vt:lpstr>
      <vt:lpstr>Robustness of simple regression test</vt:lpstr>
      <vt:lpstr>Chi-squared test of independence: Both variables categorical</vt:lpstr>
      <vt:lpstr>“Joint frequency distribution” or “contingency table” or “cross-tabulation” or “crosstab”</vt:lpstr>
      <vt:lpstr>Model assumptions for the chi-squared test of independence</vt:lpstr>
      <vt:lpstr>Formula for the chi-squared test</vt:lpstr>
      <vt:lpstr>Why predict response variable from explanatory variable?</vt:lpstr>
      <vt:lpstr>Young smokers who buy contraband cigarettes tend to smoke more.</vt:lpstr>
      <vt:lpstr>Correlation is not the same as causation</vt:lpstr>
      <vt:lpstr>Confounding variable: A variable that contributes to both explanatory variable and response variable, causing a misleading relationship between them.</vt:lpstr>
      <vt:lpstr>Mozart Effect</vt:lpstr>
      <vt:lpstr>Hypothetical study</vt:lpstr>
      <vt:lpstr>Experimental vs. Observational studies</vt:lpstr>
      <vt:lpstr>Marking rule</vt:lpstr>
      <vt:lpstr>Plain language is important</vt:lpstr>
      <vt:lpstr>Plain language</vt:lpstr>
      <vt:lpstr>We will be guided by tests with α = 0.05</vt:lpstr>
      <vt:lpstr>No one-tailed tests</vt:lpstr>
      <vt:lpstr>Directional conclusions</vt:lpstr>
      <vt:lpstr>Copyright Information</vt:lpstr>
    </vt:vector>
  </TitlesOfParts>
  <Company>Earl Monroe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Earl Monroe</dc:creator>
  <cp:lastModifiedBy>Kareem</cp:lastModifiedBy>
  <cp:revision>158</cp:revision>
  <cp:lastPrinted>2009-09-09T01:49:36Z</cp:lastPrinted>
  <dcterms:created xsi:type="dcterms:W3CDTF">2009-09-07T15:53:27Z</dcterms:created>
  <dcterms:modified xsi:type="dcterms:W3CDTF">2020-01-02T20:58:31Z</dcterms:modified>
</cp:coreProperties>
</file>