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73" r:id="rId3"/>
    <p:sldId id="267" r:id="rId4"/>
    <p:sldId id="268" r:id="rId5"/>
    <p:sldId id="269" r:id="rId6"/>
    <p:sldId id="261" r:id="rId7"/>
    <p:sldId id="262" r:id="rId8"/>
    <p:sldId id="263" r:id="rId9"/>
    <p:sldId id="264" r:id="rId10"/>
    <p:sldId id="265" r:id="rId11"/>
    <p:sldId id="272" r:id="rId12"/>
    <p:sldId id="270" r:id="rId13"/>
    <p:sldId id="271" r:id="rId14"/>
    <p:sldId id="274" r:id="rId15"/>
    <p:sldId id="275" r:id="rId16"/>
    <p:sldId id="276" r:id="rId17"/>
    <p:sldId id="277" r:id="rId18"/>
    <p:sldId id="278" r:id="rId19"/>
    <p:sldId id="279" r:id="rId20"/>
    <p:sldId id="26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170" autoAdjust="0"/>
  </p:normalViewPr>
  <p:slideViewPr>
    <p:cSldViewPr snapToGrid="0" snapToObjects="1">
      <p:cViewPr varScale="1">
        <p:scale>
          <a:sx n="123" d="100"/>
          <a:sy n="123" d="100"/>
        </p:scale>
        <p:origin x="-112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CB8D1C-A5D4-4F77-991B-09BD1B3D5488}" type="datetimeFigureOut">
              <a:rPr lang="en-US" smtClean="0"/>
              <a:t>20-03-31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03BB2-511B-4EA8-8A2D-386FE7547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38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a typeface="ＭＳ Ｐゴシック" charset="-128"/>
              </a:rPr>
              <a:t>Reduced model has just the variables for which you are controlling</a:t>
            </a:r>
          </a:p>
          <a:p>
            <a:endParaRPr lang="en-US" dirty="0">
              <a:ea typeface="ＭＳ Ｐゴシック" charset="-128"/>
            </a:endParaRPr>
          </a:p>
          <a:p>
            <a:r>
              <a:rPr lang="en-US" dirty="0">
                <a:ea typeface="ＭＳ Ｐゴシック" charset="-128"/>
              </a:rPr>
              <a:t>Notation is non-standard.</a:t>
            </a:r>
          </a:p>
          <a:p>
            <a:endParaRPr lang="en-US" dirty="0">
              <a:ea typeface="ＭＳ Ｐゴシック" charset="-128"/>
            </a:endParaRPr>
          </a:p>
          <a:p>
            <a:r>
              <a:rPr lang="en-US" dirty="0">
                <a:ea typeface="ＭＳ Ｐゴシック" charset="-128"/>
              </a:rPr>
              <a:t>Suppose you're controlling for a set of variables that explain 80% of the variation in the dependent variable, and you test a variable that accounts for an additional 5%. You have explained 25% of the remaining variation -- much more impressive than 5%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 = \left(\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{n-p}{s} \right) \left(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{a}{1-a} \right) % 32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 = \left(\</a:t>
            </a:r>
            <a:r>
              <a:rPr lang="en-US" dirty="0" err="1" smtClean="0"/>
              <a:t>frac</a:t>
            </a:r>
            <a:r>
              <a:rPr lang="en-US" dirty="0" smtClean="0"/>
              <a:t>{n-p}{r}\right) \left(\</a:t>
            </a:r>
            <a:r>
              <a:rPr lang="en-US" dirty="0" err="1" smtClean="0"/>
              <a:t>frac</a:t>
            </a:r>
            <a:r>
              <a:rPr lang="en-US" dirty="0" smtClean="0"/>
              <a:t>{a}{1-a}\right) % 36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03BB2-511B-4EA8-8A2D-386FE754767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68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\phi &amp;=&amp; \</a:t>
            </a:r>
            <a:r>
              <a:rPr lang="en-US" dirty="0" err="1" smtClean="0"/>
              <a:t>frac</a:t>
            </a:r>
            <a:r>
              <a:rPr lang="en-US" dirty="0" smtClean="0"/>
              <a:t>{(\</a:t>
            </a:r>
            <a:r>
              <a:rPr lang="en-US" dirty="0" err="1" smtClean="0"/>
              <a:t>mathbf</a:t>
            </a:r>
            <a:r>
              <a:rPr lang="en-US" dirty="0" smtClean="0"/>
              <a:t>{C}\</a:t>
            </a:r>
            <a:r>
              <a:rPr lang="en-US" dirty="0" err="1" smtClean="0"/>
              <a:t>boldsymbol</a:t>
            </a:r>
            <a:r>
              <a:rPr lang="en-US" dirty="0" smtClean="0"/>
              <a:t>{\beta}-\</a:t>
            </a:r>
            <a:r>
              <a:rPr lang="en-US" dirty="0" err="1" smtClean="0"/>
              <a:t>mathbf</a:t>
            </a:r>
            <a:r>
              <a:rPr lang="en-US" dirty="0" smtClean="0"/>
              <a:t>{h})^\prime</a:t>
            </a:r>
          </a:p>
          <a:p>
            <a:r>
              <a:rPr lang="en-US" dirty="0" smtClean="0"/>
              <a:t>            (\</a:t>
            </a:r>
            <a:r>
              <a:rPr lang="en-US" dirty="0" err="1" smtClean="0"/>
              <a:t>mathbf</a:t>
            </a:r>
            <a:r>
              <a:rPr lang="en-US" dirty="0" smtClean="0"/>
              <a:t>{C}(\</a:t>
            </a:r>
            <a:r>
              <a:rPr lang="en-US" dirty="0" err="1" smtClean="0"/>
              <a:t>mathbf</a:t>
            </a:r>
            <a:r>
              <a:rPr lang="en-US" dirty="0" smtClean="0"/>
              <a:t>{X}^\prime \</a:t>
            </a:r>
            <a:r>
              <a:rPr lang="en-US" dirty="0" err="1" smtClean="0"/>
              <a:t>mathbf</a:t>
            </a:r>
            <a:r>
              <a:rPr lang="en-US" dirty="0" smtClean="0"/>
              <a:t>{X})^{-1}\</a:t>
            </a:r>
            <a:r>
              <a:rPr lang="en-US" dirty="0" err="1" smtClean="0"/>
              <a:t>mathbf</a:t>
            </a:r>
            <a:r>
              <a:rPr lang="en-US" dirty="0" smtClean="0"/>
              <a:t>{C}^\prime)^{-1}</a:t>
            </a:r>
          </a:p>
          <a:p>
            <a:r>
              <a:rPr lang="en-US" dirty="0" smtClean="0"/>
              <a:t>            (\</a:t>
            </a:r>
            <a:r>
              <a:rPr lang="en-US" dirty="0" err="1" smtClean="0"/>
              <a:t>mathbf</a:t>
            </a:r>
            <a:r>
              <a:rPr lang="en-US" dirty="0" smtClean="0"/>
              <a:t>{C}\</a:t>
            </a:r>
            <a:r>
              <a:rPr lang="en-US" dirty="0" err="1" smtClean="0"/>
              <a:t>boldsymbol</a:t>
            </a:r>
            <a:r>
              <a:rPr lang="en-US" dirty="0" smtClean="0"/>
              <a:t>{\beta}-\</a:t>
            </a:r>
            <a:r>
              <a:rPr lang="en-US" dirty="0" err="1" smtClean="0"/>
              <a:t>mathbf</a:t>
            </a:r>
            <a:r>
              <a:rPr lang="en-US" dirty="0" smtClean="0"/>
              <a:t>{h})}</a:t>
            </a:r>
          </a:p>
          <a:p>
            <a:r>
              <a:rPr lang="en-US" dirty="0" smtClean="0"/>
              <a:t>           {\sigma^2} \\</a:t>
            </a:r>
          </a:p>
          <a:p>
            <a:r>
              <a:rPr lang="en-US" dirty="0" smtClean="0"/>
              <a:t>F^* &amp;=&amp; \</a:t>
            </a:r>
            <a:r>
              <a:rPr lang="en-US" dirty="0" err="1" smtClean="0"/>
              <a:t>frac</a:t>
            </a:r>
            <a:r>
              <a:rPr lang="en-US" dirty="0" smtClean="0"/>
              <a:t>{(\</a:t>
            </a:r>
            <a:r>
              <a:rPr lang="en-US" dirty="0" err="1" smtClean="0"/>
              <a:t>mathbf</a:t>
            </a:r>
            <a:r>
              <a:rPr lang="en-US" dirty="0" smtClean="0"/>
              <a:t>{C}\</a:t>
            </a:r>
            <a:r>
              <a:rPr lang="en-US" dirty="0" err="1" smtClean="0"/>
              <a:t>widehat</a:t>
            </a:r>
            <a:r>
              <a:rPr lang="en-US" dirty="0" smtClean="0"/>
              <a:t>{\</a:t>
            </a:r>
            <a:r>
              <a:rPr lang="en-US" dirty="0" err="1" smtClean="0"/>
              <a:t>boldsymbol</a:t>
            </a:r>
            <a:r>
              <a:rPr lang="en-US" dirty="0" smtClean="0"/>
              <a:t>{\beta}}-\</a:t>
            </a:r>
            <a:r>
              <a:rPr lang="en-US" dirty="0" err="1" smtClean="0"/>
              <a:t>mathbf</a:t>
            </a:r>
            <a:r>
              <a:rPr lang="en-US" dirty="0" smtClean="0"/>
              <a:t>{h})^\prime</a:t>
            </a:r>
          </a:p>
          <a:p>
            <a:r>
              <a:rPr lang="en-US" dirty="0" smtClean="0"/>
              <a:t>            (\</a:t>
            </a:r>
            <a:r>
              <a:rPr lang="en-US" dirty="0" err="1" smtClean="0"/>
              <a:t>mathbf</a:t>
            </a:r>
            <a:r>
              <a:rPr lang="en-US" dirty="0" smtClean="0"/>
              <a:t>{C}(\</a:t>
            </a:r>
            <a:r>
              <a:rPr lang="en-US" dirty="0" err="1" smtClean="0"/>
              <a:t>mathbf</a:t>
            </a:r>
            <a:r>
              <a:rPr lang="en-US" dirty="0" smtClean="0"/>
              <a:t>{X}^\prime \</a:t>
            </a:r>
            <a:r>
              <a:rPr lang="en-US" dirty="0" err="1" smtClean="0"/>
              <a:t>mathbf</a:t>
            </a:r>
            <a:r>
              <a:rPr lang="en-US" dirty="0" smtClean="0"/>
              <a:t>{X})^{-1}\</a:t>
            </a:r>
            <a:r>
              <a:rPr lang="en-US" dirty="0" err="1" smtClean="0"/>
              <a:t>mathbf</a:t>
            </a:r>
            <a:r>
              <a:rPr lang="en-US" dirty="0" smtClean="0"/>
              <a:t>{C}^\prime)^{-1}</a:t>
            </a:r>
          </a:p>
          <a:p>
            <a:r>
              <a:rPr lang="en-US" dirty="0" smtClean="0"/>
              <a:t>            (\</a:t>
            </a:r>
            <a:r>
              <a:rPr lang="en-US" dirty="0" err="1" smtClean="0"/>
              <a:t>mathbf</a:t>
            </a:r>
            <a:r>
              <a:rPr lang="en-US" dirty="0" smtClean="0"/>
              <a:t>{C}\</a:t>
            </a:r>
            <a:r>
              <a:rPr lang="en-US" dirty="0" err="1" smtClean="0"/>
              <a:t>widehat</a:t>
            </a:r>
            <a:r>
              <a:rPr lang="en-US" dirty="0" smtClean="0"/>
              <a:t>{\</a:t>
            </a:r>
            <a:r>
              <a:rPr lang="en-US" dirty="0" err="1" smtClean="0"/>
              <a:t>boldsymbol</a:t>
            </a:r>
            <a:r>
              <a:rPr lang="en-US" dirty="0" smtClean="0"/>
              <a:t>{\beta}}-\</a:t>
            </a:r>
            <a:r>
              <a:rPr lang="en-US" dirty="0" err="1" smtClean="0"/>
              <a:t>mathbf</a:t>
            </a:r>
            <a:r>
              <a:rPr lang="en-US" dirty="0" smtClean="0"/>
              <a:t>{h})}</a:t>
            </a:r>
          </a:p>
          <a:p>
            <a:r>
              <a:rPr lang="en-US" dirty="0" smtClean="0"/>
              <a:t>           {r \, MSE} \\</a:t>
            </a:r>
          </a:p>
          <a:p>
            <a:r>
              <a:rPr lang="en-US" dirty="0" smtClean="0"/>
              <a:t>  &amp;=&amp; \left(\</a:t>
            </a:r>
            <a:r>
              <a:rPr lang="en-US" dirty="0" err="1" smtClean="0"/>
              <a:t>frac</a:t>
            </a:r>
            <a:r>
              <a:rPr lang="en-US" dirty="0" smtClean="0"/>
              <a:t>{n-p}{r}\right) \left(\</a:t>
            </a:r>
            <a:r>
              <a:rPr lang="en-US" dirty="0" err="1" smtClean="0"/>
              <a:t>frac</a:t>
            </a:r>
            <a:r>
              <a:rPr lang="en-US" dirty="0" smtClean="0"/>
              <a:t>{a}{1-a}\right) % 24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\phi/n &amp;=&amp; \</a:t>
            </a:r>
            <a:r>
              <a:rPr lang="en-US" dirty="0" err="1" smtClean="0"/>
              <a:t>frac</a:t>
            </a:r>
            <a:r>
              <a:rPr lang="en-US" dirty="0" smtClean="0"/>
              <a:t>{(\</a:t>
            </a:r>
            <a:r>
              <a:rPr lang="en-US" dirty="0" err="1" smtClean="0"/>
              <a:t>mathbf</a:t>
            </a:r>
            <a:r>
              <a:rPr lang="en-US" dirty="0" smtClean="0"/>
              <a:t>{C}\</a:t>
            </a:r>
            <a:r>
              <a:rPr lang="en-US" dirty="0" err="1" smtClean="0"/>
              <a:t>boldsymbol</a:t>
            </a:r>
            <a:r>
              <a:rPr lang="en-US" dirty="0" smtClean="0"/>
              <a:t>{\beta}-\</a:t>
            </a:r>
            <a:r>
              <a:rPr lang="en-US" dirty="0" err="1" smtClean="0"/>
              <a:t>mathbf</a:t>
            </a:r>
            <a:r>
              <a:rPr lang="en-US" dirty="0" smtClean="0"/>
              <a:t>{h})^\prime</a:t>
            </a:r>
          </a:p>
          <a:p>
            <a:r>
              <a:rPr lang="en-US" dirty="0" smtClean="0"/>
              <a:t>            (\</a:t>
            </a:r>
            <a:r>
              <a:rPr lang="en-US" dirty="0" err="1" smtClean="0"/>
              <a:t>mathbf</a:t>
            </a:r>
            <a:r>
              <a:rPr lang="en-US" dirty="0" smtClean="0"/>
              <a:t>{C}(\</a:t>
            </a:r>
            <a:r>
              <a:rPr lang="en-US" dirty="0" err="1" smtClean="0"/>
              <a:t>mathbf</a:t>
            </a:r>
            <a:r>
              <a:rPr lang="en-US" dirty="0" smtClean="0"/>
              <a:t>{X}^\prime \</a:t>
            </a:r>
            <a:r>
              <a:rPr lang="en-US" dirty="0" err="1" smtClean="0"/>
              <a:t>mathbf</a:t>
            </a:r>
            <a:r>
              <a:rPr lang="en-US" dirty="0" smtClean="0"/>
              <a:t>{X}/n)^{-1}\</a:t>
            </a:r>
            <a:r>
              <a:rPr lang="en-US" dirty="0" err="1" smtClean="0"/>
              <a:t>mathbf</a:t>
            </a:r>
            <a:r>
              <a:rPr lang="en-US" dirty="0" smtClean="0"/>
              <a:t>{C}^\prime)^{-1}</a:t>
            </a:r>
          </a:p>
          <a:p>
            <a:r>
              <a:rPr lang="en-US" dirty="0" smtClean="0"/>
              <a:t>            (\</a:t>
            </a:r>
            <a:r>
              <a:rPr lang="en-US" dirty="0" err="1" smtClean="0"/>
              <a:t>mathbf</a:t>
            </a:r>
            <a:r>
              <a:rPr lang="en-US" dirty="0" smtClean="0"/>
              <a:t>{C}\</a:t>
            </a:r>
            <a:r>
              <a:rPr lang="en-US" dirty="0" err="1" smtClean="0"/>
              <a:t>boldsymbol</a:t>
            </a:r>
            <a:r>
              <a:rPr lang="en-US" dirty="0" smtClean="0"/>
              <a:t>{\beta}-\</a:t>
            </a:r>
            <a:r>
              <a:rPr lang="en-US" dirty="0" err="1" smtClean="0"/>
              <a:t>mathbf</a:t>
            </a:r>
            <a:r>
              <a:rPr lang="en-US" dirty="0" smtClean="0"/>
              <a:t>{h})}</a:t>
            </a:r>
          </a:p>
          <a:p>
            <a:r>
              <a:rPr lang="en-US" dirty="0" smtClean="0"/>
              <a:t>           {\sigma^2}</a:t>
            </a:r>
          </a:p>
          <a:p>
            <a:endParaRPr lang="en-US" dirty="0" smtClean="0"/>
          </a:p>
          <a:p>
            <a:r>
              <a:rPr lang="en-US" dirty="0" smtClean="0"/>
              <a:t>Let $n \</a:t>
            </a:r>
            <a:r>
              <a:rPr lang="en-US" dirty="0" err="1" smtClean="0"/>
              <a:t>rightarrow</a:t>
            </a:r>
            <a:r>
              <a:rPr lang="en-US" dirty="0" smtClean="0"/>
              <a:t> \</a:t>
            </a:r>
            <a:r>
              <a:rPr lang="en-US" dirty="0" err="1" smtClean="0"/>
              <a:t>infty</a:t>
            </a:r>
            <a:r>
              <a:rPr lang="en-US" dirty="0" smtClean="0"/>
              <a:t>$ and call the result ``population effect size."</a:t>
            </a:r>
          </a:p>
          <a:p>
            <a:r>
              <a:rPr lang="en-US" dirty="0" smtClean="0"/>
              <a:t>Write it as $\</a:t>
            </a:r>
            <a:r>
              <a:rPr lang="en-US" dirty="0" err="1" smtClean="0"/>
              <a:t>frac</a:t>
            </a:r>
            <a:r>
              <a:rPr lang="en-US" dirty="0" smtClean="0"/>
              <a:t>{a}{1-a}$. Call $a$ the proportion of remaining variation in the \</a:t>
            </a:r>
            <a:r>
              <a:rPr lang="en-US" dirty="0" err="1" smtClean="0"/>
              <a:t>emph</a:t>
            </a:r>
            <a:r>
              <a:rPr lang="en-US" dirty="0" smtClean="0"/>
              <a:t>{population}. 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noindent</a:t>
            </a:r>
            <a:endParaRPr lang="en-US" dirty="0" smtClean="0"/>
          </a:p>
          <a:p>
            <a:r>
              <a:rPr lang="en-US" dirty="0" smtClean="0"/>
              <a:t>To get a non-centrality parameter, Cohen multiples by $n-p$ rather than $n$. That's because he thinks of the result as a ``population $F$."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03BB2-511B-4EA8-8A2D-386FE754767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79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03BB2-511B-4EA8-8A2D-386FE754767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51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20-03-31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20-03-31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20-03-31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20-03-31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20-03-31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20-03-31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20-03-31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20-03-31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20-03-31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20-03-31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B27C-EB3D-4E5D-B48C-511092AB652D}" type="datetimeFigureOut">
              <a:rPr lang="en-US" smtClean="0"/>
              <a:t>20-03-31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9B27C-EB3D-4E5D-B48C-511092AB652D}" type="datetimeFigureOut">
              <a:rPr lang="en-US" smtClean="0"/>
              <a:t>20-03-31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7D99C-0D2F-4B95-B9D4-3CD0783098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5" Type="http://schemas.openxmlformats.org/officeDocument/2006/relationships/image" Target="../media/image9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utstat.toronto.edu/~brunner/oldclass/441s2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4550"/>
            <a:ext cx="7772400" cy="1470025"/>
          </a:xfrm>
        </p:spPr>
        <p:txBody>
          <a:bodyPr/>
          <a:lstStyle/>
          <a:p>
            <a:r>
              <a:rPr lang="en-US" dirty="0" smtClean="0"/>
              <a:t>The Sample and Population Variation Methods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08325"/>
            <a:ext cx="6400800" cy="733425"/>
          </a:xfrm>
        </p:spPr>
        <p:txBody>
          <a:bodyPr/>
          <a:lstStyle/>
          <a:p>
            <a:r>
              <a:rPr lang="en-US" dirty="0" smtClean="0"/>
              <a:t>More ways to select sample size</a:t>
            </a:r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87450" y="4508500"/>
            <a:ext cx="67706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/>
              <a:t>This slide show is a free open source document.  </a:t>
            </a:r>
          </a:p>
          <a:p>
            <a:r>
              <a:rPr lang="en-US" dirty="0"/>
              <a:t>See the last slide for copyright information.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154" y="441470"/>
            <a:ext cx="8395850" cy="4348831"/>
          </a:xfrm>
          <a:prstGeom prst="rect">
            <a:avLst/>
          </a:prstGeom>
        </p:spPr>
      </p:pic>
      <p:pic>
        <p:nvPicPr>
          <p:cNvPr id="3" name="Picture 2" descr="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626" y="5083588"/>
            <a:ext cx="5834679" cy="154447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7057" y="1922411"/>
            <a:ext cx="742502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Sometimes it’s helpful to know what </a:t>
            </a:r>
          </a:p>
          <a:p>
            <a:r>
              <a:rPr lang="en-US" sz="3200" dirty="0" smtClean="0"/>
              <a:t>proportion of remaining variation you need </a:t>
            </a:r>
          </a:p>
          <a:p>
            <a:r>
              <a:rPr lang="en-US" sz="3200" dirty="0" smtClean="0"/>
              <a:t>for significance with a given sample size.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784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171"/>
            <a:ext cx="8229600" cy="6783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Potato Example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33746" y="3373886"/>
            <a:ext cx="8229600" cy="323623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Effect coding: How many dummy variables?</a:t>
            </a:r>
          </a:p>
          <a:p>
            <a:r>
              <a:rPr lang="en-US" dirty="0" smtClean="0"/>
              <a:t>Main effects: Temp = 1, </a:t>
            </a:r>
            <a:r>
              <a:rPr lang="en-US" dirty="0" err="1" smtClean="0"/>
              <a:t>Bact</a:t>
            </a:r>
            <a:r>
              <a:rPr lang="en-US" dirty="0" smtClean="0"/>
              <a:t>=2, Ox=2          </a:t>
            </a:r>
            <a:r>
              <a:rPr lang="en-US" sz="2000" dirty="0" smtClean="0">
                <a:solidFill>
                  <a:srgbClr val="FF0000"/>
                </a:solidFill>
              </a:rPr>
              <a:t>5</a:t>
            </a:r>
          </a:p>
          <a:p>
            <a:r>
              <a:rPr lang="en-US" dirty="0" smtClean="0"/>
              <a:t>2-factor: </a:t>
            </a:r>
            <a:r>
              <a:rPr lang="en-US" dirty="0" err="1" smtClean="0"/>
              <a:t>TxB</a:t>
            </a:r>
            <a:r>
              <a:rPr lang="en-US" dirty="0" smtClean="0"/>
              <a:t> = 1*2, T*O = 1*2, B*O = 2*2  </a:t>
            </a:r>
            <a:r>
              <a:rPr lang="en-US" sz="2000" dirty="0" smtClean="0">
                <a:solidFill>
                  <a:srgbClr val="FF0000"/>
                </a:solidFill>
              </a:rPr>
              <a:t>8</a:t>
            </a:r>
          </a:p>
          <a:p>
            <a:r>
              <a:rPr lang="en-US" dirty="0" smtClean="0"/>
              <a:t>3-factor: </a:t>
            </a:r>
            <a:r>
              <a:rPr lang="en-US" dirty="0" err="1" smtClean="0"/>
              <a:t>TxBxO</a:t>
            </a:r>
            <a:r>
              <a:rPr lang="en-US" dirty="0" smtClean="0"/>
              <a:t> = 1*2*2           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4</a:t>
            </a:r>
            <a:endParaRPr lang="en-US" dirty="0" smtClean="0"/>
          </a:p>
          <a:p>
            <a:r>
              <a:rPr lang="en-US" dirty="0" smtClean="0"/>
              <a:t>Plus the intercept                      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1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4728" y="973250"/>
            <a:ext cx="87786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In </a:t>
            </a:r>
            <a:r>
              <a:rPr lang="en-US" sz="2800" dirty="0"/>
              <a:t>the potato data, there are 3 potatoes per treatment </a:t>
            </a:r>
          </a:p>
          <a:p>
            <a:r>
              <a:rPr lang="en-US" sz="2800" dirty="0"/>
              <a:t>   combination in a </a:t>
            </a:r>
            <a:r>
              <a:rPr lang="en-US" sz="2800" dirty="0" smtClean="0"/>
              <a:t>Temperature </a:t>
            </a:r>
            <a:r>
              <a:rPr lang="en-US" sz="2800" dirty="0"/>
              <a:t>(2 levels) by </a:t>
            </a:r>
            <a:r>
              <a:rPr lang="en-US" sz="2800" dirty="0" smtClean="0"/>
              <a:t>Bacteria type </a:t>
            </a:r>
            <a:endParaRPr lang="en-US" sz="2800" dirty="0"/>
          </a:p>
          <a:p>
            <a:r>
              <a:rPr lang="en-US" sz="2800" dirty="0"/>
              <a:t>   (3 levels) by </a:t>
            </a:r>
            <a:r>
              <a:rPr lang="en-US" sz="2800" dirty="0" smtClean="0"/>
              <a:t>Oxygen </a:t>
            </a:r>
            <a:r>
              <a:rPr lang="en-US" sz="2800" dirty="0"/>
              <a:t>level (3 levels) design. What pro-</a:t>
            </a:r>
          </a:p>
          <a:p>
            <a:r>
              <a:rPr lang="en-US" sz="2800" dirty="0"/>
              <a:t>   portion of remaining variation is required for the </a:t>
            </a:r>
          </a:p>
          <a:p>
            <a:r>
              <a:rPr lang="en-US" sz="2800" dirty="0"/>
              <a:t>   main effect of bacteria type to be significant?</a:t>
            </a:r>
          </a:p>
        </p:txBody>
      </p:sp>
    </p:spTree>
    <p:extLst>
      <p:ext uri="{BB962C8B-B14F-4D97-AF65-F5344CB8AC3E}">
        <p14:creationId xmlns:p14="http://schemas.microsoft.com/office/powerpoint/2010/main" val="1216120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46" y="355276"/>
            <a:ext cx="8064500" cy="4165600"/>
          </a:xfrm>
          <a:prstGeom prst="rect">
            <a:avLst/>
          </a:prstGeom>
        </p:spPr>
      </p:pic>
      <p:pic>
        <p:nvPicPr>
          <p:cNvPr id="3" name="Picture 2" descr="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123" y="4995992"/>
            <a:ext cx="5387644" cy="151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609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798"/>
            <a:ext cx="8229600" cy="861049"/>
          </a:xfrm>
        </p:spPr>
        <p:txBody>
          <a:bodyPr/>
          <a:lstStyle/>
          <a:p>
            <a:r>
              <a:rPr lang="en-US" dirty="0"/>
              <a:t>The Population Variation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5601"/>
            <a:ext cx="8229600" cy="5296516"/>
          </a:xfrm>
        </p:spPr>
        <p:txBody>
          <a:bodyPr>
            <a:normAutofit/>
          </a:bodyPr>
          <a:lstStyle/>
          <a:p>
            <a:r>
              <a:rPr lang="en-US" dirty="0"/>
              <a:t>This is a method of sample size selection for multiple regression due to Cohen (1988)</a:t>
            </a:r>
            <a:r>
              <a:rPr lang="en-US" dirty="0" smtClean="0"/>
              <a:t>.</a:t>
            </a:r>
          </a:p>
          <a:p>
            <a:r>
              <a:rPr lang="en-US" dirty="0"/>
              <a:t>It combines elements </a:t>
            </a:r>
            <a:r>
              <a:rPr lang="en-US" dirty="0" smtClean="0"/>
              <a:t>of classical </a:t>
            </a:r>
            <a:r>
              <a:rPr lang="en-US" dirty="0"/>
              <a:t>power analysis and the sample variation method</a:t>
            </a:r>
            <a:r>
              <a:rPr lang="en-US" dirty="0" smtClean="0"/>
              <a:t>.</a:t>
            </a:r>
          </a:p>
          <a:p>
            <a:r>
              <a:rPr lang="en-US" dirty="0"/>
              <a:t>Cohen does not call it the </a:t>
            </a:r>
            <a:r>
              <a:rPr lang="en-US" dirty="0" smtClean="0"/>
              <a:t>“Population Variation Method;” </a:t>
            </a:r>
            <a:r>
              <a:rPr lang="en-US" dirty="0"/>
              <a:t>he calls it </a:t>
            </a:r>
            <a:r>
              <a:rPr lang="en-US" dirty="0" smtClean="0"/>
              <a:t>“Statistical </a:t>
            </a:r>
            <a:r>
              <a:rPr lang="en-US" dirty="0"/>
              <a:t>Power Analysis</a:t>
            </a:r>
            <a:r>
              <a:rPr lang="en-US" dirty="0" smtClean="0"/>
              <a:t>.”</a:t>
            </a:r>
          </a:p>
          <a:p>
            <a:r>
              <a:rPr lang="en-US" dirty="0"/>
              <a:t>For most research psychologists, statistical power </a:t>
            </a:r>
            <a:r>
              <a:rPr lang="en-US" dirty="0" smtClean="0"/>
              <a:t>analysis </a:t>
            </a:r>
            <a:r>
              <a:rPr lang="en-US" i="1" dirty="0" smtClean="0"/>
              <a:t>is</a:t>
            </a:r>
            <a:r>
              <a:rPr lang="en-US" dirty="0" smtClean="0"/>
              <a:t> the </a:t>
            </a:r>
            <a:r>
              <a:rPr lang="en-US" dirty="0"/>
              <a:t>population </a:t>
            </a:r>
            <a:r>
              <a:rPr lang="en-US" dirty="0" smtClean="0"/>
              <a:t>variation method, </a:t>
            </a:r>
            <a:r>
              <a:rPr lang="en-US" dirty="0"/>
              <a:t>period.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842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771"/>
            <a:ext cx="8229600" cy="7268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800" y="103235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Looking closely at the formula for the non-centrality </a:t>
            </a:r>
            <a:r>
              <a:rPr lang="en-US" dirty="0" smtClean="0"/>
              <a:t>parameter of the non-central F distribution, </a:t>
            </a:r>
            <a:r>
              <a:rPr lang="en-US" dirty="0"/>
              <a:t>Cohen decides that it </a:t>
            </a:r>
            <a:r>
              <a:rPr lang="en-US" dirty="0" smtClean="0"/>
              <a:t>is based </a:t>
            </a:r>
            <a:r>
              <a:rPr lang="en-US" dirty="0"/>
              <a:t>on something interprets as a population version of the quantity we are denoting by </a:t>
            </a:r>
            <a:r>
              <a:rPr lang="en-US" i="1" dirty="0"/>
              <a:t>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O</a:t>
            </a:r>
            <a:r>
              <a:rPr lang="en-US" dirty="0" smtClean="0"/>
              <a:t>ne thinks of </a:t>
            </a:r>
            <a:r>
              <a:rPr lang="en-US" dirty="0"/>
              <a:t>it as the proportion of remaining </a:t>
            </a:r>
            <a:r>
              <a:rPr lang="en-US" dirty="0" smtClean="0"/>
              <a:t>variation </a:t>
            </a:r>
            <a:r>
              <a:rPr lang="en-US" dirty="0"/>
              <a:t>that is </a:t>
            </a:r>
            <a:r>
              <a:rPr lang="en-US" dirty="0" smtClean="0"/>
              <a:t>explained by </a:t>
            </a:r>
            <a:r>
              <a:rPr lang="en-US" dirty="0"/>
              <a:t>the effect in </a:t>
            </a:r>
            <a:r>
              <a:rPr lang="en-US" dirty="0" smtClean="0"/>
              <a:t>question </a:t>
            </a:r>
            <a:r>
              <a:rPr lang="en-US" i="1" dirty="0"/>
              <a:t>in the population</a:t>
            </a:r>
            <a:r>
              <a:rPr lang="en-US" dirty="0"/>
              <a:t>. He calls it ``effect size."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54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447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Cohen’s Population </a:t>
            </a:r>
            <a:r>
              <a:rPr lang="en-US" dirty="0" smtClean="0"/>
              <a:t>Variation</a:t>
            </a:r>
            <a:r>
              <a:rPr lang="en-US" dirty="0" smtClean="0"/>
              <a:t> </a:t>
            </a:r>
            <a:r>
              <a:rPr lang="en-US" dirty="0" smtClean="0"/>
              <a:t>Method</a:t>
            </a:r>
            <a:endParaRPr lang="en-US" dirty="0"/>
          </a:p>
        </p:txBody>
      </p:sp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726" y="4246908"/>
            <a:ext cx="6654800" cy="6858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361" y="5547814"/>
            <a:ext cx="8724900" cy="546100"/>
          </a:xfrm>
          <a:prstGeom prst="rect">
            <a:avLst/>
          </a:prstGeom>
        </p:spPr>
      </p:pic>
      <p:pic>
        <p:nvPicPr>
          <p:cNvPr id="7" name="Picture 6" descr="phi_&amp;=&amp;_frac_(_m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65" y="1255465"/>
            <a:ext cx="6197600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</a:t>
            </a:r>
            <a:r>
              <a:rPr lang="en-US" dirty="0" smtClean="0"/>
              <a:t>Variation </a:t>
            </a:r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a way to choose an effect size without having to guess true beta (mu) or sigma values</a:t>
            </a:r>
          </a:p>
          <a:p>
            <a:r>
              <a:rPr lang="en-US" dirty="0" smtClean="0"/>
              <a:t>To get a non-centrality parameter for power analysis, Cohen multiplies by n-p instead of n.</a:t>
            </a:r>
          </a:p>
          <a:p>
            <a:r>
              <a:rPr lang="en-US" dirty="0" smtClean="0"/>
              <a:t>That’s because he thinks of phi as r times a population F statistic.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673" y="398463"/>
            <a:ext cx="8496300" cy="60198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025" y="984250"/>
            <a:ext cx="6350000" cy="4749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5477"/>
            <a:ext cx="8229600" cy="7516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These methods are non-standard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975" y="1147929"/>
            <a:ext cx="8229600" cy="5410006"/>
          </a:xfrm>
        </p:spPr>
        <p:txBody>
          <a:bodyPr/>
          <a:lstStyle/>
          <a:p>
            <a:r>
              <a:rPr lang="en-US" dirty="0" smtClean="0"/>
              <a:t>The sample variation method is another way to select sample size. It’s not based on power.</a:t>
            </a:r>
            <a:endParaRPr lang="en-US" dirty="0"/>
          </a:p>
          <a:p>
            <a:r>
              <a:rPr lang="en-US" dirty="0" smtClean="0"/>
              <a:t>The population variation method is a way to select sample size on the basis of power, with the same </a:t>
            </a:r>
            <a:r>
              <a:rPr lang="en-US" dirty="0" err="1" smtClean="0"/>
              <a:t>flavour</a:t>
            </a:r>
            <a:r>
              <a:rPr lang="en-US" dirty="0" smtClean="0"/>
              <a:t> as the sample variation method.</a:t>
            </a:r>
          </a:p>
          <a:p>
            <a:r>
              <a:rPr lang="en-US" dirty="0" smtClean="0"/>
              <a:t>The population variation method is standard only in Psychology.</a:t>
            </a:r>
          </a:p>
          <a:p>
            <a:r>
              <a:rPr lang="en-US" i="1" dirty="0" smtClean="0"/>
              <a:t>Statistical power analysis for the behavioral sciences</a:t>
            </a:r>
            <a:r>
              <a:rPr lang="en-US" dirty="0" smtClean="0"/>
              <a:t> by Jacob Cohen.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4029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Copyright Information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088" y="2060575"/>
            <a:ext cx="7770812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 This slide show was prepared by Jerry Brunner, Department of Statistical Sciences, University of Toronto. It is licensed under a Creative Commons Attribution -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ShareAlike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3.0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Unported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License. Use any part of it as you like and share the result freely. These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Powerpoint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algn="ctr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3"/>
              </a:rPr>
              <a:t>http://www.utstat.toronto.edu/~brunner/oldclass/441s20</a:t>
            </a: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Sample Size by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Statisticians usually recommend that sample size be based on a power analysis.</a:t>
            </a:r>
          </a:p>
          <a:p>
            <a:r>
              <a:rPr lang="en-US" dirty="0" smtClean="0"/>
              <a:t>Statistical power is the probability of rejecting the null hypothesis when the null hypothesis is false.</a:t>
            </a:r>
          </a:p>
          <a:p>
            <a:r>
              <a:rPr lang="en-US" dirty="0" smtClean="0"/>
              <a:t>Power depends on sample size and how wrong H</a:t>
            </a:r>
            <a:r>
              <a:rPr lang="en-US" baseline="-25000" dirty="0" smtClean="0"/>
              <a:t>0</a:t>
            </a:r>
            <a:r>
              <a:rPr lang="en-US" dirty="0" smtClean="0"/>
              <a:t> is (effect size).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266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select sample size by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4148"/>
          </a:xfrm>
        </p:spPr>
        <p:txBody>
          <a:bodyPr/>
          <a:lstStyle/>
          <a:p>
            <a:r>
              <a:rPr lang="en-US" dirty="0" smtClean="0"/>
              <a:t>Pick an effect size you’d like to be able to detect.  It should be just over the boundary of interesting and meaningful.</a:t>
            </a:r>
          </a:p>
          <a:p>
            <a:r>
              <a:rPr lang="en-US" dirty="0" smtClean="0"/>
              <a:t>Pick a desired power – a probability with which you’d like to be able to detect the effect by rejecting the null hypothesis.</a:t>
            </a:r>
          </a:p>
          <a:p>
            <a:r>
              <a:rPr lang="en-US" dirty="0" smtClean="0"/>
              <a:t>Start with a fairly small n and calculate the power.   Increase the sample size until the desired power is reached.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4"/>
            <a:ext cx="8229600" cy="6958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proble</a:t>
            </a:r>
            <a:r>
              <a:rPr lang="en-US" dirty="0"/>
              <a:t>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4730"/>
            <a:ext cx="8229600" cy="552933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regression and analysis of variance, effects must be expressed in units of </a:t>
            </a:r>
            <a:r>
              <a:rPr lang="en-US" dirty="0" err="1" smtClean="0"/>
              <a:t>σ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This can be tough in practice.</a:t>
            </a:r>
          </a:p>
          <a:p>
            <a:r>
              <a:rPr lang="en-US" dirty="0" smtClean="0"/>
              <a:t>Scientists who understand the subject matter and want to select a sample size mostly do not think in terms of Greek letters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Statisticians can think in terms of Greek letters, but they have no idea what effect size is important.</a:t>
            </a:r>
            <a:endParaRPr lang="en-US" dirty="0" smtClean="0"/>
          </a:p>
          <a:p>
            <a:r>
              <a:rPr lang="en-US" dirty="0" smtClean="0"/>
              <a:t>Regression on observational data presents additional problems.</a:t>
            </a:r>
            <a:endParaRPr lang="en-US" dirty="0"/>
          </a:p>
          <a:p>
            <a:r>
              <a:rPr lang="en-US" dirty="0" smtClean="0"/>
              <a:t>The sample variation method is quick and easy.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3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F test is based </a:t>
            </a:r>
            <a:r>
              <a:rPr lang="en-US" dirty="0" smtClean="0"/>
              <a:t>upon</a:t>
            </a:r>
            <a:endParaRPr lang="en-US" dirty="0"/>
          </a:p>
        </p:txBody>
      </p:sp>
      <p:pic>
        <p:nvPicPr>
          <p:cNvPr id="28675" name="Picture 5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3191" y="1600200"/>
            <a:ext cx="40513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Rectangle 6"/>
          <p:cNvSpPr>
            <a:spLocks noChangeArrowheads="1"/>
          </p:cNvSpPr>
          <p:nvPr/>
        </p:nvSpPr>
        <p:spPr bwMode="auto">
          <a:xfrm>
            <a:off x="1912646" y="4210209"/>
            <a:ext cx="58066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/>
              <a:t>Increase in explained variation expressed as a fraction</a:t>
            </a:r>
          </a:p>
          <a:p>
            <a:r>
              <a:rPr lang="en-US" dirty="0"/>
              <a:t>of the variation that the reduced model does </a:t>
            </a:r>
            <a:r>
              <a:rPr lang="en-US" i="1" dirty="0"/>
              <a:t>not</a:t>
            </a:r>
            <a:r>
              <a:rPr lang="en-US" dirty="0"/>
              <a:t> explain.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40171"/>
            <a:ext cx="8229600" cy="3436543"/>
          </a:xfrm>
        </p:spPr>
        <p:txBody>
          <a:bodyPr/>
          <a:lstStyle/>
          <a:p>
            <a:r>
              <a:rPr lang="en-US" dirty="0"/>
              <a:t>For any given sample size, the bigger </a:t>
            </a:r>
            <a:r>
              <a:rPr lang="en-US" i="1" dirty="0"/>
              <a:t>a</a:t>
            </a:r>
            <a:r>
              <a:rPr lang="en-US" dirty="0"/>
              <a:t> is, the bigger </a:t>
            </a:r>
            <a:r>
              <a:rPr lang="en-US" i="1" dirty="0"/>
              <a:t>F</a:t>
            </a:r>
            <a:r>
              <a:rPr lang="en-US" dirty="0"/>
              <a:t> becomes.</a:t>
            </a:r>
          </a:p>
          <a:p>
            <a:r>
              <a:rPr lang="en-US" dirty="0"/>
              <a:t>For any a ≠0, </a:t>
            </a:r>
            <a:r>
              <a:rPr lang="en-US" i="1" dirty="0"/>
              <a:t>F</a:t>
            </a:r>
            <a:r>
              <a:rPr lang="en-US" dirty="0"/>
              <a:t> increases as a function of </a:t>
            </a:r>
            <a:r>
              <a:rPr lang="en-US" i="1" dirty="0"/>
              <a:t>n.</a:t>
            </a:r>
            <a:endParaRPr lang="en-US" dirty="0"/>
          </a:p>
          <a:p>
            <a:r>
              <a:rPr lang="en-US" dirty="0"/>
              <a:t>So you can get a large </a:t>
            </a:r>
            <a:r>
              <a:rPr lang="en-US" i="1" dirty="0"/>
              <a:t>F</a:t>
            </a:r>
            <a:r>
              <a:rPr lang="en-US" dirty="0"/>
              <a:t> from strong results and a small sample, or from weak results and a large sample.</a:t>
            </a:r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597" y="890805"/>
            <a:ext cx="4989624" cy="119688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8758" y="2256058"/>
            <a:ext cx="872381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 sample variation method is to choose a value of </a:t>
            </a:r>
            <a:r>
              <a:rPr lang="en-US" sz="2400" i="1" dirty="0" smtClean="0"/>
              <a:t>a</a:t>
            </a:r>
            <a:r>
              <a:rPr lang="en-US" sz="2400" dirty="0" smtClean="0"/>
              <a:t> that is just </a:t>
            </a:r>
          </a:p>
          <a:p>
            <a:r>
              <a:rPr lang="en-US" sz="2400" dirty="0" smtClean="0"/>
              <a:t>large enough to be interesting, and increase n, calculating </a:t>
            </a:r>
            <a:r>
              <a:rPr lang="en-US" sz="2400" i="1" dirty="0" smtClean="0"/>
              <a:t>F</a:t>
            </a:r>
            <a:r>
              <a:rPr lang="en-US" sz="2400" dirty="0" smtClean="0"/>
              <a:t> and its </a:t>
            </a:r>
          </a:p>
          <a:p>
            <a:r>
              <a:rPr lang="en-US" sz="2400" dirty="0" smtClean="0"/>
              <a:t>p-value each time until p &lt; 0.05; then stop. The final value of n is the </a:t>
            </a:r>
          </a:p>
          <a:p>
            <a:r>
              <a:rPr lang="en-US" sz="2400" dirty="0" smtClean="0"/>
              <a:t>smallest sample size for which an effect explaining that much of the </a:t>
            </a:r>
          </a:p>
          <a:p>
            <a:r>
              <a:rPr lang="en-US" sz="2400" dirty="0" smtClean="0"/>
              <a:t>remaining variation will be significant. With that sample size, the </a:t>
            </a:r>
          </a:p>
          <a:p>
            <a:r>
              <a:rPr lang="en-US" sz="2400" dirty="0" smtClean="0"/>
              <a:t>effect will be significant if and only if it explains </a:t>
            </a:r>
            <a:r>
              <a:rPr lang="en-US" sz="2400" i="1" dirty="0" smtClean="0"/>
              <a:t>a</a:t>
            </a:r>
            <a:r>
              <a:rPr lang="en-US" sz="2400" dirty="0" smtClean="0"/>
              <a:t> or more of the </a:t>
            </a:r>
          </a:p>
          <a:p>
            <a:r>
              <a:rPr lang="en-US" sz="2400" dirty="0" smtClean="0"/>
              <a:t>remaining variation.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08758" y="5444652"/>
            <a:ext cx="8037026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That's all there is to it. You tell me a proportion of remaining </a:t>
            </a:r>
          </a:p>
          <a:p>
            <a:r>
              <a:rPr lang="en-US" sz="2400" dirty="0" smtClean="0"/>
              <a:t>variation that you want to be statistically significant, and I'll tell </a:t>
            </a:r>
          </a:p>
          <a:p>
            <a:r>
              <a:rPr lang="en-US" sz="2400" dirty="0" smtClean="0"/>
              <a:t>you a sample size.</a:t>
            </a:r>
            <a:endParaRPr lang="en-US" sz="2400" dirty="0"/>
          </a:p>
        </p:txBody>
      </p:sp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597" y="890805"/>
            <a:ext cx="4989624" cy="119688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44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4728" y="733246"/>
            <a:ext cx="850207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Suppose we are planning a 2x3x4 analysis of covariance, </a:t>
            </a:r>
          </a:p>
          <a:p>
            <a:r>
              <a:rPr lang="en-US" sz="2800" dirty="0" smtClean="0"/>
              <a:t>with two covariates, and factors named A, B and C. We </a:t>
            </a:r>
          </a:p>
          <a:p>
            <a:r>
              <a:rPr lang="en-US" sz="2800" dirty="0" smtClean="0"/>
              <a:t>are setting it up as a regression model, with one dummy </a:t>
            </a:r>
          </a:p>
          <a:p>
            <a:r>
              <a:rPr lang="en-US" sz="2800" dirty="0" smtClean="0"/>
              <a:t>variable for A, 2 dummy variables for B, and 3 for C. </a:t>
            </a:r>
          </a:p>
          <a:p>
            <a:r>
              <a:rPr lang="en-US" sz="2800" dirty="0" smtClean="0"/>
              <a:t>Interactions are represented by product terms, and there </a:t>
            </a:r>
          </a:p>
          <a:p>
            <a:r>
              <a:rPr lang="en-US" sz="2800" dirty="0" smtClean="0"/>
              <a:t>are 2 products for the </a:t>
            </a:r>
            <a:r>
              <a:rPr lang="en-US" sz="2800" dirty="0" err="1" smtClean="0"/>
              <a:t>AxB</a:t>
            </a:r>
            <a:r>
              <a:rPr lang="en-US" sz="2800" dirty="0" smtClean="0"/>
              <a:t> interaction, 3 for </a:t>
            </a:r>
            <a:r>
              <a:rPr lang="en-US" sz="2800" dirty="0" err="1" smtClean="0"/>
              <a:t>AxC</a:t>
            </a:r>
            <a:r>
              <a:rPr lang="en-US" sz="2800" dirty="0" smtClean="0"/>
              <a:t>, 6 for </a:t>
            </a:r>
          </a:p>
          <a:p>
            <a:r>
              <a:rPr lang="en-US" sz="2800" dirty="0" err="1" smtClean="0"/>
              <a:t>BxC</a:t>
            </a:r>
            <a:r>
              <a:rPr lang="en-US" sz="2800" dirty="0" smtClean="0"/>
              <a:t>, and 1*2*3 = 6 for </a:t>
            </a:r>
            <a:r>
              <a:rPr lang="en-US" sz="2800" dirty="0" err="1" smtClean="0"/>
              <a:t>AxBxC</a:t>
            </a:r>
            <a:r>
              <a:rPr lang="en-US" sz="2800" dirty="0" smtClean="0"/>
              <a:t>. The regression coefficients </a:t>
            </a:r>
          </a:p>
          <a:p>
            <a:r>
              <a:rPr lang="en-US" sz="2800" dirty="0" smtClean="0"/>
              <a:t>for these plus two for the covariates and one for the </a:t>
            </a:r>
          </a:p>
          <a:p>
            <a:r>
              <a:rPr lang="en-US" sz="2800" dirty="0" smtClean="0"/>
              <a:t>intercept give us p = 26. The null hypothesis is that of no </a:t>
            </a:r>
          </a:p>
          <a:p>
            <a:r>
              <a:rPr lang="en-US" sz="2800" dirty="0" err="1" smtClean="0"/>
              <a:t>BxC</a:t>
            </a:r>
            <a:r>
              <a:rPr lang="en-US" sz="2800" dirty="0" smtClean="0"/>
              <a:t> interaction, so r = 6. The "other effects in the </a:t>
            </a:r>
          </a:p>
          <a:p>
            <a:r>
              <a:rPr lang="en-US" sz="2800" dirty="0" smtClean="0"/>
              <a:t>model" for which we are "controlling" are represented </a:t>
            </a:r>
          </a:p>
          <a:p>
            <a:r>
              <a:rPr lang="en-US" sz="2800" dirty="0" smtClean="0"/>
              <a:t>by 2 covariates and 17 dummy variables and products of </a:t>
            </a:r>
          </a:p>
          <a:p>
            <a:r>
              <a:rPr lang="en-US" sz="2800" dirty="0" smtClean="0"/>
              <a:t>dummy variables.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1692</Words>
  <Application>Microsoft Macintosh PowerPoint</Application>
  <PresentationFormat>On-screen Show (4:3)</PresentationFormat>
  <Paragraphs>121</Paragraphs>
  <Slides>20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The Sample and Population Variation Methods</vt:lpstr>
      <vt:lpstr>These methods are non-standard</vt:lpstr>
      <vt:lpstr>Sample Size by Power</vt:lpstr>
      <vt:lpstr>How to select sample size by power</vt:lpstr>
      <vt:lpstr>The problem</vt:lpstr>
      <vt:lpstr>F test is based upon</vt:lpstr>
      <vt:lpstr>PowerPoint Presentation</vt:lpstr>
      <vt:lpstr>PowerPoint Presentation</vt:lpstr>
      <vt:lpstr>Example</vt:lpstr>
      <vt:lpstr>PowerPoint Presentation</vt:lpstr>
      <vt:lpstr>PowerPoint Presentation</vt:lpstr>
      <vt:lpstr>Potato Example</vt:lpstr>
      <vt:lpstr>PowerPoint Presentation</vt:lpstr>
      <vt:lpstr>The Population Variation Method</vt:lpstr>
      <vt:lpstr>The idea</vt:lpstr>
      <vt:lpstr>Cohen’s Population Variation Method</vt:lpstr>
      <vt:lpstr>Population Variation Method</vt:lpstr>
      <vt:lpstr>PowerPoint Presentation</vt:lpstr>
      <vt:lpstr>PowerPoint Presentation</vt:lpstr>
      <vt:lpstr>Copyright Information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Another way to select sample size</dc:title>
  <dc:creator>Earl Monroe</dc:creator>
  <cp:lastModifiedBy>Kareem</cp:lastModifiedBy>
  <cp:revision>52</cp:revision>
  <dcterms:created xsi:type="dcterms:W3CDTF">2011-03-04T04:57:51Z</dcterms:created>
  <dcterms:modified xsi:type="dcterms:W3CDTF">2020-03-31T20:47:07Z</dcterms:modified>
</cp:coreProperties>
</file>