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0" r:id="rId6"/>
    <p:sldId id="259" r:id="rId7"/>
    <p:sldId id="264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66" autoAdjust="0"/>
  </p:normalViewPr>
  <p:slideViewPr>
    <p:cSldViewPr>
      <p:cViewPr varScale="1">
        <p:scale>
          <a:sx n="68" d="100"/>
          <a:sy n="68" d="100"/>
        </p:scale>
        <p:origin x="-5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34F9AF3-ED40-E541-8508-78DB0C49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60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Model for three categories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ln</a:t>
            </a:r>
            <a:r>
              <a:rPr lang="en-US" dirty="0" smtClean="0"/>
              <a:t>\left(\</a:t>
            </a:r>
            <a:r>
              <a:rPr lang="en-US" dirty="0" err="1" smtClean="0"/>
              <a:t>frac</a:t>
            </a:r>
            <a:r>
              <a:rPr lang="en-US" dirty="0" smtClean="0"/>
              <a:t>{\pi_1}{\pi_3} \right ) &amp; = &amp; </a:t>
            </a:r>
          </a:p>
          <a:p>
            <a:r>
              <a:rPr lang="en-US" dirty="0" smtClean="0"/>
              <a:t>     \beta_{0,1} + \beta_{1,1}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\beta_{p-1,1} x_{p-1} \\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ln</a:t>
            </a:r>
            <a:r>
              <a:rPr lang="en-US" dirty="0" smtClean="0"/>
              <a:t>\left(\</a:t>
            </a:r>
            <a:r>
              <a:rPr lang="en-US" dirty="0" err="1" smtClean="0"/>
              <a:t>frac</a:t>
            </a:r>
            <a:r>
              <a:rPr lang="en-US" dirty="0" smtClean="0"/>
              <a:t>{\pi_2}{\pi_3} \right ) &amp; = &amp; </a:t>
            </a:r>
          </a:p>
          <a:p>
            <a:r>
              <a:rPr lang="en-US" dirty="0" smtClean="0"/>
              <a:t>     \beta_{0,2} + \beta_{1,2}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\beta_{p-1,2} x_{p-1}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9DD5D0-26B4-7548-AD7D-D86A67AA5FE5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Two linear equations in two </a:t>
            </a:r>
            <a:r>
              <a:rPr lang="en-US" dirty="0" smtClean="0"/>
              <a:t>unknowns</a:t>
            </a:r>
          </a:p>
          <a:p>
            <a:pPr eaLnBrk="1" hangingPunct="1"/>
            <a:r>
              <a:rPr lang="en-US" dirty="0" smtClean="0"/>
              <a:t>% Solve for the probabilities</a:t>
            </a:r>
          </a:p>
          <a:p>
            <a:pPr eaLnBrk="1" hangingPunct="1"/>
            <a:r>
              <a:rPr lang="en-US" dirty="0" smtClean="0"/>
              <a:t>\</a:t>
            </a:r>
            <a:r>
              <a:rPr lang="en-US" dirty="0" err="1" smtClean="0"/>
              <a:t>frac</a:t>
            </a:r>
            <a:r>
              <a:rPr lang="en-US" dirty="0" smtClean="0"/>
              <a:t>{\pi_1}{\pi_3} &amp; = &amp; e^{L_1} \\ \\</a:t>
            </a:r>
          </a:p>
          <a:p>
            <a:pPr eaLnBrk="1" hangingPunct="1"/>
            <a:r>
              <a:rPr lang="en-US" dirty="0" smtClean="0"/>
              <a:t>\</a:t>
            </a:r>
            <a:r>
              <a:rPr lang="en-US" dirty="0" err="1" smtClean="0"/>
              <a:t>frac</a:t>
            </a:r>
            <a:r>
              <a:rPr lang="en-US" dirty="0" smtClean="0"/>
              <a:t>{\pi_2}{\pi_3} &amp; = &amp; e^{L_2}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\pi_1  &amp; = &amp; \pi_3 e^{L_1} \\ \\</a:t>
            </a:r>
          </a:p>
          <a:p>
            <a:pPr eaLnBrk="1" hangingPunct="1"/>
            <a:r>
              <a:rPr lang="en-US" dirty="0" smtClean="0"/>
              <a:t>\pi_2 &amp; = &amp; \pi_3 e^{L_2}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\pi_1  &amp; = &amp; \pi_3 e^{L_1} \\ \\</a:t>
            </a:r>
          </a:p>
          <a:p>
            <a:pPr eaLnBrk="1" hangingPunct="1"/>
            <a:r>
              <a:rPr lang="en-US" dirty="0" smtClean="0"/>
              <a:t>\pi_2  &amp; = &amp; \pi_3 e^{L_2} \\ \\</a:t>
            </a:r>
          </a:p>
          <a:p>
            <a:pPr eaLnBrk="1" hangingPunct="1"/>
            <a:r>
              <a:rPr lang="en-US" dirty="0" smtClean="0"/>
              <a:t>\pi_1 + \pi_2 + \pi_3 &amp; = &amp; 1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Three linear equations in 3 unknowns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{e^{L_1}}{1+\sum_{j=1}^{k-1}e^{</a:t>
            </a:r>
            <a:r>
              <a:rPr lang="en-US" dirty="0" err="1" smtClean="0"/>
              <a:t>L_j</a:t>
            </a:r>
            <a:r>
              <a:rPr lang="en-US" dirty="0" smtClean="0"/>
              <a:t>}}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{e^{L_2}}{1+\sum_{j=1}^{k-1}e^{</a:t>
            </a:r>
            <a:r>
              <a:rPr lang="en-US" dirty="0" err="1" smtClean="0"/>
              <a:t>L_j</a:t>
            </a:r>
            <a:r>
              <a:rPr lang="en-US" dirty="0" smtClean="0"/>
              <a:t>}}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pi_k</a:t>
            </a:r>
            <a:r>
              <a:rPr lang="en-US" dirty="0" smtClean="0"/>
              <a:t>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{1}{1+\sum_{j=1}^{k-1}e^{</a:t>
            </a:r>
            <a:r>
              <a:rPr lang="en-US" dirty="0" err="1" smtClean="0"/>
              <a:t>L_j</a:t>
            </a:r>
            <a:r>
              <a:rPr lang="en-US" dirty="0" smtClean="0"/>
              <a:t>}}</a:t>
            </a:r>
          </a:p>
          <a:p>
            <a:endParaRPr lang="en-US" dirty="0" smtClean="0"/>
          </a:p>
          <a:p>
            <a:r>
              <a:rPr lang="en-US" dirty="0" smtClean="0"/>
              <a:t>\pi_1      &amp; = &amp; \</a:t>
            </a:r>
            <a:r>
              <a:rPr lang="en-US" dirty="0" err="1" smtClean="0"/>
              <a:t>pi_k</a:t>
            </a:r>
            <a:r>
              <a:rPr lang="en-US" dirty="0" smtClean="0"/>
              <a:t> e^{L_1} \\ </a:t>
            </a:r>
          </a:p>
          <a:p>
            <a:r>
              <a:rPr lang="en-US" dirty="0" smtClean="0"/>
              <a:t>          &amp; \</a:t>
            </a:r>
            <a:r>
              <a:rPr lang="en-US" dirty="0" err="1" smtClean="0"/>
              <a:t>vdots</a:t>
            </a:r>
            <a:r>
              <a:rPr lang="en-US" dirty="0" smtClean="0"/>
              <a:t> &amp;  \\ </a:t>
            </a:r>
          </a:p>
          <a:p>
            <a:r>
              <a:rPr lang="en-US" dirty="0" smtClean="0"/>
              <a:t>\pi_{k-1}  &amp; = &amp; \</a:t>
            </a:r>
            <a:r>
              <a:rPr lang="en-US" dirty="0" err="1" smtClean="0"/>
              <a:t>pi_k</a:t>
            </a:r>
            <a:r>
              <a:rPr lang="en-US" dirty="0" smtClean="0"/>
              <a:t> e^{L_{k-1}} \\ </a:t>
            </a:r>
          </a:p>
          <a:p>
            <a:r>
              <a:rPr lang="en-US" dirty="0" smtClean="0"/>
              <a:t>\pi_1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pi_k</a:t>
            </a:r>
            <a:r>
              <a:rPr lang="en-US" dirty="0" smtClean="0"/>
              <a:t> &amp; = &amp; 1</a:t>
            </a:r>
          </a:p>
          <a:p>
            <a:endParaRPr lang="en-US" dirty="0" smtClean="0"/>
          </a:p>
          <a:p>
            <a:r>
              <a:rPr lang="en-US" dirty="0" smtClean="0"/>
              <a:t>% Solution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{e^{L_1}}{1+e^{L_1}+e^{L_2}} \\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{e^{L_2}}{1+e^{L_1}+e^{L_2}} \\ \\</a:t>
            </a:r>
          </a:p>
          <a:p>
            <a:r>
              <a:rPr lang="en-US" dirty="0" smtClean="0"/>
              <a:t>\pi_3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{1}{1+e^{L_1}+e^{L_2}}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85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Solution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\begin{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eqnarray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*}</a:t>
            </a:r>
          </a:p>
          <a:p>
            <a:r>
              <a:rPr lang="mr-IN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\pi_1     &amp; = &amp; \frac{e^{L_1}}{1+e^{L_1}+e^{L_2}} \\ \\</a:t>
            </a:r>
          </a:p>
          <a:p>
            <a:r>
              <a:rPr lang="mr-IN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\pi_2     &amp; = &amp; \frac{e^{L_2}}{1+e^{L_1}+e^{L_2}} \\ \\</a:t>
            </a:r>
          </a:p>
          <a:p>
            <a:r>
              <a:rPr lang="mr-IN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\pi_3     &amp; = &amp; \frac{1}{1+e^{L_1}+e^{L_2}}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\end{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eqnarray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*}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52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\pi_1      &amp; = &amp; \</a:t>
            </a:r>
            <a:r>
              <a:rPr lang="da-DK" dirty="0" err="1" smtClean="0"/>
              <a:t>pi_k</a:t>
            </a:r>
            <a:r>
              <a:rPr lang="da-DK" dirty="0" smtClean="0"/>
              <a:t> e^{L_1} \\ </a:t>
            </a:r>
          </a:p>
          <a:p>
            <a:r>
              <a:rPr lang="da-DK" dirty="0" smtClean="0"/>
              <a:t>          &amp; \</a:t>
            </a:r>
            <a:r>
              <a:rPr lang="da-DK" dirty="0" err="1" smtClean="0"/>
              <a:t>vdots</a:t>
            </a:r>
            <a:r>
              <a:rPr lang="da-DK" dirty="0" smtClean="0"/>
              <a:t> &amp;  \\ </a:t>
            </a:r>
          </a:p>
          <a:p>
            <a:r>
              <a:rPr lang="da-DK" dirty="0" smtClean="0"/>
              <a:t>\pi_{k-1}  &amp; = &amp; \</a:t>
            </a:r>
            <a:r>
              <a:rPr lang="da-DK" dirty="0" err="1" smtClean="0"/>
              <a:t>pi_k</a:t>
            </a:r>
            <a:r>
              <a:rPr lang="da-DK" dirty="0" smtClean="0"/>
              <a:t> e^{L_{k-1}} \\ </a:t>
            </a:r>
          </a:p>
          <a:p>
            <a:r>
              <a:rPr lang="da-DK" dirty="0" smtClean="0"/>
              <a:t>\pi_1 + \</a:t>
            </a:r>
            <a:r>
              <a:rPr lang="da-DK" dirty="0" err="1" smtClean="0"/>
              <a:t>cdots</a:t>
            </a:r>
            <a:r>
              <a:rPr lang="da-DK" dirty="0" smtClean="0"/>
              <a:t> + \</a:t>
            </a:r>
            <a:r>
              <a:rPr lang="da-DK" dirty="0" err="1" smtClean="0"/>
              <a:t>pi_k</a:t>
            </a:r>
            <a:r>
              <a:rPr lang="da-DK" dirty="0" smtClean="0"/>
              <a:t> &amp; = &amp;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6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03CD-97D6-A54B-8E6B-CB81F6E21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8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B325A-9D58-7048-8301-361F297F7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3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86FE2-D46B-0947-8014-1A71B4A34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89AE-268B-094E-BAFF-BC9ED427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2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2BFD-9BCF-9E49-831B-F3638261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3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C9E0-A30D-AC46-90A9-6C531E30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9AFD1-0F3F-6045-A25C-56F76CC07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5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E8B5E-C492-544D-937F-D81F7FD9A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3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F9B25-EF52-1A4E-8CB0-72DCC22FB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8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52D16-9ED8-B04A-A0DC-7FB1702C7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058DE-6C83-9447-8BFE-6C0273E71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4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E4353BD-B05D-4347-93F5-95553A6B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052736"/>
            <a:ext cx="7772400" cy="259228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Logistic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regression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with more than two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outcomes: The multinomial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logit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model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87450" y="45085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This slide show is a free open source document.  </a:t>
            </a:r>
          </a:p>
          <a:p>
            <a:r>
              <a:rPr lang="en-US"/>
              <a:t>See the last slide for copyright information.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Using the solution, one can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Calculate the probability of obtaining the observed data as a function of the regression coefficients: Get maximum likelihood estimates (</a:t>
            </a:r>
            <a:r>
              <a:rPr lang="en-US" sz="2800" i="1" dirty="0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values)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From maximum likelihood estimates, get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large-sample tests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and confidence intervals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Using </a:t>
            </a:r>
            <a:r>
              <a:rPr lang="en-US" sz="2800" i="1" dirty="0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values in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2800" baseline="-25000" dirty="0" err="1">
                <a:latin typeface="Arial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, estimate probabilities of category membership for any set of x values.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http://www.utstat.toronto.edu/~brunner/oldclass/441s20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there are k outcomes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Think of k-1 dummy variables for the response variable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for three categories</a:t>
            </a:r>
          </a:p>
        </p:txBody>
      </p:sp>
      <p:pic>
        <p:nvPicPr>
          <p:cNvPr id="5122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254250"/>
            <a:ext cx="8204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542925" y="53736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Need </a:t>
            </a:r>
            <a:r>
              <a:rPr lang="en-US" i="1"/>
              <a:t>k-1</a:t>
            </a:r>
            <a:r>
              <a:rPr lang="en-US"/>
              <a:t> </a:t>
            </a:r>
            <a:r>
              <a:rPr lang="en-US" b="1"/>
              <a:t>generalized logits</a:t>
            </a:r>
            <a:r>
              <a:rPr lang="en-US"/>
              <a:t> to represent a response</a:t>
            </a:r>
          </a:p>
          <a:p>
            <a:r>
              <a:rPr lang="en-US"/>
              <a:t>variable with </a:t>
            </a:r>
            <a:r>
              <a:rPr lang="en-US" i="1"/>
              <a:t>k</a:t>
            </a:r>
            <a:r>
              <a:rPr lang="en-US"/>
              <a:t> categories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Meaning of the regression coefficients</a:t>
            </a:r>
          </a:p>
        </p:txBody>
      </p:sp>
      <p:pic>
        <p:nvPicPr>
          <p:cNvPr id="6146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204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393700" y="4700588"/>
            <a:ext cx="8302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 positive regression coefficient for </a:t>
            </a:r>
            <a:r>
              <a:rPr lang="en-US" dirty="0" err="1"/>
              <a:t>logit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en-US" dirty="0"/>
              <a:t> means that higher</a:t>
            </a:r>
          </a:p>
          <a:p>
            <a:r>
              <a:rPr lang="en-US" dirty="0"/>
              <a:t>values of the explanatory variable are associated with </a:t>
            </a:r>
          </a:p>
          <a:p>
            <a:r>
              <a:rPr lang="en-US" dirty="0"/>
              <a:t>greater chances of response category </a:t>
            </a:r>
            <a:r>
              <a:rPr lang="en-US" i="1" dirty="0"/>
              <a:t>j</a:t>
            </a:r>
            <a:r>
              <a:rPr lang="en-US" dirty="0"/>
              <a:t>, </a:t>
            </a:r>
            <a:r>
              <a:rPr lang="en-US" smtClean="0"/>
              <a:t>as opposed to</a:t>
            </a:r>
            <a:endParaRPr lang="en-US" dirty="0"/>
          </a:p>
          <a:p>
            <a:r>
              <a:rPr lang="en-US" dirty="0"/>
              <a:t>the reference category.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Solve for the probabilities</a:t>
            </a:r>
          </a:p>
        </p:txBody>
      </p:sp>
      <p:sp>
        <p:nvSpPr>
          <p:cNvPr id="7170" name="Rectangle 1030"/>
          <p:cNvSpPr>
            <a:spLocks noChangeArrowheads="1"/>
          </p:cNvSpPr>
          <p:nvPr/>
        </p:nvSpPr>
        <p:spPr bwMode="auto">
          <a:xfrm>
            <a:off x="4090988" y="2217738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7171" name="Rectangle 1031"/>
          <p:cNvSpPr>
            <a:spLocks noChangeArrowheads="1"/>
          </p:cNvSpPr>
          <p:nvPr/>
        </p:nvSpPr>
        <p:spPr bwMode="auto">
          <a:xfrm>
            <a:off x="24384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So</a:t>
            </a:r>
          </a:p>
        </p:txBody>
      </p:sp>
      <p:pic>
        <p:nvPicPr>
          <p:cNvPr id="7172" name="Picture 103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30353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3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00200"/>
            <a:ext cx="2108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36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72000"/>
            <a:ext cx="24638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linear equations in 3 unknowns</a:t>
            </a:r>
          </a:p>
        </p:txBody>
      </p:sp>
      <p:pic>
        <p:nvPicPr>
          <p:cNvPr id="9218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48133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Solution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772816"/>
            <a:ext cx="4445000" cy="4076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general, solve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equations in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unknowns</a:t>
            </a:r>
          </a:p>
        </p:txBody>
      </p:sp>
      <p:pic>
        <p:nvPicPr>
          <p:cNvPr id="11266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53340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General Solution</a:t>
            </a:r>
          </a:p>
        </p:txBody>
      </p:sp>
      <p:pic>
        <p:nvPicPr>
          <p:cNvPr id="12290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43000"/>
            <a:ext cx="4114800" cy="54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925</Words>
  <Application>Microsoft Macintosh PowerPoint</Application>
  <PresentationFormat>On-screen Show (4:3)</PresentationFormat>
  <Paragraphs>74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Logistic regression with more than two outcomes: The multinomial logit model</vt:lpstr>
      <vt:lpstr>If there are k outcomes</vt:lpstr>
      <vt:lpstr>Model for three categories</vt:lpstr>
      <vt:lpstr>Meaning of the regression coefficients</vt:lpstr>
      <vt:lpstr>Solve for the probabilities</vt:lpstr>
      <vt:lpstr>Three linear equations in 3 unknowns</vt:lpstr>
      <vt:lpstr>Solution</vt:lpstr>
      <vt:lpstr>In general, solve k equations in k unknowns</vt:lpstr>
      <vt:lpstr>General Solution</vt:lpstr>
      <vt:lpstr>Using the solution, one can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with more than two outcomes</dc:title>
  <dc:creator>Earl Monroe</dc:creator>
  <cp:lastModifiedBy>Kareem</cp:lastModifiedBy>
  <cp:revision>32</cp:revision>
  <cp:lastPrinted>2018-02-07T14:16:28Z</cp:lastPrinted>
  <dcterms:created xsi:type="dcterms:W3CDTF">2009-11-01T16:09:20Z</dcterms:created>
  <dcterms:modified xsi:type="dcterms:W3CDTF">2020-03-21T00:11:37Z</dcterms:modified>
</cp:coreProperties>
</file>