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317" r:id="rId3"/>
    <p:sldId id="31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301" r:id="rId26"/>
    <p:sldId id="319" r:id="rId27"/>
    <p:sldId id="280" r:id="rId28"/>
    <p:sldId id="281" r:id="rId29"/>
    <p:sldId id="286" r:id="rId30"/>
    <p:sldId id="282" r:id="rId31"/>
    <p:sldId id="283" r:id="rId32"/>
    <p:sldId id="284" r:id="rId33"/>
    <p:sldId id="285" r:id="rId34"/>
    <p:sldId id="287" r:id="rId35"/>
    <p:sldId id="289" r:id="rId36"/>
    <p:sldId id="288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2" r:id="rId49"/>
    <p:sldId id="303" r:id="rId50"/>
    <p:sldId id="304" r:id="rId51"/>
    <p:sldId id="305" r:id="rId52"/>
    <p:sldId id="306" r:id="rId53"/>
    <p:sldId id="308" r:id="rId54"/>
    <p:sldId id="307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25" r:id="rId63"/>
    <p:sldId id="320" r:id="rId64"/>
    <p:sldId id="321" r:id="rId65"/>
    <p:sldId id="322" r:id="rId66"/>
    <p:sldId id="323" r:id="rId67"/>
    <p:sldId id="324" r:id="rId68"/>
    <p:sldId id="316" r:id="rId6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handoutMaster" Target="handoutMasters/handout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BF831-56B5-4544-97E3-CEAFF90F3179}" type="datetimeFigureOut">
              <a:rPr lang="en-US" smtClean="0"/>
              <a:t>18-01-03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1F9D0-6C33-B34C-99EB-6555CEA7B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8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668D2A9-0DCD-734A-9476-A55993885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005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78A26B-2523-8144-9C87-09C242C7F0D5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55CA23-DCAE-C042-9A39-95D633B79008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5694B6-BCEE-C24F-ACBC-ED75B816A4EE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Check: Histograms all COMPLETELY identical?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Quietly based on the definition of statistical independence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741AA94-1A17-A548-97CB-E615CDB91833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Really</a:t>
            </a:r>
            <a:r>
              <a:rPr lang="ja-JP" altLang="en-US"/>
              <a:t>”</a:t>
            </a:r>
            <a:r>
              <a:rPr lang="en-US" altLang="ja-JP"/>
              <a:t> means In the population -- often hypothetical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There are other types of H0 - this is the most common in practice.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E4E3CF-B989-2141-ABC8-8342C42D2993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900"/>
              <a:t>In particular, there is some chance of having the results taken seriously enough </a:t>
            </a:r>
          </a:p>
          <a:p>
            <a:pPr eaLnBrk="1" hangingPunct="1"/>
            <a:r>
              <a:rPr lang="en-US" sz="900"/>
              <a:t>to publish in a scientific journal.</a:t>
            </a:r>
          </a:p>
          <a:p>
            <a:pPr eaLnBrk="1" hangingPunct="1"/>
            <a:endParaRPr lang="en-US" sz="900"/>
          </a:p>
          <a:p>
            <a:pPr eaLnBrk="1" hangingPunct="1"/>
            <a:r>
              <a:rPr lang="en-US"/>
              <a:t>The number 0.05 is called the significance level.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Willingly conform to convention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541BDF-EBBA-D448-97F3-CE9577F6FCD8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Good</a:t>
            </a:r>
            <a:r>
              <a:rPr lang="ja-JP" altLang="en-US"/>
              <a:t>”</a:t>
            </a:r>
            <a:r>
              <a:rPr lang="en-US" altLang="ja-JP"/>
              <a:t> p-values are SMALL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43B265-4194-1C44-87C4-9BB5AB2E5A4D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Error of the first kind</a:t>
            </a:r>
            <a:r>
              <a:rPr lang="ja-JP" altLang="en-US"/>
              <a:t>”</a:t>
            </a:r>
            <a:r>
              <a:rPr lang="en-US" altLang="ja-JP"/>
              <a:t> worse -- false knowledge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6BBD9A-BB61-2B40-95B7-57FF1619CB52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Power is good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</a:t>
            </a:r>
            <a:r>
              <a:rPr lang="ja-JP" altLang="en-US"/>
              <a:t>’</a:t>
            </a:r>
            <a:r>
              <a:rPr lang="en-US" altLang="ja-JP"/>
              <a:t>t simultaneously maximize power and minimize P(Type I error), so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Points 2 and 3 apply to all tests you are ever likely to see.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Note Power is a FUNCTION of the parameters, </a:t>
            </a:r>
          </a:p>
          <a:p>
            <a:pPr eaLnBrk="1" hangingPunct="1"/>
            <a:r>
              <a:rPr lang="en-US"/>
              <a:t>Even for fixed sample size (and DESIGN)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9191C3-50BC-E347-97F1-B6D776DC7D87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Closely related to significance testing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Function: Like diff between pop means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Call it a 95% CI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FF7897-42C7-B54F-BC4C-3EDDD226D2FA}" type="slidenum">
              <a:rPr lang="en-US" sz="1200" b="0"/>
              <a:pPr/>
              <a:t>20</a:t>
            </a:fld>
            <a:endParaRPr lang="en-US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There are some formal procedures - get to them later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09CD00-0E1A-BA44-A985-1C62A8AFDE09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example,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With replacement, or without replacement but large population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Cheating on HW story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Time series or within-cases designs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C6DFDE0-E090-9647-BD8B-F1B38BA36D24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D362F7-33AF-6243-A2D4-20CAF460DC84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One IV, one DV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Useful for screening data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BB603E-0584-8F4E-AD85-DDB3280CFEE6}" type="slidenum">
              <a:rPr lang="en-US" sz="1200" b="0"/>
              <a:pPr/>
              <a:t>23</a:t>
            </a:fld>
            <a:endParaRPr lang="en-US" sz="1200" b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For example, randomly assign office workers to </a:t>
            </a:r>
            <a:r>
              <a:rPr lang="en-US" dirty="0" smtClean="0"/>
              <a:t>subsidized data plans, </a:t>
            </a:r>
            <a:r>
              <a:rPr lang="en-US" dirty="0"/>
              <a:t>compare ratings of productivity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Data file would look something like this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is IV? DV?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Could also measure worker satisfaction. More than one DV: MULTIVARIATE (not elementary)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if no random assignment?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92A93B-05AA-3C4A-8D50-0B36A9777397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25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Inflation of Type I error, even concealing of results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Only use one-tailed test if one direction of results has NO implication for action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(Polluted water discharge example)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Almost NEVER happens in Science (including modest science like market research)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D6CC49-C824-7442-86E4-24FA89B386A6}" type="slidenum">
              <a:rPr lang="en-US" sz="1200" b="0"/>
              <a:pPr/>
              <a:t>27</a:t>
            </a:fld>
            <a:endParaRPr lang="en-US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Does not matter much</a:t>
            </a:r>
            <a:r>
              <a:rPr lang="ja-JP" altLang="en-US"/>
              <a:t>”</a:t>
            </a:r>
            <a:r>
              <a:rPr lang="en-US" altLang="ja-JP"/>
              <a:t> in terms of Type I error rate and power.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E1BF4-3B3A-EE4F-9758-1502E9479B1D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Taste test (</a:t>
            </a:r>
            <a:r>
              <a:rPr lang="ja-JP" altLang="en-US"/>
              <a:t>“</a:t>
            </a:r>
            <a:r>
              <a:rPr lang="en-US" altLang="ja-JP"/>
              <a:t>monadic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 between means = mean difference (no proof)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Differences may not be in raw data file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Counterbalanced order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Lack of independence (correlation) between pairs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Each respondent is her own control -- WITHIN-CASES DESIGN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069F69D-EC99-E746-B685-4923E8879E36}" type="slidenum">
              <a:rPr lang="en-US" sz="1200" b="0"/>
              <a:pPr/>
              <a:t>29</a:t>
            </a:fld>
            <a:endParaRPr lang="en-US" sz="1200" b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say within or between </a:t>
            </a:r>
            <a:r>
              <a:rPr lang="ja-JP" altLang="en-US"/>
              <a:t>“</a:t>
            </a:r>
            <a:r>
              <a:rPr lang="en-US" altLang="ja-JP"/>
              <a:t>subjects</a:t>
            </a:r>
            <a:r>
              <a:rPr lang="ja-JP" altLang="en-US"/>
              <a:t>”</a:t>
            </a:r>
            <a:endParaRPr lang="en-US" altLang="ja-JP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Psychophysics experiment: Level of background noise, press a key when you hear your name. Could be done both ways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IV = airline vs. train  to Montreal, DV = satisfaction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453007-CA86-4C44-8E4E-D5E2D3B97E5F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7FD312-2B42-484B-8422-56A26C1A5ED3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2C2262-E77A-2A4B-ADEE-B871EAD96C2C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484356-4096-5948-B773-CEE60D3309AF}" type="slidenum">
              <a:rPr lang="en-US" sz="1200" b="0"/>
              <a:pPr/>
              <a:t>32</a:t>
            </a:fld>
            <a:endParaRPr lang="en-US" sz="1200" b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Extreme example: Binary outcome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Say email some spam of Type 1, Type 2 - does the target respond?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8CA9E7A-FE0A-104A-A784-5D1CBFC52D17}" type="slidenum">
              <a:rPr lang="en-US" sz="1200" b="0"/>
              <a:pPr/>
              <a:t>33</a:t>
            </a:fld>
            <a:endParaRPr lang="en-US" sz="1200" b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2-way, 3 way etc.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 do within-cases later - an important part of the course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F0A572-6123-9244-8581-0D6AA4DE5FA7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A0142F-BC50-064C-8784-C62158742044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F7E731-1D6A-E64A-9C69-210E2AEC3B09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95495A-3F46-7F48-8B21-18E469B19218}" type="slidenum">
              <a:rPr lang="en-US" sz="1200" b="0"/>
              <a:pPr/>
              <a:t>37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D94BFD-44AA-4843-A476-F691ACE94BDD}" type="slidenum">
              <a:rPr lang="en-US" sz="1200" b="0"/>
              <a:pPr/>
              <a:t>38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5F6586-F6A1-584B-8C51-EE3D52C3C222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C33FD2-2F3B-CE4E-98FE-767F4601740B}" type="slidenum">
              <a:rPr lang="en-US" sz="1200" b="0"/>
              <a:pPr/>
              <a:t>40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2423AC-13BB-6E4B-9D9C-CA7C843241AC}" type="slidenum">
              <a:rPr lang="en-US" sz="1200" b="0"/>
              <a:pPr/>
              <a:t>41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D1C6AD-EFC8-E044-86B1-5BA461A1BBC1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B5EDB4-74A9-B64A-9503-D910307C06FB}" type="slidenum">
              <a:rPr lang="en-US" sz="1200" b="0"/>
              <a:pPr/>
              <a:t>42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7000D-F84D-794F-9855-20E8DEF25A5E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87D5A17-4CA0-794F-B0A5-A46EC7900C2C}" type="slidenum">
              <a:rPr lang="en-US" sz="1200" b="0"/>
              <a:pPr/>
              <a:t>44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FE6418-5487-6141-875D-F06E3E2E159D}" type="slidenum">
              <a:rPr lang="en-US" sz="1200" b="0"/>
              <a:pPr/>
              <a:t>45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043D76-4C34-1648-A2C0-AE21D851BB6E}" type="slidenum">
              <a:rPr lang="en-US" sz="1200" b="0"/>
              <a:pPr/>
              <a:t>46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60A71A-50A2-2840-83EB-329E53F66667}" type="slidenum">
              <a:rPr lang="en-US" sz="1200" b="0"/>
              <a:pPr/>
              <a:t>47</a:t>
            </a:fld>
            <a:endParaRPr lang="en-US" sz="1200" b="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Equation of least-squares line is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 responsible for 2nd formula -- just look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Test of  r = 0 same as test of b1 = 0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5B364B-7EF7-0C4C-BDC8-EAC47D34A590}" type="slidenum">
              <a:rPr lang="en-US" sz="1200" b="0"/>
              <a:pPr/>
              <a:t>48</a:t>
            </a:fld>
            <a:endParaRPr lang="en-US" sz="1200" b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 sampling implies independent observations and it matters a lot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649E91-3E33-4B48-9D0E-FB3792B5DDBD}" type="slidenum">
              <a:rPr lang="en-US" sz="1200" b="0"/>
              <a:pPr/>
              <a:t>49</a:t>
            </a:fld>
            <a:endParaRPr lang="en-US" sz="1200" b="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D9D6CF-7E5B-3646-A362-172946ECB231}" type="slidenum">
              <a:rPr lang="en-US" sz="1200" b="0"/>
              <a:pPr/>
              <a:t>50</a:t>
            </a:fld>
            <a:endParaRPr lang="en-US" sz="1200" b="0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3E9DE5-B9C7-7346-B9D9-5ADD127411C9}" type="slidenum">
              <a:rPr lang="en-US" sz="1200" b="0"/>
              <a:pPr/>
              <a:t>51</a:t>
            </a:fld>
            <a:endParaRPr lang="en-US" sz="1200" b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Randomly assigned to one of 4 sound tracks when on hold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402A6-5A6A-D94B-850B-FA9FAF6D99B0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Ordered categories</a:t>
            </a:r>
          </a:p>
          <a:p>
            <a:pPr eaLnBrk="1" hangingPunct="1"/>
            <a:r>
              <a:rPr lang="en-US"/>
              <a:t>Nominal Ordinal Interval Ratio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61D48-2480-D640-BFA8-CF0D4680FF68}" type="slidenum">
              <a:rPr lang="en-US" sz="1200" b="0"/>
              <a:pPr/>
              <a:t>52</a:t>
            </a:fld>
            <a:endParaRPr lang="en-US" sz="1200" b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What is IV, DV?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Observed frequencies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Do they differ from what would be expected by chance if the variables were </a:t>
            </a:r>
          </a:p>
          <a:p>
            <a:pPr eaLnBrk="1" hangingPunct="1"/>
            <a:r>
              <a:rPr lang="en-US"/>
              <a:t>unrelated in the population?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What does unrelated mean here? </a:t>
            </a:r>
          </a:p>
          <a:p>
            <a:pPr eaLnBrk="1" hangingPunct="1"/>
            <a:r>
              <a:rPr lang="en-US"/>
              <a:t>What are the conditional distributions?</a:t>
            </a:r>
          </a:p>
          <a:p>
            <a:pPr eaLnBrk="1" hangingPunct="1"/>
            <a:r>
              <a:rPr lang="en-US"/>
              <a:t>50-50? (No, that</a:t>
            </a:r>
            <a:r>
              <a:rPr lang="ja-JP" altLang="en-US"/>
              <a:t>’</a:t>
            </a:r>
            <a:r>
              <a:rPr lang="en-US" altLang="ja-JP"/>
              <a:t>s just one way for them to be unrelated)</a:t>
            </a:r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DFC8C2-DE40-DD49-837F-F6E4EF6FCC25}" type="slidenum">
              <a:rPr lang="en-US" sz="1200" b="0"/>
              <a:pPr/>
              <a:t>53</a:t>
            </a:fld>
            <a:endParaRPr lang="en-US" sz="1200" b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C6A16B-F5BE-7941-B631-B6A1B784A36F}" type="slidenum">
              <a:rPr lang="en-US" sz="1200" b="0"/>
              <a:pPr/>
              <a:t>54</a:t>
            </a:fld>
            <a:endParaRPr lang="en-US" sz="1200" b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df = (Rows-1)(Cols - 1)</a:t>
            </a: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EC1F8F-1222-9849-A3F9-1C11BAF6D58F}" type="slidenum">
              <a:rPr lang="en-US" sz="1200" b="0"/>
              <a:pPr/>
              <a:t>55</a:t>
            </a:fld>
            <a:endParaRPr lang="en-US" sz="1200" b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Science broadly construed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01BEDA-F0EB-8744-97BF-22F259528BED}" type="slidenum">
              <a:rPr lang="en-US" sz="1200" b="0"/>
              <a:pPr/>
              <a:t>56</a:t>
            </a:fld>
            <a:endParaRPr lang="en-US" sz="1200" b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be A causes B, B causes A, C causes A and B (contributes to)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 is living in rural area (near reserves, or even ON)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A7C0D9-F4AE-A64C-9B06-EBD1B4DC01F9}" type="slidenum">
              <a:rPr lang="en-US" sz="1200" b="0"/>
              <a:pPr/>
              <a:t>57</a:t>
            </a:fld>
            <a:endParaRPr lang="en-US" sz="1200" b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If A comes first in time, probably can rule out B -&gt; A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26270A-C866-B446-B3A7-B37395B2EFA8}" type="slidenum">
              <a:rPr lang="en-US" sz="1200" b="0"/>
              <a:pPr/>
              <a:t>58</a:t>
            </a:fld>
            <a:endParaRPr lang="en-US" sz="1200" b="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Cigarette companies: Work in heavy, polluted workplace, which causes cancer. Also smoke more for relief., </a:t>
            </a: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CC3F22-FC7A-4242-93FE-1437400FD17F}" type="slidenum">
              <a:rPr lang="en-US" sz="1200" b="0"/>
              <a:pPr/>
              <a:t>59</a:t>
            </a:fld>
            <a:endParaRPr lang="en-US" sz="1200" b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Parents</a:t>
            </a:r>
            <a:r>
              <a:rPr lang="ja-JP" altLang="en-US"/>
              <a:t>’</a:t>
            </a:r>
            <a:r>
              <a:rPr lang="en-US" altLang="ja-JP"/>
              <a:t> education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question is DOES THIS MEAN.  Answer the question. Expressing an opinion, </a:t>
            </a:r>
          </a:p>
          <a:p>
            <a:pPr eaLnBrk="1" hangingPunct="1"/>
            <a:r>
              <a:rPr lang="en-US"/>
              <a:t>yes or no gets a zero unless at least one potential confounding variable is </a:t>
            </a:r>
          </a:p>
          <a:p>
            <a:pPr eaLnBrk="1" hangingPunct="1"/>
            <a:r>
              <a:rPr lang="en-US"/>
              <a:t>mentioned.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It may be that it</a:t>
            </a:r>
            <a:r>
              <a:rPr lang="ja-JP" altLang="en-US"/>
              <a:t>’</a:t>
            </a:r>
            <a:r>
              <a:rPr lang="en-US" altLang="ja-JP"/>
              <a:t>s helpful to play classical music for babies. The point is that this </a:t>
            </a:r>
          </a:p>
          <a:p>
            <a:pPr eaLnBrk="1" hangingPunct="1"/>
            <a:r>
              <a:rPr lang="en-US"/>
              <a:t>study does not provide good evidence.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4256D0-EA35-624C-AB95-7629769D54D9}" type="slidenum">
              <a:rPr lang="en-US" sz="1200" b="0"/>
              <a:pPr/>
              <a:t>60</a:t>
            </a:fld>
            <a:endParaRPr lang="en-US" sz="1200" b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None</a:t>
            </a: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9CE31-98FE-C84B-B375-F99B355A4C07}" type="slidenum">
              <a:rPr lang="en-US" sz="1200" b="0"/>
              <a:pPr/>
              <a:t>61</a:t>
            </a:fld>
            <a:endParaRPr lang="en-US" sz="1200" b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Exercise and arthritis pain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Bird </a:t>
            </a:r>
            <a:r>
              <a:rPr lang="ja-JP" altLang="en-US"/>
              <a:t>“</a:t>
            </a:r>
            <a:r>
              <a:rPr lang="en-US" altLang="ja-JP"/>
              <a:t>freezes</a:t>
            </a:r>
            <a:r>
              <a:rPr lang="ja-JP" altLang="en-US"/>
              <a:t>”</a:t>
            </a:r>
            <a:r>
              <a:rPr lang="en-US" altLang="ja-JP"/>
              <a:t> when handled (Dr. K.)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in the text.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CF2741-3E6D-3149-9D06-CF137BF97E10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EBC260-C527-DF46-890B-9ED330CD6D64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Statistical Inference (Significance testing and confidence intervals)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Some definitions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02D9F1-ACED-0E49-990F-8837ACF97ED9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3713E0-2983-BD4B-B0FD-2A8A2C0DE58F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large populations, bars of small width, indistinguishable from smooth curve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87BA-C720-0F46-80D8-16AF33A7E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E52C7-94BE-7944-BCB2-671FEE414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0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9036-D6AC-8346-880A-BCC6ADADD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7EA07-4910-5B43-B387-228BFA450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E0041-EBAF-FE40-96A9-AB318C8D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7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841E4-D918-2D4D-9434-4979AAA4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8F7E-718A-274E-9829-227B20CF6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50AB9-CDAA-E344-830A-F55DA651B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A431-F295-7B4E-A5D2-C10BCCF53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80426-7E68-314A-9C2F-88090B94F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C3DF1-CC75-194C-ACE4-4483CD5B2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BF96-D0C9-8347-98ED-B3871398E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6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21FC584-A134-0C43-A54E-5BC209CA7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9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7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780928"/>
            <a:ext cx="7772400" cy="1512168"/>
          </a:xfrm>
        </p:spPr>
        <p:txBody>
          <a:bodyPr/>
          <a:lstStyle/>
          <a:p>
            <a:pPr algn="l"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 441: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Data Analysis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763713" y="5589588"/>
            <a:ext cx="5727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This slide show is an open-source document. </a:t>
            </a:r>
          </a:p>
          <a:p>
            <a:pPr algn="ctr"/>
            <a:r>
              <a:rPr lang="en-US" sz="2000"/>
              <a:t>See last slide for copyright information.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Statistics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Numbers that can be calculated from sample data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Parameters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 Numbers that could be calculated if we knew the whole population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Distribution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= Population Histogram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36220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31747" name="Picture 4" descr="n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3147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</a:t>
            </a: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914400" y="2438400"/>
            <a:ext cx="717073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0"/>
              <a:t>For each value </a:t>
            </a:r>
            <a:r>
              <a:rPr lang="en-US" sz="2400" b="0" i="1"/>
              <a:t>x</a:t>
            </a:r>
            <a:r>
              <a:rPr lang="en-US" sz="2400" b="0"/>
              <a:t> of the explanatory variable </a:t>
            </a:r>
            <a:r>
              <a:rPr lang="en-US" sz="2400" b="0" i="1"/>
              <a:t>X</a:t>
            </a:r>
            <a:r>
              <a:rPr lang="en-US" sz="2400" b="0"/>
              <a:t>, </a:t>
            </a:r>
          </a:p>
          <a:p>
            <a:r>
              <a:rPr lang="en-US" sz="2400" b="0"/>
              <a:t>there is a separate distribution of the response</a:t>
            </a:r>
          </a:p>
          <a:p>
            <a:r>
              <a:rPr lang="en-US" sz="2400" b="0"/>
              <a:t>Variable </a:t>
            </a:r>
            <a:r>
              <a:rPr lang="en-US" sz="2400" b="0" i="1"/>
              <a:t>Y</a:t>
            </a:r>
            <a:r>
              <a:rPr lang="en-US" sz="2400" b="0"/>
              <a:t>. This is called the conditional distribution</a:t>
            </a:r>
          </a:p>
          <a:p>
            <a:r>
              <a:rPr lang="en-US" sz="2400" b="0"/>
              <a:t>of </a:t>
            </a:r>
            <a:r>
              <a:rPr lang="en-US" sz="2400" b="0" i="1"/>
              <a:t>Y</a:t>
            </a:r>
            <a:r>
              <a:rPr lang="en-US" sz="2400" b="0"/>
              <a:t> given </a:t>
            </a:r>
            <a:r>
              <a:rPr lang="en-US" sz="2400" b="0" i="1"/>
              <a:t>X=x</a:t>
            </a:r>
            <a:r>
              <a:rPr lang="en-US" sz="2400" b="0"/>
              <a:t>.</a:t>
            </a:r>
          </a:p>
          <a:p>
            <a:endParaRPr lang="en-US" sz="2400" b="0"/>
          </a:p>
          <a:p>
            <a:r>
              <a:rPr lang="en-US" sz="2400" b="0"/>
              <a:t>Example: Conditional distribution of height given</a:t>
            </a:r>
          </a:p>
          <a:p>
            <a:r>
              <a:rPr lang="en-US" sz="2400" b="0"/>
              <a:t>                Gender = F.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Definition of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We will say that the explanatory and response variables are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unrelated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if the conditional distribution of the response variable is identical for each value of the explanatory variable.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the distribution of the response variable </a:t>
            </a:r>
            <a:r>
              <a:rPr lang="en-US" sz="2800" u="sng">
                <a:latin typeface="Arial" charset="0"/>
                <a:ea typeface="ＭＳ Ｐゴシック" charset="0"/>
                <a:cs typeface="ＭＳ Ｐゴシック" charset="0"/>
              </a:rPr>
              <a:t>does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depend on the value of the explanatory variable, we will describe the two variables as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Statistical Significance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Are explanatory variable and response variable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really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related? 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Null Hypothesis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 They are unrelated in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population.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Reasoning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05800" cy="1752600"/>
          </a:xfrm>
        </p:spPr>
        <p:txBody>
          <a:bodyPr/>
          <a:lstStyle/>
          <a:p>
            <a:pPr algn="l"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Suppose that the explanatory and response variables are actually unrelated in the population.  If this null hypothesis is true, what is the probability of obtaining a sample relationship between the variables that is as strong or stronger than the one we have observed?  If the probability is small (say, p &lt; 0.05), then we describe the sample relationship as </a:t>
            </a:r>
            <a:r>
              <a:rPr lang="en-US" sz="2400" b="1">
                <a:latin typeface="Arial" charset="0"/>
                <a:ea typeface="ＭＳ Ｐゴシック" charset="0"/>
                <a:cs typeface="ＭＳ Ｐゴシック" charset="0"/>
              </a:rPr>
              <a:t>statistically significant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, and it is socially acceptable to discuss the results.  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P-value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probability of getting our results (or better) just by chance.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minimum significance level at which the null hypothesis can be rejected.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can be wrong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true, but we reject it 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false, but we fail to reject it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Power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the probability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correctly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rejecting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b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baseline="-25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= 1 - P(Type II Error)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increases with true strength of relationship, and with sample size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can be used to select sample size in advance of data collection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5181600"/>
          </a:xfrm>
        </p:spPr>
        <p:txBody>
          <a:bodyPr/>
          <a:lstStyle/>
          <a:p>
            <a:pPr algn="l"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Confidence Interval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Pair of numbers chosen so that the probability they will enclose the parameter (or function of parameters) is large, like 0.95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990656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/>
              <a:t>Data cleaning and description</a:t>
            </a:r>
          </a:p>
          <a:p>
            <a:r>
              <a:rPr lang="en-US" sz="2800" dirty="0" smtClean="0"/>
              <a:t>Data analysis and usually more  cleaning.</a:t>
            </a:r>
          </a:p>
          <a:p>
            <a:r>
              <a:rPr lang="en-US" sz="2800" dirty="0" smtClean="0"/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0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772400" cy="731837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Should we Accept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532765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When the results are not statistically significant, usually we will say that the data do not provide enough evidence to conclude that the variables are related.</a:t>
            </a:r>
          </a:p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See text for more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details. 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Many statistical methods assume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Independent Observations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random sampling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Cases are not linked, do not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communicate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 design involves non-independence, allow for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Elementary Tests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(two-sample)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ANOVA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Chi-square test of independence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t-test: Compare two means</a:t>
            </a:r>
          </a:p>
        </p:txBody>
      </p:sp>
      <p:graphicFrame>
        <p:nvGraphicFramePr>
          <p:cNvPr id="51263" name="Group 6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99855505"/>
              </p:ext>
            </p:extLst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Data Plan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Productivity Rating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6.2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5.9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(Assumptions) for the independent t-test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sampling, independently from two normal populations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Possibly different population means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population variance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means equal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Two-tailed tests  and p-values only!</a:t>
            </a: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2578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But we will always draw directional conclusions when possible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3891136" cy="279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060848"/>
            <a:ext cx="7772400" cy="18722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dirty="0" smtClean="0"/>
              <a:t>Look at the sign of the regression coefficient</a:t>
            </a:r>
          </a:p>
          <a:p>
            <a:r>
              <a:rPr lang="en-US" sz="2800" b="0" dirty="0" smtClean="0"/>
              <a:t>Look at the sample means</a:t>
            </a:r>
          </a:p>
          <a:p>
            <a:r>
              <a:rPr lang="en-US" sz="2800" b="0" dirty="0" smtClean="0"/>
              <a:t>Look at the sample percentages</a:t>
            </a:r>
            <a:endParaRPr lang="en-US" sz="2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0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the two-sample t-test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if both samples are large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both samples are large and nearly equal in size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</p:txBody>
      </p:sp>
      <p:graphicFrame>
        <p:nvGraphicFramePr>
          <p:cNvPr id="57422" name="Group 78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Difference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 versus between cases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Between:  A case contributes exactly one explanatory variable and one response variable value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Within:  A case contributes several pairs (explanatory variable, response variable) - usually one pair for each value of the explanatory variable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134672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cleaning and description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analysis and usually more  cleaning.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matched t-test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Differences are normally distributed (satisfied if both measurements are normal)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t-test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Mean difference equals zero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Just a one-sample t-test applied to differences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have more power than an inappropriate independent t-test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matched t-test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 large samples, normality does not matter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 matter a lot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analysis of variance 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one-factor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ANOVA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Extension of independent t-test: More than two values of the explanatory variable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are several within-cases versions - not elementary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explanatory variable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response variable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explanatory variable usually quantitative too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Zero correlation = Horizontal least-squares line</a:t>
            </a:r>
          </a:p>
        </p:txBody>
      </p:sp>
      <p:pic>
        <p:nvPicPr>
          <p:cNvPr id="103426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27305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5143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simple regression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(X,Y)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 of response variable is normal for each explanatory variable value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Maybe different mean, related to explanatory variable by equation of a straight line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Variances all equal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simple regression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slope = 0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(This would make all the conditional distributions identical)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i="1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simple regression test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for large samples if the most influential observations are not too influential.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the number of observations at EACH value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large.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Matters a 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Chi-square test of independence: Both variables categorical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2477" name="Group 77"/>
          <p:cNvGraphicFramePr>
            <a:graphicFrameLocks noGrp="1"/>
          </p:cNvGraphicFramePr>
          <p:nvPr>
            <p:ph type="tbl" idx="1"/>
          </p:nvPr>
        </p:nvGraphicFramePr>
        <p:xfrm>
          <a:off x="685800" y="22098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Stay on Hold?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Joint frequency distribution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contingency table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cross-tabulation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crosstab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3508" name="Group 84"/>
          <p:cNvGraphicFramePr>
            <a:graphicFrameLocks noGrp="1"/>
          </p:cNvGraphicFramePr>
          <p:nvPr>
            <p:ph type="tbl" idx="1"/>
          </p:nvPr>
        </p:nvGraphicFramePr>
        <p:xfrm>
          <a:off x="685800" y="2286000"/>
          <a:ext cx="7772400" cy="4116388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1030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Model assumptions for the chi-squared test of independence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variable consisting of combinations of explanatory variable, response variable  has a multinomial distribution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b="1">
                <a:latin typeface="Arial" charset="0"/>
                <a:ea typeface="ＭＳ Ｐゴシック" charset="0"/>
                <a:cs typeface="ＭＳ Ｐゴシック" charset="0"/>
              </a:rPr>
              <a:t>Large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random sample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of thumb: Lowest expected frequency no more than 5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 and often violated in practice.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Formula for the chi-square test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905000"/>
          </a:xfrm>
        </p:spPr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Even one very small expected frequency can make chisquare huge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Smallest expected frequency no less than one (not 5) controls Type I error</a:t>
            </a:r>
          </a:p>
        </p:txBody>
      </p:sp>
      <p:pic>
        <p:nvPicPr>
          <p:cNvPr id="117763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39116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predict response variable from explanatory variable?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may be a practical reason for prediction (buy, make a claim, price of wheat).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It may be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science.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Young smokers who buy contraband cigarettes tend to smoke more.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is explanatory variable, response variable?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is not the same as causation</a:t>
            </a:r>
          </a:p>
        </p:txBody>
      </p:sp>
      <p:sp>
        <p:nvSpPr>
          <p:cNvPr id="123906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7" name="Text Box 4"/>
          <p:cNvSpPr txBox="1">
            <a:spLocks noChangeArrowheads="1"/>
          </p:cNvSpPr>
          <p:nvPr/>
        </p:nvSpPr>
        <p:spPr bwMode="auto">
          <a:xfrm>
            <a:off x="34290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08" name="Text Box 6"/>
          <p:cNvSpPr txBox="1">
            <a:spLocks noChangeArrowheads="1"/>
          </p:cNvSpPr>
          <p:nvPr/>
        </p:nvSpPr>
        <p:spPr bwMode="auto">
          <a:xfrm>
            <a:off x="77724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9" name="Text Box 7"/>
          <p:cNvSpPr txBox="1">
            <a:spLocks noChangeArrowheads="1"/>
          </p:cNvSpPr>
          <p:nvPr/>
        </p:nvSpPr>
        <p:spPr bwMode="auto">
          <a:xfrm>
            <a:off x="5124450" y="2346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0" name="Text Box 9"/>
          <p:cNvSpPr txBox="1">
            <a:spLocks noChangeArrowheads="1"/>
          </p:cNvSpPr>
          <p:nvPr/>
        </p:nvSpPr>
        <p:spPr bwMode="auto">
          <a:xfrm>
            <a:off x="2286000" y="40830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11" name="Text Box 10"/>
          <p:cNvSpPr txBox="1">
            <a:spLocks noChangeArrowheads="1"/>
          </p:cNvSpPr>
          <p:nvPr/>
        </p:nvSpPr>
        <p:spPr bwMode="auto">
          <a:xfrm>
            <a:off x="6019800" y="40068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2" name="Text Box 11"/>
          <p:cNvSpPr txBox="1">
            <a:spLocks noChangeArrowheads="1"/>
          </p:cNvSpPr>
          <p:nvPr/>
        </p:nvSpPr>
        <p:spPr bwMode="auto">
          <a:xfrm>
            <a:off x="4210050" y="54070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3913" name="AutoShape 12"/>
          <p:cNvCxnSpPr>
            <a:cxnSpLocks noChangeShapeType="1"/>
            <a:endCxn id="123907" idx="1"/>
          </p:cNvCxnSpPr>
          <p:nvPr/>
        </p:nvCxnSpPr>
        <p:spPr bwMode="auto">
          <a:xfrm>
            <a:off x="762000" y="2667000"/>
            <a:ext cx="26670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4" name="AutoShape 13"/>
          <p:cNvCxnSpPr>
            <a:cxnSpLocks noChangeShapeType="1"/>
            <a:stCxn id="123909" idx="3"/>
            <a:endCxn id="123908" idx="1"/>
          </p:cNvCxnSpPr>
          <p:nvPr/>
        </p:nvCxnSpPr>
        <p:spPr bwMode="auto">
          <a:xfrm>
            <a:off x="5638800" y="2667000"/>
            <a:ext cx="21336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5" name="AutoShape 19"/>
          <p:cNvCxnSpPr>
            <a:cxnSpLocks noChangeShapeType="1"/>
            <a:stCxn id="123912" idx="1"/>
            <a:endCxn id="123910" idx="2"/>
          </p:cNvCxnSpPr>
          <p:nvPr/>
        </p:nvCxnSpPr>
        <p:spPr bwMode="auto">
          <a:xfrm flipH="1" flipV="1">
            <a:off x="2543175" y="4724400"/>
            <a:ext cx="1666875" cy="1003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6" name="AutoShape 20"/>
          <p:cNvCxnSpPr>
            <a:cxnSpLocks noChangeShapeType="1"/>
            <a:stCxn id="123912" idx="3"/>
            <a:endCxn id="123911" idx="2"/>
          </p:cNvCxnSpPr>
          <p:nvPr/>
        </p:nvCxnSpPr>
        <p:spPr bwMode="auto">
          <a:xfrm flipV="1">
            <a:off x="4724400" y="4648200"/>
            <a:ext cx="15525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Confounding variable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A variable that contributes to both explanatory variable and response variable, causing a misleading relationship between them.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533650" y="4632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5734050" y="45561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5956" name="Text Box 5"/>
          <p:cNvSpPr txBox="1">
            <a:spLocks noChangeArrowheads="1"/>
          </p:cNvSpPr>
          <p:nvPr/>
        </p:nvSpPr>
        <p:spPr bwMode="auto">
          <a:xfrm>
            <a:off x="4210050" y="56229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5957" name="AutoShape 6"/>
          <p:cNvCxnSpPr>
            <a:cxnSpLocks noChangeShapeType="1"/>
            <a:stCxn id="125956" idx="3"/>
            <a:endCxn id="125955" idx="1"/>
          </p:cNvCxnSpPr>
          <p:nvPr/>
        </p:nvCxnSpPr>
        <p:spPr bwMode="auto">
          <a:xfrm flipV="1">
            <a:off x="4724400" y="4876800"/>
            <a:ext cx="100965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58" name="AutoShape 7"/>
          <p:cNvCxnSpPr>
            <a:cxnSpLocks noChangeShapeType="1"/>
            <a:stCxn id="125956" idx="1"/>
            <a:endCxn id="125954" idx="3"/>
          </p:cNvCxnSpPr>
          <p:nvPr/>
        </p:nvCxnSpPr>
        <p:spPr bwMode="auto">
          <a:xfrm flipH="1" flipV="1">
            <a:off x="3048000" y="4953000"/>
            <a:ext cx="11620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Mozart Effect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Babies who listen to classical music tend to do better in school later on.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Does this mean parents should play classical music for their babies?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Please comment. </a:t>
            </a:r>
            <a:r>
              <a:rPr lang="en-US" sz="2000">
                <a:latin typeface="American Typewriter Light" charset="0"/>
                <a:ea typeface="ＭＳ Ｐゴシック" charset="0"/>
                <a:cs typeface="ＭＳ Ｐゴシック" charset="0"/>
              </a:rPr>
              <a:t>(What is one possible confounding variable?)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atafi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7975"/>
            <a:ext cx="82296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Hypothetical study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87888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Subjects are babies in an orphanage awaiting adoption in Canada. All are assigned, but waiting for the paperwork to clear.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They all wear headphones 5 hours a day. Randomly assigned to classical, rock, hip-hop or nature sounds. Same volume. 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Adoptive parents not informed.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Assess academic progress in JK, SJ, Grade 4.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Suppose there is a significant difference? What are some potential confounding variables?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Experimental vs. Observational studies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Observational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explanatory variable, response variable just observed and recorded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Experimental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Cases randomly assigned to values of explanatory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Only a true experimental study can establish a causal connection between explanatory variable and response variable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Maybe we should talk about observational vs experimental </a:t>
            </a:r>
            <a:r>
              <a:rPr lang="en-US" sz="2000" u="sng">
                <a:latin typeface="Arial" charset="0"/>
                <a:ea typeface="ＭＳ Ｐゴシック" charset="0"/>
                <a:cs typeface="ＭＳ Ｐゴシック" charset="0"/>
              </a:rPr>
              <a:t>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Watch it: Confounding variables can creep back in.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512"/>
            <a:ext cx="7772400" cy="946216"/>
          </a:xfrm>
        </p:spPr>
        <p:txBody>
          <a:bodyPr/>
          <a:lstStyle/>
          <a:p>
            <a:r>
              <a:rPr lang="en-US" dirty="0" smtClean="0"/>
              <a:t>Marking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80728"/>
            <a:ext cx="7772400" cy="5688632"/>
          </a:xfrm>
        </p:spPr>
        <p:txBody>
          <a:bodyPr/>
          <a:lstStyle/>
          <a:p>
            <a:r>
              <a:rPr lang="en-US" sz="2400" dirty="0" smtClean="0"/>
              <a:t>If you are interpreting the results of a purely observational study and you state an unqualified causal connection between explanatory and response variable, you lose a point.</a:t>
            </a:r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/>
              <a:t>Exercise affects arthritis pain.</a:t>
            </a:r>
          </a:p>
          <a:p>
            <a:pPr lvl="1"/>
            <a:r>
              <a:rPr lang="en-US" sz="2400" dirty="0" smtClean="0"/>
              <a:t>Higher doses of Vitamin C lead to fewer colds.</a:t>
            </a:r>
          </a:p>
          <a:p>
            <a:pPr lvl="1"/>
            <a:r>
              <a:rPr lang="en-US" sz="2400" dirty="0" smtClean="0"/>
              <a:t>Higher income produces greater average reported happiness.</a:t>
            </a:r>
          </a:p>
          <a:p>
            <a:pPr lvl="1"/>
            <a:r>
              <a:rPr lang="en-US" sz="2400" dirty="0" smtClean="0"/>
              <a:t>More interaction with co-workers increases job satisfaction.</a:t>
            </a:r>
          </a:p>
          <a:p>
            <a:pPr lvl="1"/>
            <a:r>
              <a:rPr lang="en-US" sz="2400" dirty="0" smtClean="0"/>
              <a:t>Textbook had a large effect. </a:t>
            </a:r>
          </a:p>
          <a:p>
            <a:pPr lvl="1"/>
            <a:r>
              <a:rPr lang="en-US" sz="2400" dirty="0" smtClean="0"/>
              <a:t>Religion influences number </a:t>
            </a:r>
            <a:r>
              <a:rPr lang="en-US" sz="2400" smtClean="0"/>
              <a:t>of children.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604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US" dirty="0"/>
              <a:t>Plain language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r>
              <a:rPr lang="en-US" sz="2400" dirty="0"/>
              <a:t>If you can only be understood by mathematicians and statisticians, your knowledge is much less valuable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Often a question will say </a:t>
            </a:r>
            <a:r>
              <a:rPr lang="en-US" sz="2400" dirty="0" smtClean="0"/>
              <a:t>“Give </a:t>
            </a:r>
            <a:r>
              <a:rPr lang="en-US" sz="2400" dirty="0"/>
              <a:t>the answer in plain, non-statistical language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This means if </a:t>
            </a:r>
            <a:r>
              <a:rPr lang="en-US" sz="2400" dirty="0" smtClean="0"/>
              <a:t>x is </a:t>
            </a:r>
            <a:r>
              <a:rPr lang="en-US" sz="2400" dirty="0"/>
              <a:t>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debt, you make a statement about income and average or predicted credit card debt, like </a:t>
            </a:r>
            <a:r>
              <a:rPr lang="en-US" sz="2400" dirty="0" smtClean="0"/>
              <a:t>“Customers </a:t>
            </a:r>
            <a:r>
              <a:rPr lang="en-US" sz="2400" dirty="0"/>
              <a:t>with higher incomes tend to have less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If you use mathematical notation or words like null hypothesis, unbiased estimator, p-value or statistically significant, you will lose a lot of marks even if the statement is correct. Even avoid </a:t>
            </a:r>
            <a:r>
              <a:rPr lang="en-US" sz="2400" dirty="0" smtClean="0"/>
              <a:t>“positive </a:t>
            </a:r>
            <a:r>
              <a:rPr lang="en-US" sz="2400" dirty="0"/>
              <a:t>relationship," and so 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7358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Plain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5400600"/>
          </a:xfrm>
        </p:spPr>
        <p:txBody>
          <a:bodyPr/>
          <a:lstStyle/>
          <a:p>
            <a:r>
              <a:rPr lang="en-US" dirty="0"/>
              <a:t>If the study is about fish, talk about fish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blood pressure, talk about blood pressure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breaking strength of yarn, talk about breaking strength of yarn</a:t>
            </a:r>
            <a:r>
              <a:rPr lang="en-US" dirty="0" smtClean="0"/>
              <a:t>.</a:t>
            </a:r>
          </a:p>
          <a:p>
            <a:r>
              <a:rPr lang="en-US" dirty="0"/>
              <a:t>Assume you are talking to your boss, a former Commerce major who got a D+ in ECO220 and does not like to feel stupid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629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/>
          <a:lstStyle/>
          <a:p>
            <a:r>
              <a:rPr lang="en-US" sz="4000" dirty="0" smtClean="0"/>
              <a:t>We will be guided by tests with α = 0.05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5688632"/>
          </a:xfrm>
        </p:spPr>
        <p:txBody>
          <a:bodyPr/>
          <a:lstStyle/>
          <a:p>
            <a:r>
              <a:rPr lang="en-US" sz="2000" dirty="0"/>
              <a:t>If we do not reject a null hypothesis like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β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=0, </a:t>
            </a:r>
            <a:r>
              <a:rPr lang="en-US" sz="2000" dirty="0"/>
              <a:t>we will not draw a definite conclusion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Instead, say things like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/>
              <a:t>There is no evidence of a connection between blood sugar level and mood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not strong enough for us to conclude that attractiveness is related to mark in first-year Computer Science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consistent with no effect of dosage level on bone </a:t>
            </a:r>
            <a:r>
              <a:rPr lang="en-US" sz="2000" dirty="0" smtClean="0"/>
              <a:t>density.</a:t>
            </a:r>
          </a:p>
          <a:p>
            <a:r>
              <a:rPr lang="en-US" sz="2000" dirty="0"/>
              <a:t>If the null hypothesis is not rejected, please do </a:t>
            </a:r>
            <a:r>
              <a:rPr lang="en-US" sz="2000" i="1" dirty="0" smtClean="0"/>
              <a:t>not</a:t>
            </a:r>
            <a:r>
              <a:rPr lang="en-US" sz="2000" dirty="0" smtClean="0"/>
              <a:t> claim </a:t>
            </a:r>
            <a:r>
              <a:rPr lang="en-US" sz="2000" dirty="0"/>
              <a:t>that the drug has no effect, etc.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In this we are taking Fisher's side in a historical fight between Fisher on one side and </a:t>
            </a:r>
            <a:r>
              <a:rPr lang="en-US" sz="2000" dirty="0" err="1"/>
              <a:t>Neyman</a:t>
            </a:r>
            <a:r>
              <a:rPr lang="en-US" sz="2000" dirty="0"/>
              <a:t> </a:t>
            </a:r>
            <a:r>
              <a:rPr lang="en-US" sz="2000" dirty="0" smtClean="0"/>
              <a:t>&amp; </a:t>
            </a:r>
            <a:r>
              <a:rPr lang="en-US" sz="2000" dirty="0"/>
              <a:t>Pearson on the other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Though we are guided by </a:t>
            </a:r>
            <a:r>
              <a:rPr lang="en-US" sz="2000" dirty="0" smtClean="0"/>
              <a:t>α = 0.05, we </a:t>
            </a:r>
            <a:r>
              <a:rPr lang="en-US" sz="2000" i="1" dirty="0" smtClean="0"/>
              <a:t>never</a:t>
            </a:r>
            <a:r>
              <a:rPr lang="en-US" sz="2000" dirty="0" smtClean="0"/>
              <a:t> </a:t>
            </a:r>
            <a:r>
              <a:rPr lang="en-US" sz="2000" dirty="0"/>
              <a:t>mention it when plain language is required.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90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No one-tailed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040560"/>
          </a:xfrm>
        </p:spPr>
        <p:txBody>
          <a:bodyPr/>
          <a:lstStyle/>
          <a:p>
            <a:r>
              <a:rPr lang="en-US" dirty="0"/>
              <a:t>In this class we will </a:t>
            </a:r>
            <a:r>
              <a:rPr lang="en-US" dirty="0" smtClean="0"/>
              <a:t>avoid </a:t>
            </a:r>
            <a:r>
              <a:rPr lang="en-US" dirty="0"/>
              <a:t>one-tailed tests</a:t>
            </a:r>
            <a:r>
              <a:rPr lang="en-US" dirty="0" smtClean="0"/>
              <a:t>.</a:t>
            </a:r>
          </a:p>
          <a:p>
            <a:r>
              <a:rPr lang="en-US" dirty="0"/>
              <a:t>Why? Ask what would happen if the results were strong and in the opposite direction to what was </a:t>
            </a:r>
            <a:r>
              <a:rPr lang="en-US" dirty="0" smtClean="0"/>
              <a:t>predicted.</a:t>
            </a:r>
          </a:p>
          <a:p>
            <a:r>
              <a:rPr lang="en-US" dirty="0" smtClean="0"/>
              <a:t>If the question asks for a null hypothesis and your answer has an inequality, it’s wrong.</a:t>
            </a:r>
          </a:p>
          <a:p>
            <a:r>
              <a:rPr lang="en-US" dirty="0"/>
              <a:t>But when </a:t>
            </a: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is </a:t>
            </a:r>
            <a:r>
              <a:rPr lang="en-US" dirty="0"/>
              <a:t>rejected, we still draw directional conclusions.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544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Directional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772400" cy="5760640"/>
          </a:xfrm>
        </p:spPr>
        <p:txBody>
          <a:bodyPr/>
          <a:lstStyle/>
          <a:p>
            <a:r>
              <a:rPr lang="en-US" sz="2400" dirty="0" smtClean="0"/>
              <a:t>Suppose x </a:t>
            </a:r>
            <a:r>
              <a:rPr lang="en-US" sz="2400" dirty="0"/>
              <a:t>is 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</a:t>
            </a:r>
            <a:r>
              <a:rPr lang="en-US" sz="2400"/>
              <a:t>, </a:t>
            </a:r>
            <a:r>
              <a:rPr lang="en-US" sz="2400" smtClean="0"/>
              <a:t>and we </a:t>
            </a:r>
            <a:r>
              <a:rPr lang="en-US" sz="2400" dirty="0"/>
              <a:t>test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β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=0 with </a:t>
            </a:r>
            <a:r>
              <a:rPr lang="en-US" sz="2400" dirty="0"/>
              <a:t>a two-sided </a:t>
            </a:r>
            <a:r>
              <a:rPr lang="en-US" sz="2400" dirty="0" smtClean="0"/>
              <a:t>t-</a:t>
            </a:r>
            <a:r>
              <a:rPr lang="en-US" sz="2400" dirty="0"/>
              <a:t>test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Say </a:t>
            </a:r>
            <a:r>
              <a:rPr lang="en-US" sz="2400" dirty="0" smtClean="0"/>
              <a:t>p </a:t>
            </a:r>
            <a:r>
              <a:rPr lang="en-US" sz="2400" dirty="0"/>
              <a:t>= </a:t>
            </a:r>
            <a:r>
              <a:rPr lang="en-US" sz="2400" dirty="0" smtClean="0"/>
              <a:t>0.0021 </a:t>
            </a:r>
            <a:r>
              <a:rPr lang="en-US" sz="2400" dirty="0"/>
              <a:t>and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1.27. 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say </a:t>
            </a:r>
            <a:r>
              <a:rPr lang="en-US" sz="2400" dirty="0" smtClean="0"/>
              <a:t>“Consumers </a:t>
            </a:r>
            <a:r>
              <a:rPr lang="en-US" sz="2400" dirty="0"/>
              <a:t>with higher incomes tend to have more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Is this justified? We'd better hope so, or all we can say is </a:t>
            </a:r>
            <a:r>
              <a:rPr lang="en-US" sz="2400" dirty="0" smtClean="0"/>
              <a:t>“There </a:t>
            </a:r>
            <a:r>
              <a:rPr lang="en-US" sz="2400" dirty="0"/>
              <a:t>is a connection between income and average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Then they ask:  </a:t>
            </a:r>
            <a:r>
              <a:rPr lang="en-US" sz="2400" dirty="0" smtClean="0"/>
              <a:t>“What's </a:t>
            </a:r>
            <a:r>
              <a:rPr lang="en-US" sz="2400" dirty="0"/>
              <a:t>the connection? Do people with lower income have more debt</a:t>
            </a:r>
            <a:r>
              <a:rPr lang="en-US" sz="2400" dirty="0" smtClean="0"/>
              <a:t>?”</a:t>
            </a:r>
          </a:p>
          <a:p>
            <a:r>
              <a:rPr lang="en-US" sz="2400" dirty="0"/>
              <a:t>And you have to say </a:t>
            </a:r>
            <a:r>
              <a:rPr lang="en-US" sz="2400" dirty="0" smtClean="0"/>
              <a:t>“Sorry</a:t>
            </a:r>
            <a:r>
              <a:rPr lang="en-US" sz="2400" dirty="0"/>
              <a:t>, I don't know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It's a good way to get fired, or at least look silly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a directional conclusion is possible and you only say “related,” you get half marks </a:t>
            </a:r>
            <a:r>
              <a:rPr lang="en-US" sz="2400" b="1" dirty="0" smtClean="0"/>
              <a:t>at most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2163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441s18</a:t>
            </a: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Quantitative - representing </a:t>
            </a:r>
            <a:r>
              <a:rPr lang="en-US" u="sng" dirty="0">
                <a:latin typeface="Arial" charset="0"/>
                <a:ea typeface="ＭＳ Ｐゴシック" charset="0"/>
                <a:cs typeface="ＭＳ Ｐゴシック" charset="0"/>
              </a:rPr>
              <a:t>amount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of something, like Income, BP, BMI,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GPA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(?)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Categorical - Codes represent category membership, like Gender, Nationality, Marital status, Alive vs. dead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Explanatory: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Response: Predicted or effect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743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We will often pretend that our data represent a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random sample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from some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population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 We will carry out formal procedures for making inferences about this (usually fictitious) population, and then use them as a basis for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drawing conclusions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about the data.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3383</Words>
  <Application>Microsoft Macintosh PowerPoint</Application>
  <PresentationFormat>On-screen Show (4:3)</PresentationFormat>
  <Paragraphs>593</Paragraphs>
  <Slides>68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Blank Presentation</vt:lpstr>
      <vt:lpstr>STA 441: Data Analysis  </vt:lpstr>
      <vt:lpstr>Data Science</vt:lpstr>
      <vt:lpstr>Data Science</vt:lpstr>
      <vt:lpstr>Data File</vt:lpstr>
      <vt:lpstr>PowerPoint Presentation</vt:lpstr>
      <vt:lpstr>PowerPoint Presentation</vt:lpstr>
      <vt:lpstr>Variables can be</vt:lpstr>
      <vt:lpstr>Variables can be</vt:lpstr>
      <vt:lpstr>We will often pretend that our data represent a random sample from some population.  We will carry out formal procedures for making inferences about this (usually fictitious) population, and then use them as a basis for drawing conclusions about the data. </vt:lpstr>
      <vt:lpstr> </vt:lpstr>
      <vt:lpstr>Distribution = Population Histogram</vt:lpstr>
      <vt:lpstr>Conditional Distribution</vt:lpstr>
      <vt:lpstr>Definition of “Related”</vt:lpstr>
      <vt:lpstr>Testing Statistical Significance</vt:lpstr>
      <vt:lpstr>Reasoning</vt:lpstr>
      <vt:lpstr>P-value</vt:lpstr>
      <vt:lpstr>We can be wrong</vt:lpstr>
      <vt:lpstr>Power is the probability of correctly rejecting H0 </vt:lpstr>
      <vt:lpstr>Confidence Interval: Pair of numbers chosen so that the probability they will enclose the parameter (or function of parameters) is large, like 0.95</vt:lpstr>
      <vt:lpstr>Should we Accept H0?</vt:lpstr>
      <vt:lpstr>Many statistical methods assume Independent Observations</vt:lpstr>
      <vt:lpstr>Elementary Tests</vt:lpstr>
      <vt:lpstr>Independent t-test: Compare two means</vt:lpstr>
      <vt:lpstr>Model (Assumptions) for the independent t-test</vt:lpstr>
      <vt:lpstr>Two-tailed tests  and p-values only!</vt:lpstr>
      <vt:lpstr>But we will always draw directional conclusions when possible</vt:lpstr>
      <vt:lpstr>Robustness of the two-sample t-test</vt:lpstr>
      <vt:lpstr>Matched (paired) t-test</vt:lpstr>
      <vt:lpstr>Within versus between cases</vt:lpstr>
      <vt:lpstr>Model assumptions for matched t-test</vt:lpstr>
      <vt:lpstr>Matched t-test</vt:lpstr>
      <vt:lpstr>Robustness of matched t-test</vt:lpstr>
      <vt:lpstr>One-way analysis of variance </vt:lpstr>
      <vt:lpstr>Simple regression and correlation</vt:lpstr>
      <vt:lpstr>Simple regression and correlation</vt:lpstr>
      <vt:lpstr>Scatterplot</vt:lpstr>
      <vt:lpstr>Least squares line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 correlation = Horizontal least-squares line</vt:lpstr>
      <vt:lpstr>Model assumptions for simple regression</vt:lpstr>
      <vt:lpstr>Testing simple regression</vt:lpstr>
      <vt:lpstr>Robustness of simple regression test</vt:lpstr>
      <vt:lpstr>Chi-square test of independence: Both variables categorical</vt:lpstr>
      <vt:lpstr>“Joint frequency distribution” or “contingency table” or “cross-tabulation” or “crosstab”</vt:lpstr>
      <vt:lpstr>Model assumptions for the chi-squared test of independence</vt:lpstr>
      <vt:lpstr>Formula for the chi-square test</vt:lpstr>
      <vt:lpstr>Why predict response variable from explanatory variable?</vt:lpstr>
      <vt:lpstr>Young smokers who buy contraband cigarettes tend to smoke more.</vt:lpstr>
      <vt:lpstr>Correlation is not the same as causation</vt:lpstr>
      <vt:lpstr>Confounding variable: A variable that contributes to both explanatory variable and response variable, causing a misleading relationship between them.</vt:lpstr>
      <vt:lpstr>Mozart Effect</vt:lpstr>
      <vt:lpstr>Hypothetical study</vt:lpstr>
      <vt:lpstr>Experimental vs. Observational studies</vt:lpstr>
      <vt:lpstr>Marking rule</vt:lpstr>
      <vt:lpstr>Plain language is important</vt:lpstr>
      <vt:lpstr>Plain language</vt:lpstr>
      <vt:lpstr>We will be guided by tests with α = 0.05</vt:lpstr>
      <vt:lpstr>No one-tailed tests</vt:lpstr>
      <vt:lpstr>Directional conclusions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Richard  Stallman</cp:lastModifiedBy>
  <cp:revision>154</cp:revision>
  <cp:lastPrinted>2009-09-09T01:49:36Z</cp:lastPrinted>
  <dcterms:created xsi:type="dcterms:W3CDTF">2009-09-07T15:53:27Z</dcterms:created>
  <dcterms:modified xsi:type="dcterms:W3CDTF">2018-01-03T15:19:47Z</dcterms:modified>
</cp:coreProperties>
</file>