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68" r:id="rId4"/>
    <p:sldId id="269" r:id="rId5"/>
    <p:sldId id="261" r:id="rId6"/>
    <p:sldId id="262" r:id="rId7"/>
    <p:sldId id="263" r:id="rId8"/>
    <p:sldId id="264" r:id="rId9"/>
    <p:sldId id="265" r:id="rId10"/>
    <p:sldId id="270" r:id="rId11"/>
    <p:sldId id="271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6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B8D1C-A5D4-4F77-991B-09BD1B3D5488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03BB2-511B-4EA8-8A2D-386FE7547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38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ea typeface="ＭＳ Ｐゴシック" charset="-128"/>
              </a:rPr>
              <a:t>Reduced model has just the variables for which you are controlling</a:t>
            </a:r>
          </a:p>
          <a:p>
            <a:endParaRPr lang="en-US">
              <a:ea typeface="ＭＳ Ｐゴシック" charset="-128"/>
            </a:endParaRPr>
          </a:p>
          <a:p>
            <a:r>
              <a:rPr lang="en-US">
                <a:ea typeface="ＭＳ Ｐゴシック" charset="-128"/>
              </a:rPr>
              <a:t>Notation is non-standard.</a:t>
            </a:r>
          </a:p>
          <a:p>
            <a:endParaRPr lang="en-US">
              <a:ea typeface="ＭＳ Ｐゴシック" charset="-128"/>
            </a:endParaRPr>
          </a:p>
          <a:p>
            <a:r>
              <a:rPr lang="en-US">
                <a:ea typeface="ＭＳ Ｐゴシック" charset="-128"/>
              </a:rPr>
              <a:t>Suppose you're controlling for a set of variables that explain 80% of the variation in the dependent variable, and you test a variable that accounts for an additional 5%. You have explained 25% of the remaining variation -- much more impressive than 5%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 = \left(\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{n-p}{s} \right) \left(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{a}{1-a} \right) % 32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9B27C-EB3D-4E5D-B48C-511092AB652D}" type="datetimeFigureOut">
              <a:rPr lang="en-US" smtClean="0"/>
              <a:t>2016-02-29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41s1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4550"/>
            <a:ext cx="7772400" cy="1470025"/>
          </a:xfrm>
        </p:spPr>
        <p:txBody>
          <a:bodyPr/>
          <a:lstStyle/>
          <a:p>
            <a:r>
              <a:rPr lang="en-US" dirty="0" smtClean="0"/>
              <a:t>The Sample Variation 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74900"/>
            <a:ext cx="6400800" cy="733425"/>
          </a:xfrm>
        </p:spPr>
        <p:txBody>
          <a:bodyPr/>
          <a:lstStyle/>
          <a:p>
            <a:r>
              <a:rPr lang="en-US" dirty="0" smtClean="0"/>
              <a:t>A way to select sample size</a:t>
            </a:r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87450" y="4508500"/>
            <a:ext cx="67706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/>
              <a:t>This slide show is a free open source document.  </a:t>
            </a:r>
          </a:p>
          <a:p>
            <a:r>
              <a:rPr lang="en-US" dirty="0"/>
              <a:t>See the last slide for copyright information.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44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Potato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4728" y="1536205"/>
            <a:ext cx="87786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In </a:t>
            </a:r>
            <a:r>
              <a:rPr lang="en-US" sz="2800" dirty="0"/>
              <a:t>the potato data, there are 3 potatoes per treatment </a:t>
            </a:r>
          </a:p>
          <a:p>
            <a:r>
              <a:rPr lang="en-US" sz="2800" dirty="0"/>
              <a:t>   combination in a </a:t>
            </a:r>
            <a:r>
              <a:rPr lang="en-US" sz="2800" dirty="0" smtClean="0"/>
              <a:t>Temperature </a:t>
            </a:r>
            <a:r>
              <a:rPr lang="en-US" sz="2800" dirty="0"/>
              <a:t>(2 levels) by </a:t>
            </a:r>
            <a:r>
              <a:rPr lang="en-US" sz="2800" dirty="0" smtClean="0"/>
              <a:t>Bacteria type </a:t>
            </a:r>
            <a:endParaRPr lang="en-US" sz="2800" dirty="0"/>
          </a:p>
          <a:p>
            <a:r>
              <a:rPr lang="en-US" sz="2800" dirty="0"/>
              <a:t>   (3 levels) by </a:t>
            </a:r>
            <a:r>
              <a:rPr lang="en-US" sz="2800" dirty="0" smtClean="0"/>
              <a:t>Oxygen </a:t>
            </a:r>
            <a:r>
              <a:rPr lang="en-US" sz="2800" dirty="0"/>
              <a:t>level (3 levels) design. What pro-</a:t>
            </a:r>
          </a:p>
          <a:p>
            <a:r>
              <a:rPr lang="en-US" sz="2800" dirty="0"/>
              <a:t>   portion of remaining variation is required for the </a:t>
            </a:r>
          </a:p>
          <a:p>
            <a:r>
              <a:rPr lang="en-US" sz="2800" dirty="0"/>
              <a:t>   main effect of bacteria type to be significant?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6120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46" y="355276"/>
            <a:ext cx="8064500" cy="4165600"/>
          </a:xfrm>
          <a:prstGeom prst="rect">
            <a:avLst/>
          </a:prstGeom>
        </p:spPr>
      </p:pic>
      <p:pic>
        <p:nvPicPr>
          <p:cNvPr id="3" name="Picture 2" descr="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123" y="4995992"/>
            <a:ext cx="5387644" cy="151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609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Copyright Information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088" y="2060575"/>
            <a:ext cx="7770812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 This slide show was prepared by Jerry Brunner, Department of Statistical Sciences, University of Toronto. It is licensed under a Creative Commons Attribution -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ShareAlike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3.0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Unported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License. Use any part of it as you like and share the result freely. These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algn="ctr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http://www.utstat.toronto.edu/~brunner/oldclass/441s16</a:t>
            </a: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sample variation method is not traditional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Statisticians usually recommend that sample size be based on a power analysis.</a:t>
            </a:r>
          </a:p>
          <a:p>
            <a:r>
              <a:rPr lang="en-US" dirty="0" smtClean="0"/>
              <a:t>Statistical power is the probability of rejecting the null hypothesis when the null hypothesis is false.</a:t>
            </a:r>
          </a:p>
          <a:p>
            <a:r>
              <a:rPr lang="en-US" dirty="0" smtClean="0"/>
              <a:t>Power depends on sample size and how wrong H</a:t>
            </a:r>
            <a:r>
              <a:rPr lang="en-US" baseline="-25000" dirty="0" smtClean="0"/>
              <a:t>0</a:t>
            </a:r>
            <a:r>
              <a:rPr lang="en-US" dirty="0" smtClean="0"/>
              <a:t> is (effect size).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26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select sample size by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4148"/>
          </a:xfrm>
        </p:spPr>
        <p:txBody>
          <a:bodyPr/>
          <a:lstStyle/>
          <a:p>
            <a:r>
              <a:rPr lang="en-US" dirty="0" smtClean="0"/>
              <a:t>Pick an effect size you’d like to be able to detect.  It should be just over the boundary of interesting and meaningful.</a:t>
            </a:r>
          </a:p>
          <a:p>
            <a:r>
              <a:rPr lang="en-US" dirty="0" smtClean="0"/>
              <a:t>Pick a desired power – a probability with which you’d like to be able to detect the effect by rejecting the null hypothesis.</a:t>
            </a:r>
          </a:p>
          <a:p>
            <a:r>
              <a:rPr lang="en-US" dirty="0" smtClean="0"/>
              <a:t>Start with a fairly small n and calculate the power.   Increase the sample size until the desired power is reached.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Power analysis is a Greek letter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6325"/>
            <a:ext cx="8229600" cy="20034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It’s a fairly long story too.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Best left to STA305.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 smtClean="0"/>
              <a:t>sample </a:t>
            </a:r>
            <a:r>
              <a:rPr lang="en-US" dirty="0" smtClean="0"/>
              <a:t>variation method is quick and easy.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3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F test is based </a:t>
            </a:r>
            <a:r>
              <a:rPr lang="en-US" dirty="0" smtClean="0"/>
              <a:t>upon</a:t>
            </a:r>
            <a:endParaRPr lang="en-US" dirty="0"/>
          </a:p>
        </p:txBody>
      </p:sp>
      <p:pic>
        <p:nvPicPr>
          <p:cNvPr id="28675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3191" y="1600200"/>
            <a:ext cx="40513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1912646" y="4210209"/>
            <a:ext cx="58066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/>
              <a:t>Increase in explained variation expressed as a fraction</a:t>
            </a:r>
          </a:p>
          <a:p>
            <a:r>
              <a:rPr lang="en-US" dirty="0"/>
              <a:t>of the variation that the reduced model does </a:t>
            </a:r>
            <a:r>
              <a:rPr lang="en-US" i="1" dirty="0"/>
              <a:t>not</a:t>
            </a:r>
            <a:r>
              <a:rPr lang="en-US" dirty="0"/>
              <a:t> explain.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40171"/>
            <a:ext cx="8229600" cy="3436543"/>
          </a:xfrm>
        </p:spPr>
        <p:txBody>
          <a:bodyPr/>
          <a:lstStyle/>
          <a:p>
            <a:r>
              <a:rPr lang="en-US" dirty="0"/>
              <a:t>For any given sample size, the bigger </a:t>
            </a:r>
            <a:r>
              <a:rPr lang="en-US" i="1" dirty="0"/>
              <a:t>a</a:t>
            </a:r>
            <a:r>
              <a:rPr lang="en-US" dirty="0"/>
              <a:t> is, the bigger </a:t>
            </a:r>
            <a:r>
              <a:rPr lang="en-US" i="1" dirty="0"/>
              <a:t>F</a:t>
            </a:r>
            <a:r>
              <a:rPr lang="en-US" dirty="0"/>
              <a:t> becomes.</a:t>
            </a:r>
          </a:p>
          <a:p>
            <a:r>
              <a:rPr lang="en-US" dirty="0"/>
              <a:t>For any a ≠0, </a:t>
            </a:r>
            <a:r>
              <a:rPr lang="en-US" i="1" dirty="0"/>
              <a:t>F</a:t>
            </a:r>
            <a:r>
              <a:rPr lang="en-US" dirty="0"/>
              <a:t> increases as a function of </a:t>
            </a:r>
            <a:r>
              <a:rPr lang="en-US" i="1" dirty="0"/>
              <a:t>n.</a:t>
            </a:r>
            <a:endParaRPr lang="en-US" dirty="0"/>
          </a:p>
          <a:p>
            <a:r>
              <a:rPr lang="en-US" dirty="0"/>
              <a:t>So you can get a large </a:t>
            </a:r>
            <a:r>
              <a:rPr lang="en-US" i="1" dirty="0"/>
              <a:t>F</a:t>
            </a:r>
            <a:r>
              <a:rPr lang="en-US" dirty="0"/>
              <a:t> from strong results and a small sample, or from weak results and a large sample.</a:t>
            </a: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597" y="890805"/>
            <a:ext cx="4989624" cy="119688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8758" y="2256058"/>
            <a:ext cx="872381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 sample variation method is to choose a value of </a:t>
            </a:r>
            <a:r>
              <a:rPr lang="en-US" sz="2400" i="1" dirty="0" smtClean="0"/>
              <a:t>a</a:t>
            </a:r>
            <a:r>
              <a:rPr lang="en-US" sz="2400" dirty="0" smtClean="0"/>
              <a:t> that is just </a:t>
            </a:r>
          </a:p>
          <a:p>
            <a:r>
              <a:rPr lang="en-US" sz="2400" dirty="0" smtClean="0"/>
              <a:t>large enough to be interesting, and increase n, calculating </a:t>
            </a:r>
            <a:r>
              <a:rPr lang="en-US" sz="2400" i="1" dirty="0" smtClean="0"/>
              <a:t>F</a:t>
            </a:r>
            <a:r>
              <a:rPr lang="en-US" sz="2400" dirty="0" smtClean="0"/>
              <a:t> and its </a:t>
            </a:r>
          </a:p>
          <a:p>
            <a:r>
              <a:rPr lang="en-US" sz="2400" dirty="0" smtClean="0"/>
              <a:t>p-value each time until p &lt; 0.05; then stop. The final value of n is the </a:t>
            </a:r>
          </a:p>
          <a:p>
            <a:r>
              <a:rPr lang="en-US" sz="2400" dirty="0" smtClean="0"/>
              <a:t>smallest sample size for which an effect explaining that much of the </a:t>
            </a:r>
          </a:p>
          <a:p>
            <a:r>
              <a:rPr lang="en-US" sz="2400" dirty="0" smtClean="0"/>
              <a:t>remaining variation will be significant. With that sample size, the </a:t>
            </a:r>
          </a:p>
          <a:p>
            <a:r>
              <a:rPr lang="en-US" sz="2400" dirty="0" smtClean="0"/>
              <a:t>effect will be significant if and only if it explains a or more of the </a:t>
            </a:r>
          </a:p>
          <a:p>
            <a:r>
              <a:rPr lang="en-US" sz="2400" dirty="0" smtClean="0"/>
              <a:t>remaining variation.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08758" y="5444652"/>
            <a:ext cx="8037026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That's all there is to it. You tell me a proportion of remaining </a:t>
            </a:r>
          </a:p>
          <a:p>
            <a:r>
              <a:rPr lang="en-US" sz="2400" dirty="0" smtClean="0"/>
              <a:t>variation that you want to be statistically significant, and I'll tell </a:t>
            </a:r>
          </a:p>
          <a:p>
            <a:r>
              <a:rPr lang="en-US" sz="2400" dirty="0" smtClean="0"/>
              <a:t>you a sample size.</a:t>
            </a:r>
            <a:endParaRPr lang="en-US" sz="2400" dirty="0"/>
          </a:p>
        </p:txBody>
      </p:sp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597" y="890805"/>
            <a:ext cx="4989624" cy="119688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44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4728" y="733246"/>
            <a:ext cx="850207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Suppose we are planning a 2x3x4 analysis of covariance, </a:t>
            </a:r>
          </a:p>
          <a:p>
            <a:r>
              <a:rPr lang="en-US" sz="2800" dirty="0" smtClean="0"/>
              <a:t>with two covariates, and factors named A, B and C. We </a:t>
            </a:r>
          </a:p>
          <a:p>
            <a:r>
              <a:rPr lang="en-US" sz="2800" dirty="0" smtClean="0"/>
              <a:t>are setting it up as a regression model, with one dummy </a:t>
            </a:r>
          </a:p>
          <a:p>
            <a:r>
              <a:rPr lang="en-US" sz="2800" dirty="0" smtClean="0"/>
              <a:t>variable for A, 2 dummy variables for B, and 3 for C. </a:t>
            </a:r>
          </a:p>
          <a:p>
            <a:r>
              <a:rPr lang="en-US" sz="2800" dirty="0" smtClean="0"/>
              <a:t>Interactions are represented by product terms, and there </a:t>
            </a:r>
          </a:p>
          <a:p>
            <a:r>
              <a:rPr lang="en-US" sz="2800" dirty="0" smtClean="0"/>
              <a:t>are 2 products for the </a:t>
            </a:r>
            <a:r>
              <a:rPr lang="en-US" sz="2800" dirty="0" err="1" smtClean="0"/>
              <a:t>AxB</a:t>
            </a:r>
            <a:r>
              <a:rPr lang="en-US" sz="2800" dirty="0" smtClean="0"/>
              <a:t> interaction, 3 for </a:t>
            </a:r>
            <a:r>
              <a:rPr lang="en-US" sz="2800" dirty="0" err="1" smtClean="0"/>
              <a:t>AxC</a:t>
            </a:r>
            <a:r>
              <a:rPr lang="en-US" sz="2800" dirty="0" smtClean="0"/>
              <a:t>, 6 for </a:t>
            </a:r>
          </a:p>
          <a:p>
            <a:r>
              <a:rPr lang="en-US" sz="2800" dirty="0" err="1" smtClean="0"/>
              <a:t>BxC</a:t>
            </a:r>
            <a:r>
              <a:rPr lang="en-US" sz="2800" dirty="0" smtClean="0"/>
              <a:t>, and 1*2*3 = 6 for </a:t>
            </a:r>
            <a:r>
              <a:rPr lang="en-US" sz="2800" dirty="0" err="1" smtClean="0"/>
              <a:t>AxBxC</a:t>
            </a:r>
            <a:r>
              <a:rPr lang="en-US" sz="2800" dirty="0" smtClean="0"/>
              <a:t>. The regression coefficients </a:t>
            </a:r>
          </a:p>
          <a:p>
            <a:r>
              <a:rPr lang="en-US" sz="2800" dirty="0" smtClean="0"/>
              <a:t>for these plus two for the covariates and one for the </a:t>
            </a:r>
          </a:p>
          <a:p>
            <a:r>
              <a:rPr lang="en-US" sz="2800" dirty="0" smtClean="0"/>
              <a:t>intercept give us p = 26. The null hypothesis is that of no </a:t>
            </a:r>
          </a:p>
          <a:p>
            <a:r>
              <a:rPr lang="en-US" sz="2800" dirty="0" err="1" smtClean="0"/>
              <a:t>BxC</a:t>
            </a:r>
            <a:r>
              <a:rPr lang="en-US" sz="2800" dirty="0" smtClean="0"/>
              <a:t> interaction, so r = 6. The "other effects in the </a:t>
            </a:r>
          </a:p>
          <a:p>
            <a:r>
              <a:rPr lang="en-US" sz="2800" dirty="0" smtClean="0"/>
              <a:t>model" for which we are "controlling" are represented </a:t>
            </a:r>
          </a:p>
          <a:p>
            <a:r>
              <a:rPr lang="en-US" sz="2800" dirty="0" smtClean="0"/>
              <a:t>by 2 covariates and 17 dummy variables and products of </a:t>
            </a:r>
          </a:p>
          <a:p>
            <a:r>
              <a:rPr lang="en-US" sz="2800" dirty="0" smtClean="0"/>
              <a:t>dummy variables.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54" y="441470"/>
            <a:ext cx="8395850" cy="4348831"/>
          </a:xfrm>
          <a:prstGeom prst="rect">
            <a:avLst/>
          </a:prstGeom>
        </p:spPr>
      </p:pic>
      <p:pic>
        <p:nvPicPr>
          <p:cNvPr id="3" name="Picture 2" descr="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626" y="5083588"/>
            <a:ext cx="5834679" cy="15444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774</Words>
  <Application>Microsoft Macintosh PowerPoint</Application>
  <PresentationFormat>On-screen Show (4:3)</PresentationFormat>
  <Paragraphs>65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Sample Variation Method</vt:lpstr>
      <vt:lpstr>The sample variation method is not traditional</vt:lpstr>
      <vt:lpstr>How to select sample size by power</vt:lpstr>
      <vt:lpstr>Power analysis is a Greek letter story</vt:lpstr>
      <vt:lpstr>F test is based upon</vt:lpstr>
      <vt:lpstr>PowerPoint Presentation</vt:lpstr>
      <vt:lpstr>PowerPoint Presentation</vt:lpstr>
      <vt:lpstr>Example</vt:lpstr>
      <vt:lpstr>PowerPoint Presentation</vt:lpstr>
      <vt:lpstr>Potato Example</vt:lpstr>
      <vt:lpstr>PowerPoint Presentation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Another way to select sample size</dc:title>
  <dc:creator>Earl Monroe</dc:creator>
  <cp:lastModifiedBy>Richard  Stallman</cp:lastModifiedBy>
  <cp:revision>36</cp:revision>
  <dcterms:created xsi:type="dcterms:W3CDTF">2011-03-04T04:57:51Z</dcterms:created>
  <dcterms:modified xsi:type="dcterms:W3CDTF">2016-03-01T05:32:21Z</dcterms:modified>
</cp:coreProperties>
</file>