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5" r:id="rId13"/>
    <p:sldId id="276" r:id="rId14"/>
    <p:sldId id="277" r:id="rId15"/>
    <p:sldId id="278" r:id="rId16"/>
    <p:sldId id="279" r:id="rId17"/>
    <p:sldId id="281" r:id="rId18"/>
    <p:sldId id="280" r:id="rId19"/>
    <p:sldId id="282" r:id="rId20"/>
    <p:sldId id="283" r:id="rId21"/>
    <p:sldId id="270" r:id="rId22"/>
    <p:sldId id="271" r:id="rId23"/>
    <p:sldId id="272" r:id="rId24"/>
    <p:sldId id="273" r:id="rId25"/>
    <p:sldId id="274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 autoAdjust="0"/>
    <p:restoredTop sz="90929"/>
  </p:normalViewPr>
  <p:slideViewPr>
    <p:cSldViewPr>
      <p:cViewPr varScale="1">
        <p:scale>
          <a:sx n="107" d="100"/>
          <a:sy n="107" d="100"/>
        </p:scale>
        <p:origin x="-112" y="-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10478-EDE8-9D46-80DD-79B779C4C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174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675E8-452F-334A-A38C-DDCC5EC7FCD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number between 0 and 1, not 3.14159…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BAD661-82D6-F445-B19B-786E02B3F4F5}" type="slidenum">
              <a:rPr lang="en-US"/>
              <a:pPr/>
              <a:t>22</a:t>
            </a:fld>
            <a:endParaRPr lang="en-US"/>
          </a:p>
        </p:txBody>
      </p:sp>
      <p:sp>
        <p:nvSpPr>
          <p:cNvPr id="29698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Nonlinear model for the probability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EC44D-DD66-CB46-8C01-39802C765A38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a particular data set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A2E59-E41A-5C42-8276-E69CC49547ED}" type="slidenum">
              <a:rPr lang="en-US"/>
              <a:pPr/>
              <a:t>6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Always </a:t>
            </a:r>
            <a:r>
              <a:rPr lang="ja-JP" altLang="en-US"/>
              <a:t>“</a:t>
            </a:r>
            <a:r>
              <a:rPr lang="en-US"/>
              <a:t>to 1</a:t>
            </a:r>
            <a:r>
              <a:rPr lang="ja-JP" altLang="en-US"/>
              <a:t>”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2A98F-4F75-BC40-B6C1-1CA1F630A5E4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natural log increases from minus infinity when the odds are zero, to zero when the odds equal one (fifty-fifty), and then it keeps on increasing as the odds rise, but more and more slowly.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54DC36-1DFA-6E43-AEBC-EA90E8E7D7C7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Divide by zero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C4ECF-BA92-5742-AC60-60CA5855B107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Say a and b are both odds in ln(a/b)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28A6D-38DA-524A-94B3-9175933A71B7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5855C-D22A-F44A-8FE5-2B35F9590BC1}" type="slidenum">
              <a:rPr lang="en-US"/>
              <a:pPr/>
              <a:t>12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</a:t>
            </a:r>
            <a:r>
              <a:rPr lang="en-US" dirty="0" err="1"/>
              <a:t>beta_k</a:t>
            </a:r>
            <a:r>
              <a:rPr lang="en-US" dirty="0"/>
              <a:t>$ is the increase in log odds of $Y=1$ when $</a:t>
            </a:r>
            <a:r>
              <a:rPr lang="en-US" dirty="0" err="1"/>
              <a:t>x_k</a:t>
            </a:r>
            <a:r>
              <a:rPr lang="en-US" dirty="0"/>
              <a:t>$ is increased by one unit, </a:t>
            </a:r>
          </a:p>
          <a:p>
            <a:r>
              <a:rPr lang="en-US" dirty="0"/>
              <a:t>and all other </a:t>
            </a:r>
            <a:r>
              <a:rPr lang="en-US" dirty="0" smtClean="0"/>
              <a:t>explanatory </a:t>
            </a:r>
            <a:r>
              <a:rPr lang="en-US" dirty="0"/>
              <a:t>variables are held constant.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583DD-7E18-2540-AB26-A064807330A4}" type="slidenum">
              <a:rPr lang="en-US"/>
              <a:pPr/>
              <a:t>13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Beta0 is intercept, beta_k is …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C325D6-2FB4-CD4C-9114-F785EA46E513}" type="slidenum">
              <a:rPr lang="en-US"/>
              <a:pPr/>
              <a:t>20</a:t>
            </a:fld>
            <a:endParaRPr lang="en-US"/>
          </a:p>
        </p:txBody>
      </p:sp>
      <p:sp>
        <p:nvSpPr>
          <p:cNvPr id="440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of beta1 &gt; 0 ? Chemo alone is better. Reasonable?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135C-E8CF-4040-AA04-9D6543A59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04B9-988C-BA44-945E-2DFE1D4C76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5F653-3D1E-D249-94A3-B46A595CF3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CEF91-5D10-5944-B34C-F333F3DDD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6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2B6DB-E385-CC47-83FA-F315436437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4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4678-362E-D54C-B7CB-F5EDCCA9F7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0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B33A5-3F54-9642-AF5B-8DEADC84E5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77577-D10E-E64F-BD43-F4630B7528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D5333-1B05-464B-8855-920C64897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55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AB7E1-C707-064B-B92B-485AE63888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14B14-11B8-2A45-BB34-75C688099B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2561A5-BA00-1543-9116-5B58654CBC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20688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348880"/>
            <a:ext cx="6400800" cy="1343000"/>
          </a:xfrm>
        </p:spPr>
        <p:txBody>
          <a:bodyPr/>
          <a:lstStyle/>
          <a:p>
            <a:r>
              <a:rPr lang="en-US" dirty="0"/>
              <a:t>For a binary </a:t>
            </a:r>
            <a:r>
              <a:rPr lang="en-US" dirty="0" smtClean="0"/>
              <a:t>response </a:t>
            </a:r>
            <a:r>
              <a:rPr lang="en-US" dirty="0"/>
              <a:t>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990600" y="44958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This slide show is a free open source document.  </a:t>
            </a:r>
          </a:p>
          <a:p>
            <a:r>
              <a:rPr lang="en-US" dirty="0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log of a product is the sum of logs</a:t>
            </a:r>
          </a:p>
        </p:txBody>
      </p:sp>
      <p:pic>
        <p:nvPicPr>
          <p:cNvPr id="19459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95600"/>
            <a:ext cx="41910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41021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19200" y="5410200"/>
            <a:ext cx="65389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This means the log of an odds </a:t>
            </a:r>
            <a:r>
              <a:rPr lang="en-US" i="1"/>
              <a:t>ratio</a:t>
            </a:r>
            <a:r>
              <a:rPr lang="en-US"/>
              <a:t> is the </a:t>
            </a:r>
          </a:p>
          <a:p>
            <a:r>
              <a:rPr lang="en-US"/>
              <a:t>difference between the two log odds quantities.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Linear regression model for the log odds of the event Y=1</a:t>
            </a:r>
          </a:p>
        </p:txBody>
      </p:sp>
      <p:pic>
        <p:nvPicPr>
          <p:cNvPr id="21515" name="Picture 11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/>
              <a:t>Equivalent Statements</a:t>
            </a:r>
          </a:p>
        </p:txBody>
      </p:sp>
      <p:pic>
        <p:nvPicPr>
          <p:cNvPr id="31748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76600"/>
            <a:ext cx="7251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83581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1" name="Picture 7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terms of log odds, logistic regression is like regular regression</a:t>
            </a:r>
          </a:p>
        </p:txBody>
      </p:sp>
      <p:pic>
        <p:nvPicPr>
          <p:cNvPr id="33795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2042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/>
              <a:t>Logistic regression coefficients represent </a:t>
            </a:r>
            <a:r>
              <a:rPr lang="en-US" i="1"/>
              <a:t>odds ratios</a:t>
            </a:r>
            <a:endParaRPr lang="en-US"/>
          </a:p>
          <a:p>
            <a:r>
              <a:rPr lang="en-US"/>
              <a:t>For example, </a:t>
            </a:r>
            <a:r>
              <a:rPr lang="ja-JP" altLang="en-US"/>
              <a:t>“</a:t>
            </a:r>
            <a:r>
              <a:rPr lang="en-US"/>
              <a:t>Among 50 year old men, the odds of being dead before age 60 are three times as great for smokers.</a:t>
            </a:r>
            <a:r>
              <a:rPr lang="ja-JP" altLang="en-US"/>
              <a:t>”</a:t>
            </a:r>
            <a:endParaRPr lang="en-US"/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Log odds of death = 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Odds of death = 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exponent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3400"/>
            <a:ext cx="6096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r>
              <a:rPr lang="en-US"/>
              <a:t>Exponential function f(t) = e</a:t>
            </a:r>
            <a:r>
              <a:rPr lang="en-US" baseline="30000"/>
              <a:t>t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010400" cy="2362200"/>
          </a:xfrm>
        </p:spPr>
        <p:txBody>
          <a:bodyPr/>
          <a:lstStyle/>
          <a:p>
            <a:r>
              <a:rPr lang="en-US"/>
              <a:t>Always positive</a:t>
            </a:r>
          </a:p>
          <a:p>
            <a:r>
              <a:rPr lang="en-US"/>
              <a:t>e</a:t>
            </a:r>
            <a:r>
              <a:rPr lang="en-US" baseline="30000"/>
              <a:t>0</a:t>
            </a:r>
            <a:r>
              <a:rPr lang="en-US"/>
              <a:t>=1, so when            , the odds ratio equals one (50-50).</a:t>
            </a:r>
          </a:p>
          <a:p>
            <a:r>
              <a:rPr lang="en-US"/>
              <a:t>f(t) = e</a:t>
            </a:r>
            <a:r>
              <a:rPr lang="en-US" baseline="30000"/>
              <a:t>t  </a:t>
            </a:r>
            <a:r>
              <a:rPr lang="en-US"/>
              <a:t>is increasing</a:t>
            </a:r>
          </a:p>
        </p:txBody>
      </p:sp>
      <p:pic>
        <p:nvPicPr>
          <p:cNvPr id="38920" name="Picture 8" descr="exponent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657600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1" name="Picture 9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057400"/>
            <a:ext cx="12954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more example</a:t>
            </a:r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outcomes are common and important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patient survives the operation, or does not.</a:t>
            </a:r>
          </a:p>
          <a:p>
            <a:pPr>
              <a:lnSpc>
                <a:spcPct val="90000"/>
              </a:lnSpc>
            </a:pPr>
            <a:r>
              <a:rPr lang="en-US" sz="2800"/>
              <a:t>The accused is convicted, or is not.</a:t>
            </a:r>
          </a:p>
          <a:p>
            <a:pPr>
              <a:lnSpc>
                <a:spcPct val="90000"/>
              </a:lnSpc>
            </a:pPr>
            <a:r>
              <a:rPr lang="en-US" sz="2800"/>
              <a:t>The customer makes a purchase, or does not.</a:t>
            </a:r>
          </a:p>
          <a:p>
            <a:pPr>
              <a:lnSpc>
                <a:spcPct val="90000"/>
              </a:lnSpc>
            </a:pPr>
            <a:r>
              <a:rPr lang="en-US" sz="2800"/>
              <a:t>The marriage lasts at least five years, or does not.</a:t>
            </a:r>
          </a:p>
          <a:p>
            <a:pPr>
              <a:lnSpc>
                <a:spcPct val="90000"/>
              </a:lnSpc>
            </a:pPr>
            <a:r>
              <a:rPr lang="en-US" sz="2800"/>
              <a:t>The student graduates, or does not.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 and all other </a:t>
            </a:r>
            <a:r>
              <a:rPr lang="en-US" sz="2800" dirty="0" smtClean="0"/>
              <a:t>explanatory </a:t>
            </a:r>
            <a:r>
              <a:rPr lang="en-US" sz="2800" dirty="0"/>
              <a:t>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</a:t>
            </a:r>
            <a:r>
              <a:rPr lang="en-US" sz="2800" dirty="0" err="1"/>
              <a:t>x</a:t>
            </a:r>
            <a:r>
              <a:rPr lang="en-US" sz="2800" baseline="-25000" dirty="0" err="1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</a:t>
            </a:r>
            <a:r>
              <a:rPr lang="ja-JP" altLang="en-US" sz="2800" dirty="0"/>
              <a:t>“</a:t>
            </a:r>
            <a:r>
              <a:rPr lang="en-US" sz="2800" dirty="0"/>
              <a:t>controlling</a:t>
            </a:r>
            <a:r>
              <a:rPr lang="ja-JP" altLang="en-US" sz="2800" dirty="0"/>
              <a:t>”</a:t>
            </a:r>
            <a:r>
              <a:rPr lang="en-US" sz="2800" dirty="0"/>
              <a:t>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819400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conditional probability of Y=1</a:t>
            </a:r>
          </a:p>
        </p:txBody>
      </p:sp>
      <p:pic>
        <p:nvPicPr>
          <p:cNvPr id="25604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370888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09600" y="3886200"/>
            <a:ext cx="81824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This formula can be used to calculate </a:t>
            </a:r>
            <a:r>
              <a:rPr lang="en-US" dirty="0" smtClean="0"/>
              <a:t>an estimated P</a:t>
            </a:r>
            <a:r>
              <a:rPr lang="en-US" dirty="0"/>
              <a:t>(Y=1)</a:t>
            </a:r>
          </a:p>
          <a:p>
            <a:r>
              <a:rPr lang="en-US" dirty="0"/>
              <a:t>Just replace betas by their estimates (b)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6898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It can also be used to calculate the probability of getting</a:t>
            </a:r>
          </a:p>
          <a:p>
            <a:r>
              <a:rPr lang="en-US"/>
              <a:t>The sample data values we actually did observe.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Likelihood = Probability of getting the data values we did observe</a:t>
            </a:r>
          </a:p>
          <a:p>
            <a:pPr>
              <a:lnSpc>
                <a:spcPct val="90000"/>
              </a:lnSpc>
            </a:pPr>
            <a:r>
              <a:rPr lang="en-US" dirty="0"/>
              <a:t>Viewed as a function of the parameters (betas), it</a:t>
            </a:r>
            <a:r>
              <a:rPr lang="ja-JP" altLang="en-US" dirty="0"/>
              <a:t>’</a:t>
            </a:r>
            <a:r>
              <a:rPr lang="en-US" dirty="0"/>
              <a:t>s called the </a:t>
            </a:r>
            <a:r>
              <a:rPr lang="en-US" dirty="0" smtClean="0"/>
              <a:t>“likelihood function.”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Those parameter values for which the likelihood function is greatest are called the </a:t>
            </a:r>
            <a:r>
              <a:rPr lang="en-US" i="1" dirty="0"/>
              <a:t>maximum likelihood estimates.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Thank you again, Mr. Fisher.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Likelihood Function for Simple Logistic Regression</a:t>
            </a:r>
          </a:p>
        </p:txBody>
      </p:sp>
      <p:pic>
        <p:nvPicPr>
          <p:cNvPr id="27651" name="Picture 3" descr="li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Must be </a:t>
            </a:r>
            <a:r>
              <a:rPr lang="en-US"/>
              <a:t>found </a:t>
            </a:r>
            <a:r>
              <a:rPr lang="en-US" smtClean="0"/>
              <a:t>numerically.</a:t>
            </a:r>
            <a:endParaRPr lang="en-US" dirty="0"/>
          </a:p>
          <a:p>
            <a:r>
              <a:rPr lang="en-US" dirty="0"/>
              <a:t>Lead to nice large-sample chi-square </a:t>
            </a:r>
            <a:r>
              <a:rPr lang="en-US" dirty="0" smtClean="0"/>
              <a:t>tests.</a:t>
            </a:r>
            <a:endParaRPr lang="en-US" dirty="0"/>
          </a:p>
          <a:p>
            <a:r>
              <a:rPr lang="en-US" dirty="0"/>
              <a:t>We will mostly use Wald </a:t>
            </a:r>
            <a:r>
              <a:rPr lang="en-US" dirty="0" smtClean="0"/>
              <a:t>tests.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http://www.utstat.toronto.edu/~brunner/oldclass/441s16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a binary variable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population mean E[Y] is the probability that Y=1</a:t>
            </a:r>
          </a:p>
          <a:p>
            <a:r>
              <a:rPr lang="en-US" dirty="0"/>
              <a:t>Make the mean depend on a set of </a:t>
            </a:r>
            <a:r>
              <a:rPr lang="en-US" dirty="0" smtClean="0"/>
              <a:t>explanatory </a:t>
            </a:r>
            <a:r>
              <a:rPr lang="en-US" dirty="0"/>
              <a:t>variables</a:t>
            </a:r>
          </a:p>
          <a:p>
            <a:endParaRPr lang="en-US" dirty="0"/>
          </a:p>
          <a:p>
            <a:r>
              <a:rPr lang="en-US" dirty="0"/>
              <a:t>Consider one </a:t>
            </a:r>
            <a:r>
              <a:rPr lang="en-US" dirty="0" smtClean="0"/>
              <a:t>explanatory </a:t>
            </a:r>
            <a:r>
              <a:rPr lang="en-US" dirty="0"/>
              <a:t>variable. Think of a scatterplot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3568" y="620688"/>
            <a:ext cx="749435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The logistic regression curve arises from an indirect </a:t>
            </a:r>
          </a:p>
          <a:p>
            <a:r>
              <a:rPr lang="en-US" dirty="0"/>
              <a:t>representation of the probability of Y=1 for a given set </a:t>
            </a:r>
          </a:p>
          <a:p>
            <a:r>
              <a:rPr lang="en-US" dirty="0"/>
              <a:t>of x values.</a:t>
            </a:r>
          </a:p>
          <a:p>
            <a:endParaRPr lang="en-US" dirty="0"/>
          </a:p>
          <a:p>
            <a:r>
              <a:rPr lang="en-US" dirty="0"/>
              <a:t>Representing the probability of an event </a:t>
            </a:r>
            <a:r>
              <a:rPr lang="en-US" dirty="0" smtClean="0"/>
              <a:t>by  </a:t>
            </a:r>
            <a:endParaRPr lang="en-US" dirty="0"/>
          </a:p>
        </p:txBody>
      </p:sp>
      <p:pic>
        <p:nvPicPr>
          <p:cNvPr id="9219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04864"/>
            <a:ext cx="2540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6576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P(Y=1)=1/2, odds = .5/(1-.5) = 1 (to 1)</a:t>
            </a:r>
          </a:p>
          <a:p>
            <a:r>
              <a:rPr lang="en-US"/>
              <a:t>If P(Y=1)=2/3, odds = 2 (to 1)</a:t>
            </a:r>
          </a:p>
          <a:p>
            <a:r>
              <a:rPr lang="en-US"/>
              <a:t>If P(Y=1)=3/5, odds = (3/5)/(2/5) = 1.5 (to 1)</a:t>
            </a:r>
          </a:p>
          <a:p>
            <a:r>
              <a:rPr lang="en-US"/>
              <a:t>If P(Y=1)=1/5, odds = .25 (to 1)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higher the probability, the greater the odds</a:t>
            </a:r>
          </a:p>
        </p:txBody>
      </p:sp>
      <p:pic>
        <p:nvPicPr>
          <p:cNvPr id="14339" name="Picture 3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3200400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76800"/>
            <a:ext cx="3746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Linear model for the </a:t>
            </a:r>
            <a:r>
              <a:rPr lang="en-US" b="1"/>
              <a:t>log</a:t>
            </a:r>
            <a:r>
              <a:rPr lang="en-US"/>
              <a:t> odds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5257800" cy="2209800"/>
          </a:xfrm>
        </p:spPr>
        <p:txBody>
          <a:bodyPr/>
          <a:lstStyle/>
          <a:p>
            <a:r>
              <a:rPr lang="en-US"/>
              <a:t>Natural log, not base 10</a:t>
            </a:r>
          </a:p>
          <a:p>
            <a:r>
              <a:rPr lang="en-US"/>
              <a:t>Symbolized </a:t>
            </a:r>
            <a:r>
              <a:rPr lang="en-US">
                <a:latin typeface="Courier" charset="0"/>
              </a:rPr>
              <a:t>ln</a:t>
            </a:r>
          </a:p>
          <a:p>
            <a:endParaRPr lang="en-US"/>
          </a:p>
        </p:txBody>
      </p:sp>
      <p:pic>
        <p:nvPicPr>
          <p:cNvPr id="15364" name="Picture 4" descr="log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facts about </a:t>
            </a:r>
            <a:r>
              <a:rPr lang="en-US">
                <a:latin typeface="Courier" charset="0"/>
              </a:rPr>
              <a:t>ln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higher the probability, the higher the log odds.</a:t>
            </a:r>
          </a:p>
          <a:p>
            <a:r>
              <a:rPr lang="en-US">
                <a:latin typeface="Courier" charset="0"/>
              </a:rPr>
              <a:t>ln</a:t>
            </a:r>
            <a:r>
              <a:rPr lang="en-US"/>
              <a:t>(</a:t>
            </a:r>
            <a:r>
              <a:rPr lang="en-US" i="1"/>
              <a:t>e</a:t>
            </a:r>
            <a:r>
              <a:rPr lang="en-US"/>
              <a:t>)=1,   </a:t>
            </a:r>
            <a:r>
              <a:rPr lang="en-US" i="1"/>
              <a:t>e</a:t>
            </a:r>
            <a:r>
              <a:rPr lang="en-US"/>
              <a:t> = 2.1728…</a:t>
            </a:r>
          </a:p>
          <a:p>
            <a:r>
              <a:rPr lang="en-US"/>
              <a:t>Only defined for positive numbers. </a:t>
            </a:r>
          </a:p>
          <a:p>
            <a:r>
              <a:rPr lang="en-US"/>
              <a:t>So logistic regression will not work for events of probability exactly zero or exactly one (why not one?)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1004</Words>
  <Application>Microsoft Macintosh PowerPoint</Application>
  <PresentationFormat>On-screen Show (4:3)</PresentationFormat>
  <Paragraphs>106</Paragraphs>
  <Slides>26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ＭＳ Ｐゴシック</vt:lpstr>
      <vt:lpstr>Courier</vt:lpstr>
      <vt:lpstr>Blank Presentation</vt:lpstr>
      <vt:lpstr>Logistic Regression</vt:lpstr>
      <vt:lpstr>Binary outcomes are common and important</vt:lpstr>
      <vt:lpstr>For a binary variable</vt:lpstr>
      <vt:lpstr>Least Squares vs. Logistic Regression</vt:lpstr>
      <vt:lpstr>PowerPoint Presentation</vt:lpstr>
      <vt:lpstr>PowerPoint Presentation</vt:lpstr>
      <vt:lpstr>The higher the probability, the greater the odds</vt:lpstr>
      <vt:lpstr>Linear model for the log odds</vt:lpstr>
      <vt:lpstr>Some facts about ln</vt:lpstr>
      <vt:lpstr>The log of a product is the sum of logs</vt:lpstr>
      <vt:lpstr>Linear regression model for the log odds of the event Y=1</vt:lpstr>
      <vt:lpstr>Equivalent Statements</vt:lpstr>
      <vt:lpstr>In terms of log odds, logistic regression is like regular regression</vt:lpstr>
      <vt:lpstr>In terms of plain odds, </vt:lpstr>
      <vt:lpstr>Logistic regression</vt:lpstr>
      <vt:lpstr>PowerPoint Presentation</vt:lpstr>
      <vt:lpstr>PowerPoint Presentation</vt:lpstr>
      <vt:lpstr>Exponential function f(t) = et</vt:lpstr>
      <vt:lpstr>One more example</vt:lpstr>
      <vt:lpstr>For any given disease severity x,</vt:lpstr>
      <vt:lpstr>In general,</vt:lpstr>
      <vt:lpstr>The conditional probability of Y=1</vt:lpstr>
      <vt:lpstr>Maximum likelihood estimation</vt:lpstr>
      <vt:lpstr>Likelihood Function for Simple Logistic Regression</vt:lpstr>
      <vt:lpstr>Maximum likelihood estimates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Kareem</cp:lastModifiedBy>
  <cp:revision>36</cp:revision>
  <dcterms:created xsi:type="dcterms:W3CDTF">2009-10-22T23:12:56Z</dcterms:created>
  <dcterms:modified xsi:type="dcterms:W3CDTF">2016-02-01T22:46:58Z</dcterms:modified>
</cp:coreProperties>
</file>