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59" r:id="rId6"/>
    <p:sldId id="263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2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t>15-01-02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s.com/en_us/software/university-edition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 smtClean="0"/>
              <a:t>STA431 Winter/Spring </a:t>
            </a:r>
            <a:r>
              <a:rPr lang="en-US" dirty="0" smtClean="0"/>
              <a:t>2015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55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may not use a classmate’s SAS to do your work for this course.</a:t>
            </a:r>
          </a:p>
          <a:p>
            <a:r>
              <a:rPr lang="en-US" dirty="0" smtClean="0"/>
              <a:t>It’s too easy to see each other’s program code. </a:t>
            </a:r>
          </a:p>
          <a:p>
            <a:r>
              <a:rPr lang="en-US" dirty="0" smtClean="0"/>
              <a:t>You must have your own installation.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two people use the same installation of SAS University Edition, they will both get zero for the assignment even if there is no academic offence charge.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3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003300" y="2524125"/>
            <a:ext cx="6759575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hlinkClick r:id="rId2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431s15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</a:t>
            </a:r>
            <a:r>
              <a:rPr lang="en-US" dirty="0" smtClean="0"/>
              <a:t>University</a:t>
            </a:r>
          </a:p>
          <a:p>
            <a:r>
              <a:rPr lang="en-US" b="1" dirty="0" smtClean="0"/>
              <a:t>S</a:t>
            </a:r>
            <a:r>
              <a:rPr lang="en-US" dirty="0" smtClean="0"/>
              <a:t>: AT&amp;T Bell labs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vs.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05175"/>
          </a:xfrm>
        </p:spPr>
        <p:txBody>
          <a:bodyPr/>
          <a:lstStyle/>
          <a:p>
            <a:r>
              <a:rPr lang="en-US" dirty="0" smtClean="0"/>
              <a:t>R is like a motorcycle.</a:t>
            </a:r>
          </a:p>
          <a:p>
            <a:r>
              <a:rPr lang="en-US" dirty="0" smtClean="0"/>
              <a:t>SAS is like a military Humvee.</a:t>
            </a:r>
          </a:p>
          <a:p>
            <a:r>
              <a:rPr lang="en-US" dirty="0" smtClean="0"/>
              <a:t>Except it doesn’t break 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1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Output</a:t>
            </a:r>
            <a:r>
              <a:rPr lang="en-US" dirty="0" smtClean="0"/>
              <a:t> </a:t>
            </a:r>
            <a:r>
              <a:rPr lang="en-US" dirty="0" smtClean="0"/>
              <a:t>file</a:t>
            </a:r>
          </a:p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smtClean="0"/>
              <a:t>set (Now seems to be called data table)</a:t>
            </a:r>
            <a:endParaRPr lang="en-US" dirty="0" smtClean="0"/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</a:t>
            </a:r>
            <a:r>
              <a:rPr lang="en-US" dirty="0" smtClean="0"/>
              <a:t>editor. </a:t>
            </a:r>
            <a:r>
              <a:rPr lang="en-US" dirty="0"/>
              <a:t>The </a:t>
            </a:r>
            <a:r>
              <a:rPr lang="en-US" dirty="0" smtClean="0"/>
              <a:t>program file </a:t>
            </a:r>
            <a:r>
              <a:rPr lang="en-US" dirty="0"/>
              <a:t>contains a reference to the raw data file (in the</a:t>
            </a:r>
            <a:r>
              <a:rPr lang="en-US" dirty="0" smtClean="0"/>
              <a:t> infile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 </a:t>
            </a:r>
            <a:r>
              <a:rPr lang="en-US" dirty="0" smtClean="0"/>
              <a:t>program file</a:t>
            </a:r>
            <a:r>
              <a:rPr lang="en-US" dirty="0"/>
              <a:t>, as well any error messages or warnings.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Output</a:t>
            </a:r>
            <a:r>
              <a:rPr lang="en-US" b="1" dirty="0" smtClean="0"/>
              <a:t>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The list file contains the output of the statistical procedures requested by the </a:t>
            </a:r>
            <a:r>
              <a:rPr lang="en-US" dirty="0" smtClean="0"/>
              <a:t>program file</a:t>
            </a:r>
            <a:r>
              <a:rPr lang="en-US" dirty="0"/>
              <a:t>. </a:t>
            </a:r>
            <a:r>
              <a:rPr lang="en-US" dirty="0" smtClean="0"/>
              <a:t> Output files have names like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.pdf</a:t>
            </a:r>
            <a:r>
              <a:rPr lang="en-US" dirty="0" smtClean="0"/>
              <a:t>,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.rtf</a:t>
            </a:r>
            <a:r>
              <a:rPr lang="en-US" dirty="0" smtClean="0"/>
              <a:t>, or </a:t>
            </a:r>
            <a:r>
              <a:rPr lang="en-US" dirty="0">
                <a:latin typeface="Abadi MT Condensed Light"/>
                <a:cs typeface="Abadi MT Condensed Light"/>
              </a:rPr>
              <a:t>reading1</a:t>
            </a:r>
            <a:r>
              <a:rPr lang="en-US" dirty="0" smtClean="0">
                <a:latin typeface="Abadi MT Condensed Light"/>
                <a:cs typeface="Abadi MT Condensed Light"/>
              </a:rPr>
              <a:t>.htm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University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1425"/>
          </a:xfrm>
        </p:spPr>
        <p:txBody>
          <a:bodyPr>
            <a:normAutofit/>
          </a:bodyPr>
          <a:lstStyle/>
          <a:p>
            <a:r>
              <a:rPr lang="en-US" dirty="0" smtClean="0"/>
              <a:t>This is new.</a:t>
            </a:r>
          </a:p>
          <a:p>
            <a:r>
              <a:rPr lang="en-US" dirty="0" smtClean="0"/>
              <a:t>It seems to be the full version.</a:t>
            </a:r>
          </a:p>
          <a:p>
            <a:r>
              <a:rPr lang="en-US" dirty="0"/>
              <a:t>It's </a:t>
            </a:r>
            <a:r>
              <a:rPr lang="en-US" dirty="0" smtClean="0"/>
              <a:t>free </a:t>
            </a:r>
            <a:r>
              <a:rPr lang="en-US" dirty="0"/>
              <a:t>of charge to anybody with </a:t>
            </a:r>
            <a:r>
              <a:rPr lang="en-US" dirty="0" smtClean="0"/>
              <a:t>a </a:t>
            </a:r>
            <a:r>
              <a:rPr lang="en-US" dirty="0"/>
              <a:t>university email address.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000" y="4397375"/>
            <a:ext cx="7902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 http://</a:t>
            </a:r>
            <a:r>
              <a:rPr lang="en-US" sz="2400" dirty="0" err="1">
                <a:hlinkClick r:id="rId2"/>
              </a:rPr>
              <a:t>www.sas.com</a:t>
            </a:r>
            <a:r>
              <a:rPr lang="en-US" sz="2400" dirty="0">
                <a:hlinkClick r:id="rId2"/>
              </a:rPr>
              <a:t>/</a:t>
            </a:r>
            <a:r>
              <a:rPr lang="en-US" sz="2400" dirty="0" err="1">
                <a:hlinkClick r:id="rId2"/>
              </a:rPr>
              <a:t>en_us</a:t>
            </a:r>
            <a:r>
              <a:rPr lang="en-US" sz="2400" dirty="0">
                <a:hlinkClick r:id="rId2"/>
              </a:rPr>
              <a:t>/software/university-</a:t>
            </a:r>
            <a:r>
              <a:rPr lang="en-US" sz="2400" dirty="0" err="1">
                <a:hlinkClick r:id="rId2"/>
              </a:rPr>
              <a:t>edition.html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10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SAS University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SAS lives in a virtual </a:t>
            </a:r>
            <a:r>
              <a:rPr lang="en-US" dirty="0" err="1"/>
              <a:t>linux</a:t>
            </a:r>
            <a:r>
              <a:rPr lang="en-US" dirty="0"/>
              <a:t>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You interact </a:t>
            </a:r>
            <a:r>
              <a:rPr lang="en-US" dirty="0"/>
              <a:t>with it through a browser interface called SAS Studio</a:t>
            </a:r>
            <a:r>
              <a:rPr lang="en-US" dirty="0" smtClean="0"/>
              <a:t>.</a:t>
            </a:r>
          </a:p>
          <a:p>
            <a:r>
              <a:rPr lang="en-US" dirty="0"/>
              <a:t>With </a:t>
            </a:r>
            <a:r>
              <a:rPr lang="en-US" dirty="0" smtClean="0"/>
              <a:t>SAS running </a:t>
            </a:r>
            <a:r>
              <a:rPr lang="en-US" dirty="0"/>
              <a:t>in the virtual machine, you point your browser to a </a:t>
            </a:r>
            <a:r>
              <a:rPr lang="en-US" dirty="0" err="1" smtClean="0"/>
              <a:t>localhost</a:t>
            </a:r>
            <a:r>
              <a:rPr lang="en-US" dirty="0" smtClean="0"/>
              <a:t> address.</a:t>
            </a:r>
          </a:p>
          <a:p>
            <a:r>
              <a:rPr lang="en-US" dirty="0"/>
              <a:t>This way, it is really platform independent</a:t>
            </a:r>
            <a:r>
              <a:rPr lang="en-US" dirty="0" smtClean="0"/>
              <a:t>.</a:t>
            </a:r>
          </a:p>
          <a:p>
            <a:r>
              <a:rPr lang="en-US" dirty="0"/>
              <a:t>You get your data into SAS via a shared </a:t>
            </a:r>
            <a:r>
              <a:rPr lang="en-US" dirty="0" smtClean="0"/>
              <a:t>folder.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73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91050"/>
          </a:xfrm>
        </p:spPr>
        <p:txBody>
          <a:bodyPr/>
          <a:lstStyle/>
          <a:p>
            <a:r>
              <a:rPr lang="en-US" dirty="0" smtClean="0"/>
              <a:t>It’s a </a:t>
            </a:r>
            <a:r>
              <a:rPr lang="en-US" b="1" dirty="0" smtClean="0"/>
              <a:t>big</a:t>
            </a:r>
            <a:r>
              <a:rPr lang="en-US" dirty="0" smtClean="0"/>
              <a:t> download – around 1.8 GB</a:t>
            </a:r>
          </a:p>
          <a:p>
            <a:r>
              <a:rPr lang="en-US" dirty="0" smtClean="0"/>
              <a:t>Actually it’s two downloads.</a:t>
            </a:r>
          </a:p>
          <a:p>
            <a:r>
              <a:rPr lang="en-US" dirty="0" smtClean="0"/>
              <a:t>First, download the virtualization software, free from Oracle or </a:t>
            </a:r>
            <a:r>
              <a:rPr lang="en-US" dirty="0" err="1" smtClean="0"/>
              <a:t>VMWare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SAS download site has good instructions.</a:t>
            </a:r>
          </a:p>
          <a:p>
            <a:r>
              <a:rPr lang="en-US" dirty="0" smtClean="0"/>
              <a:t>Once you connect to </a:t>
            </a:r>
            <a:r>
              <a:rPr lang="en-US" dirty="0" err="1" smtClean="0"/>
              <a:t>localhost</a:t>
            </a:r>
            <a:r>
              <a:rPr lang="en-US" dirty="0" smtClean="0"/>
              <a:t>, see the FAQ </a:t>
            </a:r>
          </a:p>
          <a:p>
            <a:r>
              <a:rPr lang="en-US" dirty="0" smtClean="0"/>
              <a:t>The FAQ is actually a well-organized manual.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2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Slow or flaky internet connection. If it does not work the first time, try again.</a:t>
            </a:r>
          </a:p>
          <a:p>
            <a:r>
              <a:rPr lang="en-US" dirty="0" smtClean="0"/>
              <a:t>Virtual machine requires 1GB of RAM.</a:t>
            </a:r>
          </a:p>
          <a:p>
            <a:r>
              <a:rPr lang="en-US" dirty="0" smtClean="0"/>
              <a:t>Trouble with older operating systems?</a:t>
            </a:r>
          </a:p>
          <a:p>
            <a:r>
              <a:rPr lang="en-US" dirty="0" smtClean="0"/>
              <a:t>Not available in the computer labs.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use SAS on </a:t>
            </a:r>
            <a:r>
              <a:rPr lang="en-US" dirty="0" err="1" smtClean="0"/>
              <a:t>tuzo</a:t>
            </a:r>
            <a:r>
              <a:rPr lang="en-US" dirty="0" smtClean="0"/>
              <a:t> or </a:t>
            </a:r>
            <a:r>
              <a:rPr lang="en-US" dirty="0" err="1" smtClean="0"/>
              <a:t>cquest</a:t>
            </a:r>
            <a:r>
              <a:rPr lang="en-US" dirty="0" smtClean="0"/>
              <a:t> if you wish.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5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644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SAS:  The last of the great mainframe stats packages </vt:lpstr>
      <vt:lpstr>It almost seemed like there was one for every major university</vt:lpstr>
      <vt:lpstr>SAS vs. R</vt:lpstr>
      <vt:lpstr>SAS File Types Include</vt:lpstr>
      <vt:lpstr>Four files</vt:lpstr>
      <vt:lpstr>SAS University Edition</vt:lpstr>
      <vt:lpstr>Features of SAS University Edition</vt:lpstr>
      <vt:lpstr>More comments</vt:lpstr>
      <vt:lpstr>Possible problems</vt:lpstr>
      <vt:lpstr>Important Rule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Jerry Brunner</cp:lastModifiedBy>
  <cp:revision>47</cp:revision>
  <cp:lastPrinted>2015-01-02T16:33:07Z</cp:lastPrinted>
  <dcterms:created xsi:type="dcterms:W3CDTF">2011-10-23T20:36:06Z</dcterms:created>
  <dcterms:modified xsi:type="dcterms:W3CDTF">2015-01-02T17:52:15Z</dcterms:modified>
</cp:coreProperties>
</file>