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7" r:id="rId4"/>
    <p:sldId id="268" r:id="rId5"/>
    <p:sldId id="260" r:id="rId6"/>
    <p:sldId id="258" r:id="rId7"/>
    <p:sldId id="261" r:id="rId8"/>
    <p:sldId id="262" r:id="rId9"/>
    <p:sldId id="263" r:id="rId10"/>
    <p:sldId id="283" r:id="rId11"/>
    <p:sldId id="266" r:id="rId12"/>
    <p:sldId id="265" r:id="rId13"/>
    <p:sldId id="264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943" autoAdjust="0"/>
  </p:normalViewPr>
  <p:slideViewPr>
    <p:cSldViewPr snapToGrid="0" snapToObjects="1">
      <p:cViewPr varScale="1">
        <p:scale>
          <a:sx n="135" d="100"/>
          <a:sy n="135" d="100"/>
        </p:scale>
        <p:origin x="-112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80369-A44E-4F6A-96B4-8E07E9E24E6C}" type="datetimeFigureOut">
              <a:rPr lang="en-US" smtClean="0"/>
              <a:pPr/>
              <a:t>15-03-18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65E72-9D5F-456F-B6D7-5D23B7F6F8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0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B7A75D-8748-4722-B0B4-1A214DD4CE84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 observable, F latent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mathbf</a:t>
            </a:r>
            <a:r>
              <a:rPr lang="en-US" dirty="0" smtClean="0"/>
              <a:t>{D}_</a:t>
            </a:r>
            <a:r>
              <a:rPr lang="en-US" dirty="0" err="1" smtClean="0"/>
              <a:t>i</a:t>
            </a:r>
            <a:r>
              <a:rPr lang="en-US" dirty="0" smtClean="0"/>
              <a:t> = \</a:t>
            </a:r>
            <a:r>
              <a:rPr lang="en-US" dirty="0" err="1" smtClean="0"/>
              <a:t>boldsymbol</a:t>
            </a:r>
            <a:r>
              <a:rPr lang="en-US" dirty="0" smtClean="0"/>
              <a:t>{\Lambda}\</a:t>
            </a:r>
            <a:r>
              <a:rPr lang="en-US" dirty="0" err="1" smtClean="0"/>
              <a:t>mathbf</a:t>
            </a:r>
            <a:r>
              <a:rPr lang="en-US" dirty="0" smtClean="0"/>
              <a:t>{F}_</a:t>
            </a:r>
            <a:r>
              <a:rPr lang="en-US" dirty="0" err="1" smtClean="0"/>
              <a:t>i</a:t>
            </a:r>
            <a:r>
              <a:rPr lang="en-US" dirty="0" smtClean="0"/>
              <a:t>+\</a:t>
            </a:r>
            <a:r>
              <a:rPr lang="en-US" dirty="0" err="1" smtClean="0"/>
              <a:t>mathbf</a:t>
            </a:r>
            <a:r>
              <a:rPr lang="en-US" dirty="0" smtClean="0"/>
              <a:t>{e}_</a:t>
            </a:r>
            <a:r>
              <a:rPr lang="en-US" dirty="0" err="1" smtClean="0"/>
              <a:t>i</a:t>
            </a:r>
            <a:r>
              <a:rPr lang="en-US" dirty="0" smtClean="0"/>
              <a:t> % 42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mathbf</a:t>
            </a:r>
            <a:r>
              <a:rPr lang="en-US" dirty="0" smtClean="0"/>
              <a:t>{Z} = \</a:t>
            </a:r>
            <a:r>
              <a:rPr lang="en-US" dirty="0" err="1" smtClean="0"/>
              <a:t>boldsymbol</a:t>
            </a:r>
            <a:r>
              <a:rPr lang="en-US" dirty="0" smtClean="0"/>
              <a:t>{\Lambda}\</a:t>
            </a:r>
            <a:r>
              <a:rPr lang="en-US" dirty="0" err="1" smtClean="0"/>
              <a:t>mathbf</a:t>
            </a:r>
            <a:r>
              <a:rPr lang="en-US" dirty="0" smtClean="0"/>
              <a:t>{F}+\</a:t>
            </a:r>
            <a:r>
              <a:rPr lang="en-US" dirty="0" err="1" smtClean="0"/>
              <a:t>mathbf</a:t>
            </a:r>
            <a:r>
              <a:rPr lang="en-US" dirty="0" smtClean="0"/>
              <a:t>{e} % 52</a:t>
            </a:r>
          </a:p>
          <a:p>
            <a:endParaRPr lang="en-US" dirty="0" smtClean="0"/>
          </a:p>
          <a:p>
            <a:r>
              <a:rPr lang="en-US" dirty="0" smtClean="0"/>
              <a:t>V(\</a:t>
            </a:r>
            <a:r>
              <a:rPr lang="en-US" dirty="0" err="1" smtClean="0"/>
              <a:t>mathbf</a:t>
            </a:r>
            <a:r>
              <a:rPr lang="en-US" dirty="0" smtClean="0"/>
              <a:t>{F}) &amp;=&amp; \</a:t>
            </a:r>
            <a:r>
              <a:rPr lang="en-US" dirty="0" err="1" smtClean="0"/>
              <a:t>mathbf</a:t>
            </a:r>
            <a:r>
              <a:rPr lang="en-US" dirty="0" smtClean="0"/>
              <a:t>{I} \\</a:t>
            </a:r>
          </a:p>
          <a:p>
            <a:r>
              <a:rPr lang="en-US" dirty="0" smtClean="0"/>
              <a:t>V(\</a:t>
            </a:r>
            <a:r>
              <a:rPr lang="en-US" dirty="0" err="1" smtClean="0"/>
              <a:t>mathbf</a:t>
            </a:r>
            <a:r>
              <a:rPr lang="en-US" dirty="0" smtClean="0"/>
              <a:t>{e}) &amp;=&amp; \</a:t>
            </a:r>
            <a:r>
              <a:rPr lang="en-US" dirty="0" err="1" smtClean="0"/>
              <a:t>boldsymbol</a:t>
            </a:r>
            <a:r>
              <a:rPr lang="en-US" dirty="0" smtClean="0"/>
              <a:t>{\Omega} \</a:t>
            </a:r>
            <a:r>
              <a:rPr lang="en-US" dirty="0" err="1" smtClean="0"/>
              <a:t>mbox</a:t>
            </a:r>
            <a:r>
              <a:rPr lang="en-US" dirty="0" smtClean="0"/>
              <a:t>{ (usually diagonal)}% 36</a:t>
            </a:r>
          </a:p>
          <a:p>
            <a:endParaRPr lang="en-US" dirty="0" smtClean="0"/>
          </a:p>
          <a:p>
            <a:r>
              <a:rPr lang="en-US" dirty="0" smtClean="0"/>
              <a:t>$\</a:t>
            </a:r>
            <a:r>
              <a:rPr lang="en-US" dirty="0" err="1" smtClean="0"/>
              <a:t>mathbf</a:t>
            </a:r>
            <a:r>
              <a:rPr lang="en-US" dirty="0" smtClean="0"/>
              <a:t>{F}$ and $\</a:t>
            </a:r>
            <a:r>
              <a:rPr lang="en-US" dirty="0" err="1" smtClean="0"/>
              <a:t>mathbf</a:t>
            </a:r>
            <a:r>
              <a:rPr lang="en-US" dirty="0" smtClean="0"/>
              <a:t>{e}$ independent (multivariate normal) % 36</a:t>
            </a:r>
          </a:p>
          <a:p>
            <a:endParaRPr lang="en-US" dirty="0" smtClean="0"/>
          </a:p>
          <a:p>
            <a:r>
              <a:rPr lang="en-US" dirty="0" smtClean="0"/>
              <a:t>V(\</a:t>
            </a:r>
            <a:r>
              <a:rPr lang="en-US" dirty="0" err="1" smtClean="0"/>
              <a:t>mathbf</a:t>
            </a:r>
            <a:r>
              <a:rPr lang="en-US" dirty="0" smtClean="0"/>
              <a:t>{D}) = \</a:t>
            </a:r>
            <a:r>
              <a:rPr lang="en-US" dirty="0" err="1" smtClean="0"/>
              <a:t>boldsymbol</a:t>
            </a:r>
            <a:r>
              <a:rPr lang="en-US" dirty="0" smtClean="0"/>
              <a:t>{\Sigma} </a:t>
            </a:r>
          </a:p>
          <a:p>
            <a:r>
              <a:rPr lang="en-US" dirty="0" smtClean="0"/>
              <a:t>     = \</a:t>
            </a:r>
            <a:r>
              <a:rPr lang="en-US" dirty="0" err="1" smtClean="0"/>
              <a:t>boldsymbol</a:t>
            </a:r>
            <a:r>
              <a:rPr lang="en-US" dirty="0" smtClean="0"/>
              <a:t>{\Lambda\Lambda}^\top + \</a:t>
            </a:r>
            <a:r>
              <a:rPr lang="en-US" dirty="0" err="1" smtClean="0"/>
              <a:t>boldsymbol</a:t>
            </a:r>
            <a:r>
              <a:rPr lang="en-US" dirty="0" smtClean="0"/>
              <a:t>{\Omega} % 36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boldsymbol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{\Sigma}$ is a correlation matrix. % 36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65E72-9D5F-456F-B6D7-5D23B7F6F87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0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(D_6,F_2) &amp;=&amp;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(D_6,F_2) = E(D_6F_2)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&amp;=&amp; E\left((\lambda_{61}F_1+\lambda_{62}F_2)F_2 \right)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&amp;=&amp; \lambda_{61}E(F_1F_2) + \lambda_{62}E(F_2^2)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&amp;=&amp; \lambda_{61}E(F_1)E(F_2) + \lambda_{62}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(F_2)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&amp;=&amp; \lambda_{62} % 24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65E72-9D5F-456F-B6D7-5D23B7F6F87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3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know, it’s p+q, but </a:t>
            </a:r>
            <a:r>
              <a:rPr lang="en-US" baseline="0" dirty="0" smtClean="0"/>
              <a:t> please bear with me.</a:t>
            </a:r>
          </a:p>
          <a:p>
            <a:r>
              <a:rPr lang="en-US" baseline="0" dirty="0" smtClean="0"/>
              <a:t>Uniqueness = 1 – communality</a:t>
            </a:r>
          </a:p>
          <a:p>
            <a:endParaRPr lang="hu-HU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eqnarray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*}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&amp;=&amp;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\left(\sum_{j=1}^p \lambda_{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\right)\\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&amp;=&amp; \sum_{j=1}^p \lambda_{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}^2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+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&amp;=&amp; \sum_{j=1}^p \lambda_{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}^2 +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omega_i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eqnarray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*}   % 24</a:t>
            </a:r>
          </a:p>
          <a:p>
            <a:endParaRPr lang="en-US" dirty="0" smtClean="0"/>
          </a:p>
          <a:p>
            <a:r>
              <a:rPr lang="hu-HU" dirty="0" smtClean="0"/>
              <a:t>$\omega_i = 1-\sum_{j=1}^p \lambda_{ij}^2$  %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65E72-9D5F-456F-B6D7-5D23B7F6F87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\begin{itemize}</a:t>
            </a:r>
          </a:p>
          <a:p>
            <a:r>
              <a:rPr lang="en-US" dirty="0" smtClean="0"/>
              <a:t>    \item Have a co-ordinate system in terms of $\</a:t>
            </a:r>
            <a:r>
              <a:rPr lang="en-US" dirty="0" err="1" smtClean="0"/>
              <a:t>stackrel</a:t>
            </a:r>
            <a:r>
              <a:rPr lang="en-US" dirty="0" smtClean="0"/>
              <a:t>{\</a:t>
            </a:r>
            <a:r>
              <a:rPr lang="en-US" dirty="0" err="1" smtClean="0"/>
              <a:t>rightarrow</a:t>
            </a:r>
            <a:r>
              <a:rPr lang="en-US" dirty="0" smtClean="0"/>
              <a:t>}{</a:t>
            </a:r>
            <a:r>
              <a:rPr lang="en-US" dirty="0" err="1" smtClean="0"/>
              <a:t>i</a:t>
            </a:r>
            <a:r>
              <a:rPr lang="en-US" dirty="0" smtClean="0"/>
              <a:t>}$, $\</a:t>
            </a:r>
            <a:r>
              <a:rPr lang="en-US" dirty="0" err="1" smtClean="0"/>
              <a:t>stackrel</a:t>
            </a:r>
            <a:r>
              <a:rPr lang="en-US" dirty="0" smtClean="0"/>
              <a:t>{\</a:t>
            </a:r>
            <a:r>
              <a:rPr lang="en-US" dirty="0" err="1" smtClean="0"/>
              <a:t>rightarrow</a:t>
            </a:r>
            <a:r>
              <a:rPr lang="en-US" dirty="0" smtClean="0"/>
              <a:t>}{j}$ orthonormal vectors</a:t>
            </a:r>
          </a:p>
          <a:p>
            <a:r>
              <a:rPr lang="en-US" dirty="0" smtClean="0"/>
              <a:t>    \item </a:t>
            </a:r>
            <a:r>
              <a:rPr lang="en-US" dirty="0" err="1" smtClean="0"/>
              <a:t>Roatate</a:t>
            </a:r>
            <a:r>
              <a:rPr lang="en-US" dirty="0" smtClean="0"/>
              <a:t> the </a:t>
            </a:r>
            <a:r>
              <a:rPr lang="en-US" dirty="0" err="1" smtClean="0"/>
              <a:t>axies</a:t>
            </a:r>
            <a:r>
              <a:rPr lang="en-US" dirty="0" smtClean="0"/>
              <a:t> through an angle $\theta$. </a:t>
            </a:r>
          </a:p>
          <a:p>
            <a:r>
              <a:rPr lang="en-US" dirty="0" smtClean="0"/>
              <a:t>\end{itemize} % 36</a:t>
            </a:r>
          </a:p>
          <a:p>
            <a:endParaRPr lang="en-US" dirty="0" smtClean="0"/>
          </a:p>
          <a:p>
            <a:r>
              <a:rPr lang="en-US" dirty="0" err="1" smtClean="0"/>
              <a:t>i</a:t>
            </a:r>
            <a:r>
              <a:rPr lang="en-US" dirty="0" smtClean="0"/>
              <a:t>^\prime &amp;=&amp; ~~</a:t>
            </a:r>
            <a:r>
              <a:rPr lang="en-US" dirty="0" err="1" smtClean="0"/>
              <a:t>i</a:t>
            </a:r>
            <a:r>
              <a:rPr lang="en-US" dirty="0" smtClean="0"/>
              <a:t>\</a:t>
            </a:r>
            <a:r>
              <a:rPr lang="en-US" dirty="0" err="1" smtClean="0"/>
              <a:t>cos</a:t>
            </a:r>
            <a:r>
              <a:rPr lang="en-US" dirty="0" smtClean="0"/>
              <a:t>\theta + j\sin\theta \\</a:t>
            </a:r>
          </a:p>
          <a:p>
            <a:r>
              <a:rPr lang="en-US" dirty="0" smtClean="0"/>
              <a:t>j^\prime &amp;=&amp; -</a:t>
            </a:r>
            <a:r>
              <a:rPr lang="en-US" dirty="0" err="1" smtClean="0"/>
              <a:t>i</a:t>
            </a:r>
            <a:r>
              <a:rPr lang="en-US" dirty="0" smtClean="0"/>
              <a:t>\sin\theta + j\</a:t>
            </a:r>
            <a:r>
              <a:rPr lang="en-US" dirty="0" err="1" smtClean="0"/>
              <a:t>cos</a:t>
            </a:r>
            <a:r>
              <a:rPr lang="en-US" dirty="0" smtClean="0"/>
              <a:t>\theta \\ % 24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65E72-9D5F-456F-B6D7-5D23B7F6F87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99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i</a:t>
            </a:r>
            <a:r>
              <a:rPr lang="en-US" dirty="0" smtClean="0"/>
              <a:t>^\prime &amp;=&amp; (\</a:t>
            </a:r>
            <a:r>
              <a:rPr lang="en-US" dirty="0" err="1" smtClean="0"/>
              <a:t>cos</a:t>
            </a:r>
            <a:r>
              <a:rPr lang="en-US" dirty="0" smtClean="0"/>
              <a:t>\theta)</a:t>
            </a:r>
            <a:r>
              <a:rPr lang="en-US" dirty="0" err="1" smtClean="0"/>
              <a:t>i</a:t>
            </a:r>
            <a:r>
              <a:rPr lang="en-US" dirty="0" smtClean="0"/>
              <a:t> + (\sin\theta)j \\</a:t>
            </a:r>
          </a:p>
          <a:p>
            <a:r>
              <a:rPr lang="en-US" dirty="0" smtClean="0"/>
              <a:t>j^\prime &amp;=&amp; (-\sin\theta)</a:t>
            </a:r>
            <a:r>
              <a:rPr lang="en-US" dirty="0" err="1" smtClean="0"/>
              <a:t>i</a:t>
            </a:r>
            <a:r>
              <a:rPr lang="en-US" dirty="0" smtClean="0"/>
              <a:t> + (\</a:t>
            </a:r>
            <a:r>
              <a:rPr lang="en-US" dirty="0" err="1" smtClean="0"/>
              <a:t>cos</a:t>
            </a:r>
            <a:r>
              <a:rPr lang="en-US" dirty="0" smtClean="0"/>
              <a:t>\theta)j \\ % 24</a:t>
            </a:r>
          </a:p>
          <a:p>
            <a:endParaRPr lang="en-US" dirty="0" smtClean="0"/>
          </a:p>
          <a:p>
            <a:r>
              <a:rPr lang="en-US" dirty="0" smtClean="0"/>
              <a:t>\left[</a:t>
            </a:r>
          </a:p>
          <a:p>
            <a:r>
              <a:rPr lang="en-US" dirty="0" smtClean="0"/>
              <a:t>\begin{array}{c} </a:t>
            </a:r>
            <a:r>
              <a:rPr lang="en-US" dirty="0" err="1" smtClean="0"/>
              <a:t>i</a:t>
            </a:r>
            <a:r>
              <a:rPr lang="en-US" dirty="0" smtClean="0"/>
              <a:t>^\prime \\ j^\prime \end{array} \right]</a:t>
            </a:r>
          </a:p>
          <a:p>
            <a:r>
              <a:rPr lang="en-US" dirty="0" smtClean="0"/>
              <a:t> = \left[</a:t>
            </a:r>
          </a:p>
          <a:p>
            <a:r>
              <a:rPr lang="en-US" dirty="0" smtClean="0"/>
              <a:t>\begin{array}{</a:t>
            </a:r>
            <a:r>
              <a:rPr lang="en-US" dirty="0" err="1" smtClean="0"/>
              <a:t>rr</a:t>
            </a:r>
            <a:r>
              <a:rPr lang="en-US" dirty="0" smtClean="0"/>
              <a:t>}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cos</a:t>
            </a:r>
            <a:r>
              <a:rPr lang="en-US" dirty="0" smtClean="0"/>
              <a:t>\theta &amp; \sin\theta \\</a:t>
            </a:r>
          </a:p>
          <a:p>
            <a:r>
              <a:rPr lang="en-US" dirty="0" smtClean="0"/>
              <a:t>-\sin\theta &amp; \</a:t>
            </a:r>
            <a:r>
              <a:rPr lang="en-US" dirty="0" err="1" smtClean="0"/>
              <a:t>cos</a:t>
            </a:r>
            <a:r>
              <a:rPr lang="en-US" dirty="0" smtClean="0"/>
              <a:t>\theta  </a:t>
            </a:r>
          </a:p>
          <a:p>
            <a:r>
              <a:rPr lang="en-US" dirty="0" smtClean="0"/>
              <a:t>\end{array} \right]</a:t>
            </a:r>
          </a:p>
          <a:p>
            <a:r>
              <a:rPr lang="en-US" dirty="0" smtClean="0"/>
              <a:t>\left[</a:t>
            </a:r>
          </a:p>
          <a:p>
            <a:r>
              <a:rPr lang="en-US" dirty="0" smtClean="0"/>
              <a:t>\begin{array}{c} </a:t>
            </a:r>
            <a:r>
              <a:rPr lang="en-US" dirty="0" err="1" smtClean="0"/>
              <a:t>i</a:t>
            </a:r>
            <a:r>
              <a:rPr lang="en-US" dirty="0" smtClean="0"/>
              <a:t> \\ j \end{array} \right] </a:t>
            </a:r>
          </a:p>
          <a:p>
            <a:r>
              <a:rPr lang="en-US" dirty="0" smtClean="0"/>
              <a:t>= \</a:t>
            </a:r>
            <a:r>
              <a:rPr lang="en-US" dirty="0" err="1" smtClean="0"/>
              <a:t>mathbf</a:t>
            </a:r>
            <a:r>
              <a:rPr lang="en-US" dirty="0" smtClean="0"/>
              <a:t>{R}\left[</a:t>
            </a:r>
          </a:p>
          <a:p>
            <a:r>
              <a:rPr lang="en-US" dirty="0" smtClean="0"/>
              <a:t>\begin{array}{c} </a:t>
            </a:r>
            <a:r>
              <a:rPr lang="en-US" dirty="0" err="1" smtClean="0"/>
              <a:t>i</a:t>
            </a:r>
            <a:r>
              <a:rPr lang="en-US" dirty="0" smtClean="0"/>
              <a:t> \\ j \end{array} \right]%  30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mathbf</a:t>
            </a:r>
            <a:r>
              <a:rPr lang="en-US" dirty="0" smtClean="0"/>
              <a:t>{R}\</a:t>
            </a:r>
            <a:r>
              <a:rPr lang="en-US" dirty="0" err="1" smtClean="0"/>
              <a:t>mathbf</a:t>
            </a:r>
            <a:r>
              <a:rPr lang="en-US" dirty="0" smtClean="0"/>
              <a:t>{R}^\prime </a:t>
            </a:r>
          </a:p>
          <a:p>
            <a:r>
              <a:rPr lang="en-US" dirty="0" smtClean="0"/>
              <a:t> &amp;=&amp;\left[</a:t>
            </a:r>
          </a:p>
          <a:p>
            <a:r>
              <a:rPr lang="en-US" dirty="0" smtClean="0"/>
              <a:t>\begin{array}{</a:t>
            </a:r>
            <a:r>
              <a:rPr lang="en-US" dirty="0" err="1" smtClean="0"/>
              <a:t>rr</a:t>
            </a:r>
            <a:r>
              <a:rPr lang="en-US" dirty="0" smtClean="0"/>
              <a:t>}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cos</a:t>
            </a:r>
            <a:r>
              <a:rPr lang="en-US" dirty="0" smtClean="0"/>
              <a:t>\theta &amp; \sin\theta \\</a:t>
            </a:r>
          </a:p>
          <a:p>
            <a:r>
              <a:rPr lang="en-US" dirty="0" smtClean="0"/>
              <a:t>-\sin\theta &amp; \</a:t>
            </a:r>
            <a:r>
              <a:rPr lang="en-US" dirty="0" err="1" smtClean="0"/>
              <a:t>cos</a:t>
            </a:r>
            <a:r>
              <a:rPr lang="en-US" dirty="0" smtClean="0"/>
              <a:t>\theta  </a:t>
            </a:r>
          </a:p>
          <a:p>
            <a:r>
              <a:rPr lang="en-US" dirty="0" smtClean="0"/>
              <a:t>\end{array} \right]</a:t>
            </a:r>
          </a:p>
          <a:p>
            <a:r>
              <a:rPr lang="en-US" dirty="0" smtClean="0"/>
              <a:t>\left[</a:t>
            </a:r>
          </a:p>
          <a:p>
            <a:r>
              <a:rPr lang="en-US" dirty="0" smtClean="0"/>
              <a:t>\begin{array}{</a:t>
            </a:r>
            <a:r>
              <a:rPr lang="en-US" dirty="0" err="1" smtClean="0"/>
              <a:t>rr</a:t>
            </a:r>
            <a:r>
              <a:rPr lang="en-US" dirty="0" smtClean="0"/>
              <a:t>}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cos</a:t>
            </a:r>
            <a:r>
              <a:rPr lang="en-US" dirty="0" smtClean="0"/>
              <a:t>\theta &amp; -\sin\theta \\</a:t>
            </a:r>
          </a:p>
          <a:p>
            <a:r>
              <a:rPr lang="en-US" dirty="0" smtClean="0"/>
              <a:t>\sin\theta &amp; \</a:t>
            </a:r>
            <a:r>
              <a:rPr lang="en-US" dirty="0" err="1" smtClean="0"/>
              <a:t>cos</a:t>
            </a:r>
            <a:r>
              <a:rPr lang="en-US" dirty="0" smtClean="0"/>
              <a:t>\theta  </a:t>
            </a:r>
          </a:p>
          <a:p>
            <a:r>
              <a:rPr lang="en-US" dirty="0" smtClean="0"/>
              <a:t>\end{array} \right] \\</a:t>
            </a:r>
          </a:p>
          <a:p>
            <a:r>
              <a:rPr lang="en-US" dirty="0" smtClean="0"/>
              <a:t> &amp;=&amp; \left[</a:t>
            </a:r>
          </a:p>
          <a:p>
            <a:r>
              <a:rPr lang="en-US" dirty="0" smtClean="0"/>
              <a:t>\begin{array}{</a:t>
            </a:r>
            <a:r>
              <a:rPr lang="en-US" dirty="0" err="1" smtClean="0"/>
              <a:t>rr</a:t>
            </a:r>
            <a:r>
              <a:rPr lang="en-US" dirty="0" smtClean="0"/>
              <a:t>} </a:t>
            </a:r>
          </a:p>
          <a:p>
            <a:r>
              <a:rPr lang="en-US" dirty="0" smtClean="0"/>
              <a:t>\cos^2\theta+\sin^2\theta &amp; -\</a:t>
            </a:r>
            <a:r>
              <a:rPr lang="en-US" dirty="0" err="1" smtClean="0"/>
              <a:t>cos</a:t>
            </a:r>
            <a:r>
              <a:rPr lang="en-US" dirty="0" smtClean="0"/>
              <a:t>\theta\sin\theta + \sin\theta\</a:t>
            </a:r>
            <a:r>
              <a:rPr lang="en-US" dirty="0" err="1" smtClean="0"/>
              <a:t>cos</a:t>
            </a:r>
            <a:r>
              <a:rPr lang="en-US" dirty="0" smtClean="0"/>
              <a:t>\theta \\</a:t>
            </a:r>
          </a:p>
          <a:p>
            <a:r>
              <a:rPr lang="en-US" dirty="0" smtClean="0"/>
              <a:t>-\sin\theta\</a:t>
            </a:r>
            <a:r>
              <a:rPr lang="en-US" dirty="0" err="1" smtClean="0"/>
              <a:t>cos</a:t>
            </a:r>
            <a:r>
              <a:rPr lang="en-US" dirty="0" smtClean="0"/>
              <a:t>\theta\ + \</a:t>
            </a:r>
            <a:r>
              <a:rPr lang="en-US" dirty="0" err="1" smtClean="0"/>
              <a:t>cos</a:t>
            </a:r>
            <a:r>
              <a:rPr lang="en-US" dirty="0" smtClean="0"/>
              <a:t>\theta\sin\theta &amp; \sin^2\theta+\cos^2\theta  </a:t>
            </a:r>
          </a:p>
          <a:p>
            <a:r>
              <a:rPr lang="en-US" dirty="0" smtClean="0"/>
              <a:t>\end{array} \right] \\</a:t>
            </a:r>
          </a:p>
          <a:p>
            <a:r>
              <a:rPr lang="en-US" dirty="0" smtClean="0"/>
              <a:t> &amp;=&amp; \left[</a:t>
            </a:r>
          </a:p>
          <a:p>
            <a:r>
              <a:rPr lang="en-US" dirty="0" smtClean="0"/>
              <a:t>\begin{array}{</a:t>
            </a:r>
            <a:r>
              <a:rPr lang="en-US" dirty="0" err="1" smtClean="0"/>
              <a:t>rr</a:t>
            </a:r>
            <a:r>
              <a:rPr lang="en-US" dirty="0" smtClean="0"/>
              <a:t>} </a:t>
            </a:r>
          </a:p>
          <a:p>
            <a:r>
              <a:rPr lang="en-US" dirty="0" smtClean="0"/>
              <a:t>1 &amp; 0 \\</a:t>
            </a:r>
          </a:p>
          <a:p>
            <a:r>
              <a:rPr lang="en-US" dirty="0" smtClean="0"/>
              <a:t>0 &amp; 1  </a:t>
            </a:r>
          </a:p>
          <a:p>
            <a:r>
              <a:rPr lang="en-US" dirty="0" smtClean="0"/>
              <a:t>\end{array} \right] = \</a:t>
            </a:r>
            <a:r>
              <a:rPr lang="en-US" dirty="0" err="1" smtClean="0"/>
              <a:t>mathbf</a:t>
            </a:r>
            <a:r>
              <a:rPr lang="en-US" dirty="0" smtClean="0"/>
              <a:t>{I}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65E72-9D5F-456F-B6D7-5D23B7F6F87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834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boldsymbol</a:t>
            </a:r>
            <a:r>
              <a:rPr lang="en-US" dirty="0" smtClean="0"/>
              <a:t>{\Sigma} &amp;=&amp; \</a:t>
            </a:r>
            <a:r>
              <a:rPr lang="en-US" dirty="0" err="1" smtClean="0"/>
              <a:t>boldsymbol</a:t>
            </a:r>
            <a:r>
              <a:rPr lang="en-US" dirty="0" smtClean="0"/>
              <a:t>{\Lambda}\</a:t>
            </a:r>
            <a:r>
              <a:rPr lang="en-US" dirty="0" err="1" smtClean="0"/>
              <a:t>boldsymbol</a:t>
            </a:r>
            <a:r>
              <a:rPr lang="en-US" dirty="0" smtClean="0"/>
              <a:t>{\Lambda}^\top + \</a:t>
            </a:r>
            <a:r>
              <a:rPr lang="en-US" dirty="0" err="1" smtClean="0"/>
              <a:t>boldsymbol</a:t>
            </a:r>
            <a:r>
              <a:rPr lang="en-US" dirty="0" smtClean="0"/>
              <a:t>{\Omega} \\</a:t>
            </a:r>
          </a:p>
          <a:p>
            <a:r>
              <a:rPr lang="en-US" dirty="0" smtClean="0"/>
              <a:t>    &amp;=&amp;  \</a:t>
            </a:r>
            <a:r>
              <a:rPr lang="en-US" dirty="0" err="1" smtClean="0"/>
              <a:t>boldsymbol</a:t>
            </a:r>
            <a:r>
              <a:rPr lang="en-US" dirty="0" smtClean="0"/>
              <a:t>{\Lambda}\</a:t>
            </a:r>
            <a:r>
              <a:rPr lang="en-US" dirty="0" err="1" smtClean="0"/>
              <a:t>mathbf</a:t>
            </a:r>
            <a:r>
              <a:rPr lang="en-US" dirty="0" smtClean="0"/>
              <a:t>{RR}^\top\</a:t>
            </a:r>
            <a:r>
              <a:rPr lang="en-US" dirty="0" err="1" smtClean="0"/>
              <a:t>boldsymbol</a:t>
            </a:r>
            <a:r>
              <a:rPr lang="en-US" dirty="0" smtClean="0"/>
              <a:t>{\Lambda}^\top + \</a:t>
            </a:r>
            <a:r>
              <a:rPr lang="en-US" dirty="0" err="1" smtClean="0"/>
              <a:t>boldsymbol</a:t>
            </a:r>
            <a:r>
              <a:rPr lang="en-US" dirty="0" smtClean="0"/>
              <a:t>{\Omega} \\</a:t>
            </a:r>
          </a:p>
          <a:p>
            <a:r>
              <a:rPr lang="en-US" dirty="0" smtClean="0"/>
              <a:t>    &amp;=&amp; (\</a:t>
            </a:r>
            <a:r>
              <a:rPr lang="en-US" dirty="0" err="1" smtClean="0"/>
              <a:t>boldsymbol</a:t>
            </a:r>
            <a:r>
              <a:rPr lang="en-US" dirty="0" smtClean="0"/>
              <a:t>{\Lambda}\</a:t>
            </a:r>
            <a:r>
              <a:rPr lang="en-US" dirty="0" err="1" smtClean="0"/>
              <a:t>mathbf</a:t>
            </a:r>
            <a:r>
              <a:rPr lang="en-US" dirty="0" smtClean="0"/>
              <a:t>{R}) </a:t>
            </a:r>
          </a:p>
          <a:p>
            <a:r>
              <a:rPr lang="en-US" dirty="0" smtClean="0"/>
              <a:t>(\</a:t>
            </a:r>
            <a:r>
              <a:rPr lang="en-US" dirty="0" err="1" smtClean="0"/>
              <a:t>mathbf</a:t>
            </a:r>
            <a:r>
              <a:rPr lang="en-US" dirty="0" smtClean="0"/>
              <a:t>{R}^\top\</a:t>
            </a:r>
            <a:r>
              <a:rPr lang="en-US" dirty="0" err="1" smtClean="0"/>
              <a:t>boldsymbol</a:t>
            </a:r>
            <a:r>
              <a:rPr lang="en-US" dirty="0" smtClean="0"/>
              <a:t>{\Lambda}^\top) + \</a:t>
            </a:r>
            <a:r>
              <a:rPr lang="en-US" dirty="0" err="1" smtClean="0"/>
              <a:t>boldsymbol</a:t>
            </a:r>
            <a:r>
              <a:rPr lang="en-US" dirty="0" smtClean="0"/>
              <a:t>{\Omega} \\</a:t>
            </a:r>
          </a:p>
          <a:p>
            <a:r>
              <a:rPr lang="en-US" dirty="0" smtClean="0"/>
              <a:t>  &amp;=&amp; (\</a:t>
            </a:r>
            <a:r>
              <a:rPr lang="en-US" dirty="0" err="1" smtClean="0"/>
              <a:t>boldsymbol</a:t>
            </a:r>
            <a:r>
              <a:rPr lang="en-US" dirty="0" smtClean="0"/>
              <a:t>{\Lambda}\</a:t>
            </a:r>
            <a:r>
              <a:rPr lang="en-US" dirty="0" err="1" smtClean="0"/>
              <a:t>mathbf</a:t>
            </a:r>
            <a:r>
              <a:rPr lang="en-US" dirty="0" smtClean="0"/>
              <a:t>{R}) (\</a:t>
            </a:r>
            <a:r>
              <a:rPr lang="en-US" dirty="0" err="1" smtClean="0"/>
              <a:t>boldsymbol</a:t>
            </a:r>
            <a:r>
              <a:rPr lang="en-US" dirty="0" smtClean="0"/>
              <a:t>{\Lambda}\</a:t>
            </a:r>
            <a:r>
              <a:rPr lang="en-US" dirty="0" err="1" smtClean="0"/>
              <a:t>mathbf</a:t>
            </a:r>
            <a:r>
              <a:rPr lang="en-US" dirty="0" smtClean="0"/>
              <a:t>{R})^\top + \</a:t>
            </a:r>
            <a:r>
              <a:rPr lang="en-US" dirty="0" err="1" smtClean="0"/>
              <a:t>boldsymbol</a:t>
            </a:r>
            <a:r>
              <a:rPr lang="en-US" dirty="0" smtClean="0"/>
              <a:t>{\Omega} \\</a:t>
            </a:r>
          </a:p>
          <a:p>
            <a:r>
              <a:rPr lang="en-US" dirty="0" smtClean="0"/>
              <a:t>    &amp;=&amp; \</a:t>
            </a:r>
            <a:r>
              <a:rPr lang="en-US" dirty="0" err="1" smtClean="0"/>
              <a:t>boldsymbol</a:t>
            </a:r>
            <a:r>
              <a:rPr lang="en-US" dirty="0" smtClean="0"/>
              <a:t>{\Lambda}_2\</a:t>
            </a:r>
            <a:r>
              <a:rPr lang="en-US" dirty="0" err="1" smtClean="0"/>
              <a:t>boldsymbol</a:t>
            </a:r>
            <a:r>
              <a:rPr lang="en-US" dirty="0" smtClean="0"/>
              <a:t>{\Lambda}_2^\top + \</a:t>
            </a:r>
            <a:r>
              <a:rPr lang="en-US" dirty="0" err="1" smtClean="0"/>
              <a:t>boldsymbol</a:t>
            </a:r>
            <a:r>
              <a:rPr lang="en-US" dirty="0" smtClean="0"/>
              <a:t>{\Omega} % 36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65E72-9D5F-456F-B6D7-5D23B7F6F87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96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mathbf</a:t>
            </a:r>
            <a:r>
              <a:rPr lang="en-US" dirty="0" smtClean="0"/>
              <a:t>{Z} &amp;=&amp; \</a:t>
            </a:r>
            <a:r>
              <a:rPr lang="en-US" dirty="0" err="1" smtClean="0"/>
              <a:t>boldsymbol</a:t>
            </a:r>
            <a:r>
              <a:rPr lang="en-US" dirty="0" smtClean="0"/>
              <a:t>{\Lambda}_2\</a:t>
            </a:r>
            <a:r>
              <a:rPr lang="en-US" dirty="0" err="1" smtClean="0"/>
              <a:t>mathbf</a:t>
            </a:r>
            <a:r>
              <a:rPr lang="en-US" dirty="0" smtClean="0"/>
              <a:t>{F}+\</a:t>
            </a:r>
            <a:r>
              <a:rPr lang="en-US" dirty="0" err="1" smtClean="0"/>
              <a:t>mathbf</a:t>
            </a:r>
            <a:r>
              <a:rPr lang="en-US" dirty="0" smtClean="0"/>
              <a:t>{e} \\</a:t>
            </a:r>
          </a:p>
          <a:p>
            <a:r>
              <a:rPr lang="en-US" dirty="0" smtClean="0"/>
              <a:t>     &amp;=&amp; (\</a:t>
            </a:r>
            <a:r>
              <a:rPr lang="en-US" dirty="0" err="1" smtClean="0"/>
              <a:t>boldsymbol</a:t>
            </a:r>
            <a:r>
              <a:rPr lang="en-US" dirty="0" smtClean="0"/>
              <a:t>{\Lambda}\</a:t>
            </a:r>
            <a:r>
              <a:rPr lang="en-US" dirty="0" err="1" smtClean="0"/>
              <a:t>mathbf</a:t>
            </a:r>
            <a:r>
              <a:rPr lang="en-US" dirty="0" smtClean="0"/>
              <a:t>{R})\</a:t>
            </a:r>
            <a:r>
              <a:rPr lang="en-US" dirty="0" err="1" smtClean="0"/>
              <a:t>mathbf</a:t>
            </a:r>
            <a:r>
              <a:rPr lang="en-US" dirty="0" smtClean="0"/>
              <a:t>{F}+\</a:t>
            </a:r>
            <a:r>
              <a:rPr lang="en-US" dirty="0" err="1" smtClean="0"/>
              <a:t>mathbf</a:t>
            </a:r>
            <a:r>
              <a:rPr lang="en-US" dirty="0" smtClean="0"/>
              <a:t>{e} \\</a:t>
            </a:r>
          </a:p>
          <a:p>
            <a:r>
              <a:rPr lang="en-US" dirty="0" smtClean="0"/>
              <a:t>     &amp;=&amp; \</a:t>
            </a:r>
            <a:r>
              <a:rPr lang="en-US" dirty="0" err="1" smtClean="0"/>
              <a:t>boldsymbol</a:t>
            </a:r>
            <a:r>
              <a:rPr lang="en-US" dirty="0" smtClean="0"/>
              <a:t>{\Lambda}(\</a:t>
            </a:r>
            <a:r>
              <a:rPr lang="en-US" dirty="0" err="1" smtClean="0"/>
              <a:t>mathbf</a:t>
            </a:r>
            <a:r>
              <a:rPr lang="en-US" dirty="0" smtClean="0"/>
              <a:t>{R}\</a:t>
            </a:r>
            <a:r>
              <a:rPr lang="en-US" dirty="0" err="1" smtClean="0"/>
              <a:t>mathbf</a:t>
            </a:r>
            <a:r>
              <a:rPr lang="en-US" dirty="0" smtClean="0"/>
              <a:t>{F})+\</a:t>
            </a:r>
            <a:r>
              <a:rPr lang="en-US" dirty="0" err="1" smtClean="0"/>
              <a:t>mathbf</a:t>
            </a:r>
            <a:r>
              <a:rPr lang="en-US" dirty="0" smtClean="0"/>
              <a:t>{e} \\</a:t>
            </a:r>
          </a:p>
          <a:p>
            <a:r>
              <a:rPr lang="en-US" dirty="0" smtClean="0"/>
              <a:t>     &amp;=&amp; \</a:t>
            </a:r>
            <a:r>
              <a:rPr lang="en-US" dirty="0" err="1" smtClean="0"/>
              <a:t>boldsymbol</a:t>
            </a:r>
            <a:r>
              <a:rPr lang="en-US" dirty="0" smtClean="0"/>
              <a:t>{\Lambda}\</a:t>
            </a:r>
            <a:r>
              <a:rPr lang="en-US" dirty="0" err="1" smtClean="0"/>
              <a:t>mathbf</a:t>
            </a:r>
            <a:r>
              <a:rPr lang="en-US" dirty="0" smtClean="0"/>
              <a:t>{F}^\prime+\</a:t>
            </a:r>
            <a:r>
              <a:rPr lang="en-US" dirty="0" err="1" smtClean="0"/>
              <a:t>mathbf</a:t>
            </a:r>
            <a:r>
              <a:rPr lang="en-US" dirty="0" smtClean="0"/>
              <a:t>{e} % 42</a:t>
            </a:r>
          </a:p>
          <a:p>
            <a:endParaRPr lang="en-US" dirty="0" smtClean="0"/>
          </a:p>
          <a:p>
            <a:r>
              <a:rPr lang="en-US" dirty="0" smtClean="0"/>
              <a:t>$\</a:t>
            </a:r>
            <a:r>
              <a:rPr lang="en-US" dirty="0" err="1" smtClean="0"/>
              <a:t>mathbf</a:t>
            </a:r>
            <a:r>
              <a:rPr lang="en-US" dirty="0" smtClean="0"/>
              <a:t>{F}^\prime$ is a set of \</a:t>
            </a:r>
            <a:r>
              <a:rPr lang="en-US" dirty="0" err="1" smtClean="0"/>
              <a:t>emph</a:t>
            </a:r>
            <a:r>
              <a:rPr lang="en-US" dirty="0" smtClean="0"/>
              <a:t>{rotated} factors. % 42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65E72-9D5F-456F-B6D7-5D23B7F6F87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67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\</a:t>
            </a:r>
            <a:r>
              <a:rPr lang="en-US" dirty="0" err="1" smtClean="0"/>
              <a:t>mathbf</a:t>
            </a:r>
            <a:r>
              <a:rPr lang="en-US" dirty="0" smtClean="0"/>
              <a:t>{D}_</a:t>
            </a:r>
            <a:r>
              <a:rPr lang="en-US" dirty="0" err="1" smtClean="0"/>
              <a:t>i</a:t>
            </a:r>
            <a:r>
              <a:rPr lang="en-US" dirty="0" smtClean="0"/>
              <a:t> = \</a:t>
            </a:r>
            <a:r>
              <a:rPr lang="en-US" dirty="0" err="1" smtClean="0"/>
              <a:t>boldsymbol</a:t>
            </a:r>
            <a:r>
              <a:rPr lang="en-US" dirty="0" smtClean="0"/>
              <a:t>{\Lambda}\</a:t>
            </a:r>
            <a:r>
              <a:rPr lang="en-US" dirty="0" err="1" smtClean="0"/>
              <a:t>mathbf</a:t>
            </a:r>
            <a:r>
              <a:rPr lang="en-US" dirty="0" smtClean="0"/>
              <a:t>{F}_</a:t>
            </a:r>
            <a:r>
              <a:rPr lang="en-US" dirty="0" err="1" smtClean="0"/>
              <a:t>i</a:t>
            </a:r>
            <a:r>
              <a:rPr lang="en-US" dirty="0" smtClean="0"/>
              <a:t>+\</a:t>
            </a:r>
            <a:r>
              <a:rPr lang="en-US" dirty="0" err="1" smtClean="0"/>
              <a:t>mathbf</a:t>
            </a:r>
            <a:r>
              <a:rPr lang="en-US" dirty="0" smtClean="0"/>
              <a:t>{e}_</a:t>
            </a:r>
            <a:r>
              <a:rPr lang="en-US" dirty="0" err="1" smtClean="0"/>
              <a:t>i</a:t>
            </a:r>
            <a:r>
              <a:rPr lang="en-US" dirty="0" smtClean="0"/>
              <a:t> % 36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\left(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\begin{array}{c} D_{i,1} \\ D_{i,2}  \\ D_{i,3} \\ D_{i,4} \\ D_{i,5} \\ D_{i,6} \\ D_{i,7} \\ D_{i,8} \end{array} \right)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\left(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\begin{array}{c c}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\lambda_{11} &amp; \lambda_{12}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\lambda_{21} &amp; \lambda_{22} 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\lambda_{31} &amp; \lambda_{32} 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\lambda_{41} &amp; \lambda_{42} 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\lambda_{51} &amp; \lambda_{52} 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\lambda_{61} &amp; \lambda_{62} 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\lambda_{71} &amp; \lambda_{27} 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\lambda_{81} &amp; \lambda_{82} 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\end{array} \right)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\left(\begin{array}{c} F_{i,1} \\ F_{i,2}  \end{array}\right) +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\left(\begin{array}{c} e_{i,1} \\ e_{i,2}  \\ e_{i,3} \\ e_{i,4} \\ e_{i,5} \\ e_{i,6} \\ e_{i,7} \\ e_{i,8} \end{array}\right) %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65E72-9D5F-456F-B6D7-5D23B7F6F87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768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D_{i,1} &amp;=&amp; \lambda_{11} F_{i,1} +  \lambda_{12} F_{i,2} + e_{i,1} \\</a:t>
            </a:r>
          </a:p>
          <a:p>
            <a:r>
              <a:rPr lang="en-US" dirty="0" smtClean="0"/>
              <a:t>D_{i,2} &amp;=&amp; \lambda_{21} F_{i,1} +  \lambda_{22} F_{i,2} + e_{i,2}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mbox</a:t>
            </a:r>
            <a:r>
              <a:rPr lang="en-US" dirty="0" smtClean="0"/>
              <a:t>{ ~etc.}</a:t>
            </a:r>
          </a:p>
          <a:p>
            <a:r>
              <a:rPr lang="en-US" dirty="0" smtClean="0"/>
              <a:t>% 24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65E72-9D5F-456F-B6D7-5D23B7F6F87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216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F82971-833B-4483-83C9-D1CAD7E686BE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Arrows from all factors to all observed variables</a:t>
            </a:r>
          </a:p>
          <a:p>
            <a:endParaRPr lang="en-US" dirty="0"/>
          </a:p>
          <a:p>
            <a:r>
              <a:rPr lang="en-US" dirty="0"/>
              <a:t>Of course can have lots of factors: 16 pf </a:t>
            </a:r>
          </a:p>
          <a:p>
            <a:endParaRPr lang="en-US" dirty="0"/>
          </a:p>
          <a:p>
            <a:r>
              <a:rPr lang="en-US" dirty="0"/>
              <a:t>Even when factors are uncorrelated, it’s massively unidentified.</a:t>
            </a:r>
          </a:p>
          <a:p>
            <a:endParaRPr lang="en-US" dirty="0"/>
          </a:p>
          <a:p>
            <a:r>
              <a:rPr lang="en-US" dirty="0"/>
              <a:t>Infinitely many VERY different sets of parameter values can yield the same covariance matrix for the observed variables, same distribution of data if normal.</a:t>
            </a:r>
          </a:p>
          <a:p>
            <a:endParaRPr lang="en-US" dirty="0"/>
          </a:p>
          <a:p>
            <a:r>
              <a:rPr lang="en-US" dirty="0"/>
              <a:t>Reasonable, been going on for around 70 years, and completely DOOMED TO FAILURE as a method of statistical estimation.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mathbf</a:t>
            </a:r>
            <a:r>
              <a:rPr lang="en-US" dirty="0" smtClean="0"/>
              <a:t>{D} = \</a:t>
            </a:r>
            <a:r>
              <a:rPr lang="en-US" dirty="0" err="1" smtClean="0"/>
              <a:t>boldsymbol</a:t>
            </a:r>
            <a:r>
              <a:rPr lang="en-US" dirty="0" smtClean="0"/>
              <a:t>{\Lambda}\</a:t>
            </a:r>
            <a:r>
              <a:rPr lang="en-US" dirty="0" err="1" smtClean="0"/>
              <a:t>mathbf</a:t>
            </a:r>
            <a:r>
              <a:rPr lang="en-US" dirty="0" smtClean="0"/>
              <a:t>{F}+\</a:t>
            </a:r>
            <a:r>
              <a:rPr lang="en-US" dirty="0" err="1" smtClean="0"/>
              <a:t>mathbf</a:t>
            </a:r>
            <a:r>
              <a:rPr lang="en-US" dirty="0" smtClean="0"/>
              <a:t>{e} % 42</a:t>
            </a:r>
          </a:p>
          <a:p>
            <a:endParaRPr lang="en-US" dirty="0" smtClean="0"/>
          </a:p>
          <a:p>
            <a:r>
              <a:rPr lang="en-US" dirty="0" smtClean="0"/>
              <a:t>V(\</a:t>
            </a:r>
            <a:r>
              <a:rPr lang="en-US" dirty="0" err="1" smtClean="0"/>
              <a:t>mathbf</a:t>
            </a:r>
            <a:r>
              <a:rPr lang="en-US" dirty="0" smtClean="0"/>
              <a:t>{F}) &amp;=&amp; \</a:t>
            </a:r>
            <a:r>
              <a:rPr lang="en-US" dirty="0" err="1" smtClean="0"/>
              <a:t>boldsymbol</a:t>
            </a:r>
            <a:r>
              <a:rPr lang="en-US" dirty="0" smtClean="0"/>
              <a:t>{\Phi} \\</a:t>
            </a:r>
          </a:p>
          <a:p>
            <a:r>
              <a:rPr lang="en-US" dirty="0" smtClean="0"/>
              <a:t>V(\</a:t>
            </a:r>
            <a:r>
              <a:rPr lang="en-US" dirty="0" err="1" smtClean="0"/>
              <a:t>mathbf</a:t>
            </a:r>
            <a:r>
              <a:rPr lang="en-US" dirty="0" smtClean="0"/>
              <a:t>{e}) &amp;=&amp; \</a:t>
            </a:r>
            <a:r>
              <a:rPr lang="en-US" dirty="0" err="1" smtClean="0"/>
              <a:t>boldsymbol</a:t>
            </a:r>
            <a:r>
              <a:rPr lang="en-US" dirty="0" smtClean="0"/>
              <a:t>{\Omega} \</a:t>
            </a:r>
            <a:r>
              <a:rPr lang="en-US" dirty="0" err="1" smtClean="0"/>
              <a:t>mbox</a:t>
            </a:r>
            <a:r>
              <a:rPr lang="en-US" dirty="0" smtClean="0"/>
              <a:t>{ (usually diagonal)}% 36</a:t>
            </a:r>
          </a:p>
          <a:p>
            <a:endParaRPr lang="en-US" dirty="0" smtClean="0"/>
          </a:p>
          <a:p>
            <a:r>
              <a:rPr lang="en-US" dirty="0" smtClean="0"/>
              <a:t>$\</a:t>
            </a:r>
            <a:r>
              <a:rPr lang="en-US" dirty="0" err="1" smtClean="0"/>
              <a:t>mathbf</a:t>
            </a:r>
            <a:r>
              <a:rPr lang="en-US" dirty="0" smtClean="0"/>
              <a:t>{F}$ and $\</a:t>
            </a:r>
            <a:r>
              <a:rPr lang="en-US" dirty="0" err="1" smtClean="0"/>
              <a:t>mathbf</a:t>
            </a:r>
            <a:r>
              <a:rPr lang="en-US" dirty="0" smtClean="0"/>
              <a:t>{e}$ independent (multivariate normal) % 36</a:t>
            </a:r>
          </a:p>
          <a:p>
            <a:endParaRPr lang="en-US" dirty="0" smtClean="0"/>
          </a:p>
          <a:p>
            <a:r>
              <a:rPr lang="en-US" dirty="0" smtClean="0"/>
              <a:t>V(\</a:t>
            </a:r>
            <a:r>
              <a:rPr lang="en-US" dirty="0" err="1" smtClean="0"/>
              <a:t>mathbf</a:t>
            </a:r>
            <a:r>
              <a:rPr lang="en-US" dirty="0" smtClean="0"/>
              <a:t>{D}) = \</a:t>
            </a:r>
            <a:r>
              <a:rPr lang="en-US" dirty="0" err="1" smtClean="0"/>
              <a:t>boldsymbol</a:t>
            </a:r>
            <a:r>
              <a:rPr lang="en-US" dirty="0" smtClean="0"/>
              <a:t>{\Sigma} </a:t>
            </a:r>
          </a:p>
          <a:p>
            <a:r>
              <a:rPr lang="en-US" dirty="0" smtClean="0"/>
              <a:t>     = \</a:t>
            </a:r>
            <a:r>
              <a:rPr lang="en-US" dirty="0" err="1" smtClean="0"/>
              <a:t>boldsymbol</a:t>
            </a:r>
            <a:r>
              <a:rPr lang="en-US" dirty="0" smtClean="0"/>
              <a:t>{\Lambda\Phi\Lambda}^\top + \</a:t>
            </a:r>
            <a:r>
              <a:rPr lang="en-US" dirty="0" err="1" smtClean="0"/>
              <a:t>boldsymbol</a:t>
            </a:r>
            <a:r>
              <a:rPr lang="en-US" dirty="0" smtClean="0"/>
              <a:t>{\Omega} %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65E72-9D5F-456F-B6D7-5D23B7F6F87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63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boldsymbol</a:t>
            </a:r>
            <a:r>
              <a:rPr lang="en-US" dirty="0" smtClean="0"/>
              <a:t>{\Sigma} </a:t>
            </a:r>
          </a:p>
          <a:p>
            <a:r>
              <a:rPr lang="en-US" dirty="0" smtClean="0"/>
              <a:t>     = \</a:t>
            </a:r>
            <a:r>
              <a:rPr lang="en-US" dirty="0" err="1" smtClean="0"/>
              <a:t>boldsymbol</a:t>
            </a:r>
            <a:r>
              <a:rPr lang="en-US" dirty="0" smtClean="0"/>
              <a:t>{\Lambda\Phi\Lambda}^\top + \</a:t>
            </a:r>
            <a:r>
              <a:rPr lang="en-US" dirty="0" err="1" smtClean="0"/>
              <a:t>boldsymbol</a:t>
            </a:r>
            <a:r>
              <a:rPr lang="en-US" dirty="0" smtClean="0"/>
              <a:t>{\Omega} % 36</a:t>
            </a:r>
          </a:p>
          <a:p>
            <a:endParaRPr lang="en-US" dirty="0" smtClean="0"/>
          </a:p>
          <a:p>
            <a:r>
              <a:rPr lang="en-US" dirty="0" smtClean="0"/>
              <a:t>Square root matrix: $\</a:t>
            </a:r>
            <a:r>
              <a:rPr lang="en-US" dirty="0" err="1" smtClean="0"/>
              <a:t>boldsymbol</a:t>
            </a:r>
            <a:r>
              <a:rPr lang="en-US" dirty="0" smtClean="0"/>
              <a:t>{\Phi} = \</a:t>
            </a:r>
            <a:r>
              <a:rPr lang="en-US" dirty="0" err="1" smtClean="0"/>
              <a:t>mathbf</a:t>
            </a:r>
            <a:r>
              <a:rPr lang="en-US" dirty="0" smtClean="0"/>
              <a:t>{SS} = \</a:t>
            </a:r>
            <a:r>
              <a:rPr lang="en-US" dirty="0" err="1" smtClean="0"/>
              <a:t>mathbf</a:t>
            </a:r>
            <a:r>
              <a:rPr lang="en-US" dirty="0" smtClean="0"/>
              <a:t>{SS}^\top$, so % 36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boldsymbol</a:t>
            </a:r>
            <a:r>
              <a:rPr lang="en-US" dirty="0" smtClean="0"/>
              <a:t>{\Lambda\Phi\Lambda}^\top&amp;=&amp;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boldsymbol</a:t>
            </a:r>
            <a:r>
              <a:rPr lang="en-US" dirty="0" smtClean="0"/>
              <a:t>{\Lambda}\</a:t>
            </a:r>
            <a:r>
              <a:rPr lang="en-US" dirty="0" err="1" smtClean="0"/>
              <a:t>mathbf</a:t>
            </a:r>
            <a:r>
              <a:rPr lang="en-US" dirty="0" smtClean="0"/>
              <a:t>{SS}^\top\</a:t>
            </a:r>
            <a:r>
              <a:rPr lang="en-US" dirty="0" err="1" smtClean="0"/>
              <a:t>boldsymbol</a:t>
            </a:r>
            <a:r>
              <a:rPr lang="en-US" dirty="0" smtClean="0"/>
              <a:t>{\Lambda}^\top \\</a:t>
            </a:r>
          </a:p>
          <a:p>
            <a:r>
              <a:rPr lang="en-US" dirty="0" smtClean="0"/>
              <a:t> &amp;=&amp; (\</a:t>
            </a:r>
            <a:r>
              <a:rPr lang="en-US" dirty="0" err="1" smtClean="0"/>
              <a:t>boldsymbol</a:t>
            </a:r>
            <a:r>
              <a:rPr lang="en-US" dirty="0" smtClean="0"/>
              <a:t>{\Lambda}\</a:t>
            </a:r>
            <a:r>
              <a:rPr lang="en-US" dirty="0" err="1" smtClean="0"/>
              <a:t>mathbf</a:t>
            </a:r>
            <a:r>
              <a:rPr lang="en-US" dirty="0" smtClean="0"/>
              <a:t>{S}) \</a:t>
            </a:r>
            <a:r>
              <a:rPr lang="en-US" dirty="0" err="1" smtClean="0"/>
              <a:t>mathbf</a:t>
            </a:r>
            <a:r>
              <a:rPr lang="en-US" dirty="0" smtClean="0"/>
              <a:t>{I} (\</a:t>
            </a:r>
            <a:r>
              <a:rPr lang="en-US" dirty="0" err="1" smtClean="0"/>
              <a:t>mathbf</a:t>
            </a:r>
            <a:r>
              <a:rPr lang="en-US" dirty="0" smtClean="0"/>
              <a:t>{S}^\top\</a:t>
            </a:r>
            <a:r>
              <a:rPr lang="en-US" dirty="0" err="1" smtClean="0"/>
              <a:t>boldsymbol</a:t>
            </a:r>
            <a:r>
              <a:rPr lang="en-US" dirty="0" smtClean="0"/>
              <a:t>{\Lambda}^\top) \\</a:t>
            </a:r>
          </a:p>
          <a:p>
            <a:r>
              <a:rPr lang="en-US" dirty="0" smtClean="0"/>
              <a:t> &amp;=&amp; (\</a:t>
            </a:r>
            <a:r>
              <a:rPr lang="en-US" dirty="0" err="1" smtClean="0"/>
              <a:t>boldsymbol</a:t>
            </a:r>
            <a:r>
              <a:rPr lang="en-US" dirty="0" smtClean="0"/>
              <a:t>{\Lambda}\</a:t>
            </a:r>
            <a:r>
              <a:rPr lang="en-US" dirty="0" err="1" smtClean="0"/>
              <a:t>mathbf</a:t>
            </a:r>
            <a:r>
              <a:rPr lang="en-US" dirty="0" smtClean="0"/>
              <a:t>{S}) \</a:t>
            </a:r>
            <a:r>
              <a:rPr lang="en-US" dirty="0" err="1" smtClean="0"/>
              <a:t>mathbf</a:t>
            </a:r>
            <a:r>
              <a:rPr lang="en-US" dirty="0" smtClean="0"/>
              <a:t>{I} (\</a:t>
            </a:r>
            <a:r>
              <a:rPr lang="en-US" dirty="0" err="1" smtClean="0"/>
              <a:t>boldsymbol</a:t>
            </a:r>
            <a:r>
              <a:rPr lang="en-US" dirty="0" smtClean="0"/>
              <a:t>{\Lambda}\</a:t>
            </a:r>
            <a:r>
              <a:rPr lang="en-US" dirty="0" err="1" smtClean="0"/>
              <a:t>mathbf</a:t>
            </a:r>
            <a:r>
              <a:rPr lang="en-US" dirty="0" smtClean="0"/>
              <a:t>{S})^\top \\</a:t>
            </a:r>
          </a:p>
          <a:p>
            <a:r>
              <a:rPr lang="en-US" dirty="0" smtClean="0"/>
              <a:t> &amp;=&amp; \</a:t>
            </a:r>
            <a:r>
              <a:rPr lang="en-US" dirty="0" err="1" smtClean="0"/>
              <a:t>boldsymbol</a:t>
            </a:r>
            <a:r>
              <a:rPr lang="en-US" dirty="0" smtClean="0"/>
              <a:t>{\Lambda}_2 \</a:t>
            </a:r>
            <a:r>
              <a:rPr lang="en-US" dirty="0" err="1" smtClean="0"/>
              <a:t>mathbf</a:t>
            </a:r>
            <a:r>
              <a:rPr lang="en-US" dirty="0" smtClean="0"/>
              <a:t>{I} \</a:t>
            </a:r>
            <a:r>
              <a:rPr lang="en-US" dirty="0" err="1" smtClean="0"/>
              <a:t>boldsymbol</a:t>
            </a:r>
            <a:r>
              <a:rPr lang="en-US" dirty="0" smtClean="0"/>
              <a:t>{\Lambda}_2^\top  % 36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65E72-9D5F-456F-B6D7-5D23B7F6F87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335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boldsymbol</a:t>
            </a:r>
            <a:r>
              <a:rPr lang="en-US" dirty="0" smtClean="0"/>
              <a:t>{\Sigma} </a:t>
            </a:r>
          </a:p>
          <a:p>
            <a:r>
              <a:rPr lang="en-US" dirty="0" smtClean="0"/>
              <a:t>     = \</a:t>
            </a:r>
            <a:r>
              <a:rPr lang="en-US" dirty="0" err="1" smtClean="0"/>
              <a:t>boldsymbol</a:t>
            </a:r>
            <a:r>
              <a:rPr lang="en-US" dirty="0" smtClean="0"/>
              <a:t>{\Lambda\Phi\Lambda}^\top + \</a:t>
            </a:r>
            <a:r>
              <a:rPr lang="en-US" dirty="0" err="1" smtClean="0"/>
              <a:t>boldsymbol</a:t>
            </a:r>
            <a:r>
              <a:rPr lang="en-US" dirty="0" smtClean="0"/>
              <a:t>{\Omega} % 36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boldsymbol</a:t>
            </a:r>
            <a:r>
              <a:rPr lang="en-US" dirty="0" smtClean="0"/>
              <a:t>{\Lambda\Phi\Lambda}^\top =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boldsymbol</a:t>
            </a:r>
            <a:r>
              <a:rPr lang="en-US" dirty="0" smtClean="0"/>
              <a:t>{\Lambda}_2 \</a:t>
            </a:r>
            <a:r>
              <a:rPr lang="en-US" dirty="0" err="1" smtClean="0"/>
              <a:t>mathbf</a:t>
            </a:r>
            <a:r>
              <a:rPr lang="en-US" dirty="0" smtClean="0"/>
              <a:t>{I} \</a:t>
            </a:r>
            <a:r>
              <a:rPr lang="en-US" dirty="0" err="1" smtClean="0"/>
              <a:t>boldsymbol</a:t>
            </a:r>
            <a:r>
              <a:rPr lang="en-US" dirty="0" smtClean="0"/>
              <a:t>{\Lambda}_2^\top % 36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boldsymbol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{\Lambda}_2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{I}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boldsymbol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{\Lambda}_2^\top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&amp;=&amp;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boldsymbol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{\Lambda}_2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{Q}^{-\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{1}{2}}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{Q}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{Q}^{-\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{1}{2}}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boldsymbol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{\Lambda}_2^\top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&amp;=&amp; 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boldsymbol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{\Lambda}_2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{Q}^{-\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{1}{2}})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{Q} 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{Q}^{-\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{1}{2}\top}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boldsymbol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{\Lambda}_2^\top)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&amp;=&amp; 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boldsymbol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{\Lambda}_2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{Q}^{-\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{1}{2}})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{Q} 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boldsymbol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{\Lambda}_2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{Q}^{-\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{1}{2}})^\top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&amp;=&amp;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boldsymbol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{\Lambda}_3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{Q}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boldsymbol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{\Lambda}_3^\top  % 30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65E72-9D5F-456F-B6D7-5D23B7F6F87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370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65E72-9D5F-456F-B6D7-5D23B7F6F87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370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boldsymbol</a:t>
            </a:r>
            <a:r>
              <a:rPr lang="en-US" dirty="0" smtClean="0"/>
              <a:t>{\Lambda\Phi\Lambda}^\top =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boldsymbol</a:t>
            </a:r>
            <a:r>
              <a:rPr lang="en-US" dirty="0" smtClean="0"/>
              <a:t>{\Lambda}_2 \</a:t>
            </a:r>
            <a:r>
              <a:rPr lang="en-US" dirty="0" err="1" smtClean="0"/>
              <a:t>mathbf</a:t>
            </a:r>
            <a:r>
              <a:rPr lang="en-US" dirty="0" smtClean="0"/>
              <a:t>{I} \</a:t>
            </a:r>
            <a:r>
              <a:rPr lang="en-US" dirty="0" err="1" smtClean="0"/>
              <a:t>boldsymbol</a:t>
            </a:r>
            <a:r>
              <a:rPr lang="en-US" dirty="0" smtClean="0"/>
              <a:t>{\Lambda}_2^\top % 36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65E72-9D5F-456F-B6D7-5D23B7F6F87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6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6FC4-FF07-425F-B088-C0DAF2ADB80B}" type="datetimeFigureOut">
              <a:rPr lang="en-US" smtClean="0"/>
              <a:pPr/>
              <a:t>15-03-18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CE98-C6DD-48B1-B5BD-BD5076DBA0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6FC4-FF07-425F-B088-C0DAF2ADB80B}" type="datetimeFigureOut">
              <a:rPr lang="en-US" smtClean="0"/>
              <a:pPr/>
              <a:t>15-03-18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CE98-C6DD-48B1-B5BD-BD5076DBA0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6FC4-FF07-425F-B088-C0DAF2ADB80B}" type="datetimeFigureOut">
              <a:rPr lang="en-US" smtClean="0"/>
              <a:pPr/>
              <a:t>15-03-18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CE98-C6DD-48B1-B5BD-BD5076DBA0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6FC4-FF07-425F-B088-C0DAF2ADB80B}" type="datetimeFigureOut">
              <a:rPr lang="en-US" smtClean="0"/>
              <a:pPr/>
              <a:t>15-03-18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CE98-C6DD-48B1-B5BD-BD5076DBA0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6FC4-FF07-425F-B088-C0DAF2ADB80B}" type="datetimeFigureOut">
              <a:rPr lang="en-US" smtClean="0"/>
              <a:pPr/>
              <a:t>15-03-18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CE98-C6DD-48B1-B5BD-BD5076DBA0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6FC4-FF07-425F-B088-C0DAF2ADB80B}" type="datetimeFigureOut">
              <a:rPr lang="en-US" smtClean="0"/>
              <a:pPr/>
              <a:t>15-03-18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CE98-C6DD-48B1-B5BD-BD5076DBA0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6FC4-FF07-425F-B088-C0DAF2ADB80B}" type="datetimeFigureOut">
              <a:rPr lang="en-US" smtClean="0"/>
              <a:pPr/>
              <a:t>15-03-18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CE98-C6DD-48B1-B5BD-BD5076DBA0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6FC4-FF07-425F-B088-C0DAF2ADB80B}" type="datetimeFigureOut">
              <a:rPr lang="en-US" smtClean="0"/>
              <a:pPr/>
              <a:t>15-03-18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CE98-C6DD-48B1-B5BD-BD5076DBA0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6FC4-FF07-425F-B088-C0DAF2ADB80B}" type="datetimeFigureOut">
              <a:rPr lang="en-US" smtClean="0"/>
              <a:pPr/>
              <a:t>15-03-18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CE98-C6DD-48B1-B5BD-BD5076DBA0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6FC4-FF07-425F-B088-C0DAF2ADB80B}" type="datetimeFigureOut">
              <a:rPr lang="en-US" smtClean="0"/>
              <a:pPr/>
              <a:t>15-03-18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CE98-C6DD-48B1-B5BD-BD5076DBA0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6FC4-FF07-425F-B088-C0DAF2ADB80B}" type="datetimeFigureOut">
              <a:rPr lang="en-US" smtClean="0"/>
              <a:pPr/>
              <a:t>15-03-18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CE98-C6DD-48B1-B5BD-BD5076DBA0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16FC4-FF07-425F-B088-C0DAF2ADB80B}" type="datetimeFigureOut">
              <a:rPr lang="en-US" smtClean="0"/>
              <a:pPr/>
              <a:t>15-03-18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6CE98-C6DD-48B1-B5BD-BD5076DBA0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7" Type="http://schemas.openxmlformats.org/officeDocument/2006/relationships/image" Target="../media/image30.emf"/><Relationship Id="rId8" Type="http://schemas.openxmlformats.org/officeDocument/2006/relationships/image" Target="../media/image31.emf"/><Relationship Id="rId9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utstat.toronto.edu/~brunner/oldclass/431s1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/>
          <a:lstStyle/>
          <a:p>
            <a:r>
              <a:rPr lang="en-US" dirty="0" smtClean="0"/>
              <a:t>Exploratory Factor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80073"/>
            <a:ext cx="6400800" cy="1024239"/>
          </a:xfrm>
        </p:spPr>
        <p:txBody>
          <a:bodyPr/>
          <a:lstStyle/>
          <a:p>
            <a:r>
              <a:rPr lang="en-US" dirty="0"/>
              <a:t>STA431:  Spring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16513" y="5498068"/>
            <a:ext cx="390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See last slide for copyright information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Parameters are not identifiable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827221"/>
            <a:ext cx="8229600" cy="4551807"/>
          </a:xfrm>
        </p:spPr>
        <p:txBody>
          <a:bodyPr>
            <a:normAutofit/>
          </a:bodyPr>
          <a:lstStyle/>
          <a:p>
            <a:r>
              <a:rPr lang="en-US" dirty="0" smtClean="0"/>
              <a:t>This shows that the parameters of the general measurement model are not identifiable without some restrictions on the possible values of the parameter matrices.</a:t>
            </a:r>
          </a:p>
          <a:p>
            <a:r>
              <a:rPr lang="en-US" dirty="0" smtClean="0"/>
              <a:t>Notice that the general unrestricted model could be very close to the truth.  But the parameters cannot be estimated successfully, period.</a:t>
            </a:r>
          </a:p>
        </p:txBody>
      </p:sp>
    </p:spTree>
    <p:extLst>
      <p:ext uri="{BB962C8B-B14F-4D97-AF65-F5344CB8AC3E}">
        <p14:creationId xmlns:p14="http://schemas.microsoft.com/office/powerpoint/2010/main" val="634248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Restrict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2306192"/>
            <a:ext cx="8229600" cy="3492265"/>
          </a:xfrm>
        </p:spPr>
        <p:txBody>
          <a:bodyPr>
            <a:normAutofit/>
          </a:bodyPr>
          <a:lstStyle/>
          <a:p>
            <a:r>
              <a:rPr lang="en-US" dirty="0" smtClean="0"/>
              <a:t>Set Phi = the identity, so V(</a:t>
            </a:r>
            <a:r>
              <a:rPr lang="en-US" b="1" dirty="0" smtClean="0"/>
              <a:t>F</a:t>
            </a:r>
            <a:r>
              <a:rPr lang="en-US" dirty="0" smtClean="0"/>
              <a:t>) = I</a:t>
            </a:r>
          </a:p>
          <a:p>
            <a:r>
              <a:rPr lang="en-US" dirty="0" smtClean="0"/>
              <a:t>All the factors are standardized, as well as independent.</a:t>
            </a:r>
          </a:p>
          <a:p>
            <a:r>
              <a:rPr lang="en-US" dirty="0" smtClean="0"/>
              <a:t>Justify this on the grounds of simplicity.</a:t>
            </a:r>
          </a:p>
          <a:p>
            <a:r>
              <a:rPr lang="en-US" dirty="0" smtClean="0"/>
              <a:t>Say the factors are “orthogonal” (at right angles, uncorrelated).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209" y="1354282"/>
            <a:ext cx="3467100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Standardize the observed variables 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For j = 1, …, k and independently for i=1, …,n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Assume each observed variable has variance one as well as mean zero.</a:t>
            </a:r>
          </a:p>
          <a:p>
            <a:r>
              <a:rPr lang="en-US" dirty="0" smtClean="0"/>
              <a:t>Sigma is now a correlation matrix.</a:t>
            </a:r>
          </a:p>
          <a:p>
            <a:r>
              <a:rPr lang="en-US" dirty="0" smtClean="0"/>
              <a:t>Base inference on the sample correlation matrix.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45" y="2573338"/>
            <a:ext cx="2755900" cy="1041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194"/>
            <a:ext cx="90895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Revised Exploratory Factor Analysis Model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996" y="2487198"/>
            <a:ext cx="6362700" cy="11684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625" y="1270256"/>
            <a:ext cx="3441700" cy="5588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333" y="6082898"/>
            <a:ext cx="5041900" cy="3429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50" y="4990523"/>
            <a:ext cx="4686300" cy="5715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22" y="4117622"/>
            <a:ext cx="85852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80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Meaning of the factor loadings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93521"/>
            <a:ext cx="8229600" cy="2239346"/>
          </a:xfrm>
        </p:spPr>
        <p:txBody>
          <a:bodyPr/>
          <a:lstStyle/>
          <a:p>
            <a:r>
              <a:rPr lang="en-US" i="1" dirty="0" smtClean="0"/>
              <a:t>λ</a:t>
            </a:r>
            <a:r>
              <a:rPr lang="en-US" i="1" baseline="-25000" dirty="0" smtClean="0"/>
              <a:t>ij</a:t>
            </a:r>
            <a:r>
              <a:rPr lang="en-US" dirty="0" smtClean="0"/>
              <a:t> is the correlation between variable </a:t>
            </a:r>
            <a:r>
              <a:rPr lang="en-US" i="1" dirty="0" smtClean="0"/>
              <a:t>i</a:t>
            </a:r>
            <a:r>
              <a:rPr lang="en-US" dirty="0" smtClean="0"/>
              <a:t> and factor </a:t>
            </a:r>
            <a:r>
              <a:rPr lang="en-US" i="1" dirty="0" smtClean="0"/>
              <a:t>j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Square of </a:t>
            </a:r>
            <a:r>
              <a:rPr lang="en-US" i="1" dirty="0" smtClean="0"/>
              <a:t>λ</a:t>
            </a:r>
            <a:r>
              <a:rPr lang="en-US" i="1" baseline="-25000" dirty="0" smtClean="0"/>
              <a:t>ij</a:t>
            </a:r>
            <a:r>
              <a:rPr lang="en-US" i="1" dirty="0" smtClean="0"/>
              <a:t> </a:t>
            </a:r>
            <a:r>
              <a:rPr lang="en-US" dirty="0" smtClean="0"/>
              <a:t>is the reliability of variable </a:t>
            </a:r>
            <a:r>
              <a:rPr lang="en-US" i="1" dirty="0" smtClean="0"/>
              <a:t>i</a:t>
            </a:r>
            <a:r>
              <a:rPr lang="en-US" dirty="0" smtClean="0"/>
              <a:t> as a measure of factor </a:t>
            </a:r>
            <a:r>
              <a:rPr lang="en-US" i="1" dirty="0" smtClean="0"/>
              <a:t>j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366" y="1169554"/>
            <a:ext cx="6540500" cy="21209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4074"/>
            <a:ext cx="8229600" cy="5174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Communality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4308"/>
            <a:ext cx="8229600" cy="3043691"/>
          </a:xfrm>
        </p:spPr>
        <p:txBody>
          <a:bodyPr>
            <a:normAutofit/>
          </a:bodyPr>
          <a:lstStyle/>
          <a:p>
            <a:r>
              <a:rPr lang="en-US" i="1" dirty="0" smtClean="0"/>
              <a:t>          </a:t>
            </a:r>
            <a:r>
              <a:rPr lang="en-US" dirty="0" smtClean="0"/>
              <a:t>is the proportion of variance in variable </a:t>
            </a:r>
            <a:r>
              <a:rPr lang="en-US" i="1" dirty="0" smtClean="0"/>
              <a:t>i</a:t>
            </a:r>
          </a:p>
          <a:p>
            <a:pPr>
              <a:buNone/>
            </a:pPr>
            <a:r>
              <a:rPr lang="en-US" dirty="0" smtClean="0"/>
              <a:t>              that comes from the common factors.</a:t>
            </a:r>
          </a:p>
          <a:p>
            <a:r>
              <a:rPr lang="en-US" dirty="0" smtClean="0"/>
              <a:t>It is called the </a:t>
            </a:r>
            <a:r>
              <a:rPr lang="en-US" b="1" dirty="0" smtClean="0"/>
              <a:t>communality </a:t>
            </a:r>
            <a:r>
              <a:rPr lang="en-US" dirty="0" smtClean="0"/>
              <a:t>of variable </a:t>
            </a:r>
            <a:r>
              <a:rPr lang="en-US" i="1" dirty="0" smtClean="0"/>
              <a:t>i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communality cannot exceed one.</a:t>
            </a:r>
          </a:p>
          <a:p>
            <a:r>
              <a:rPr lang="en-US" dirty="0" smtClean="0"/>
              <a:t>                             Peculiar?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63" y="3743325"/>
            <a:ext cx="838200" cy="9017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69" y="6272672"/>
            <a:ext cx="2374900" cy="4064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81" y="601208"/>
            <a:ext cx="5334000" cy="32131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5" y="274638"/>
            <a:ext cx="896401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we could estimate the factor loadings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could estimate the correlation of each observable variable with each factor.</a:t>
            </a:r>
          </a:p>
          <a:p>
            <a:r>
              <a:rPr lang="en-US" dirty="0" smtClean="0"/>
              <a:t>We could easily estimate reliabilities.</a:t>
            </a:r>
          </a:p>
          <a:p>
            <a:r>
              <a:rPr lang="en-US" dirty="0" smtClean="0"/>
              <a:t>We could estimate how much of the variance in each observable variable comes from each factor.</a:t>
            </a:r>
          </a:p>
          <a:p>
            <a:r>
              <a:rPr lang="en-US" dirty="0" smtClean="0"/>
              <a:t>This could reveal what the underlying factors are, and what they mean.</a:t>
            </a:r>
          </a:p>
          <a:p>
            <a:r>
              <a:rPr lang="en-US" i="1" dirty="0" smtClean="0"/>
              <a:t>Number </a:t>
            </a:r>
            <a:r>
              <a:rPr lang="en-US" dirty="0" smtClean="0"/>
              <a:t>of common factors can be very important too.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12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2423"/>
            <a:ext cx="8229600" cy="571534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major study of how people describe objects (using 7-point scales from Ugly to Beautiful, Strong to Weak, Fast to Slow etc. revealed 3 factors of connotative meaning:</a:t>
            </a:r>
          </a:p>
          <a:p>
            <a:pPr lvl="1"/>
            <a:r>
              <a:rPr lang="en-US" dirty="0" smtClean="0"/>
              <a:t>Evaluation </a:t>
            </a:r>
          </a:p>
          <a:p>
            <a:pPr lvl="1"/>
            <a:r>
              <a:rPr lang="en-US" dirty="0" smtClean="0"/>
              <a:t>Potency</a:t>
            </a:r>
          </a:p>
          <a:p>
            <a:pPr lvl="1"/>
            <a:r>
              <a:rPr lang="en-US" dirty="0" smtClean="0"/>
              <a:t>Activity</a:t>
            </a:r>
          </a:p>
          <a:p>
            <a:r>
              <a:rPr lang="en-US" dirty="0" smtClean="0"/>
              <a:t>Factor analysis of a large collection of personality scales revealed 2 major factors:</a:t>
            </a:r>
          </a:p>
          <a:p>
            <a:pPr lvl="1"/>
            <a:r>
              <a:rPr lang="en-US" dirty="0" smtClean="0"/>
              <a:t>Neuroticism</a:t>
            </a:r>
          </a:p>
          <a:p>
            <a:pPr lvl="1"/>
            <a:r>
              <a:rPr lang="en-US" dirty="0" smtClean="0"/>
              <a:t>Extraversion</a:t>
            </a:r>
          </a:p>
          <a:p>
            <a:r>
              <a:rPr lang="en-US" dirty="0" smtClean="0"/>
              <a:t>Yet another </a:t>
            </a:r>
            <a:r>
              <a:rPr lang="en-US" dirty="0" smtClean="0"/>
              <a:t>series of studies suggested 16 </a:t>
            </a:r>
            <a:r>
              <a:rPr lang="en-US" dirty="0" smtClean="0"/>
              <a:t>personality factors, the basis of the widely used 16 pf test.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1882"/>
          </a:xfrm>
        </p:spPr>
        <p:txBody>
          <a:bodyPr/>
          <a:lstStyle/>
          <a:p>
            <a:r>
              <a:rPr lang="en-US" dirty="0" smtClean="0"/>
              <a:t>Rotation Matrices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88" y="1266825"/>
            <a:ext cx="7391400" cy="8763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5400000">
            <a:off x="881388" y="4475016"/>
            <a:ext cx="3476001" cy="167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4435" y="4483371"/>
            <a:ext cx="392661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627743" y="4484959"/>
            <a:ext cx="1523534" cy="3342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1968430" y="3822468"/>
            <a:ext cx="1320213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30778" y="3198169"/>
            <a:ext cx="2993927" cy="26404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V="1">
            <a:off x="1172053" y="3236269"/>
            <a:ext cx="2733430" cy="26754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/>
        </p:nvSpPr>
        <p:spPr>
          <a:xfrm>
            <a:off x="2952043" y="3875448"/>
            <a:ext cx="713254" cy="709722"/>
          </a:xfrm>
          <a:prstGeom prst="arc">
            <a:avLst>
              <a:gd name="adj1" fmla="val 16200000"/>
              <a:gd name="adj2" fmla="val 164503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4" name="Picture 43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196" y="4205288"/>
            <a:ext cx="101600" cy="190500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 rot="10800000">
            <a:off x="3242007" y="3873860"/>
            <a:ext cx="5218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611034" y="3464926"/>
            <a:ext cx="1054263" cy="1053457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Picture 52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8646" y="4587875"/>
            <a:ext cx="63500" cy="190500"/>
          </a:xfrm>
          <a:prstGeom prst="rect">
            <a:avLst/>
          </a:prstGeom>
        </p:spPr>
      </p:pic>
      <p:pic>
        <p:nvPicPr>
          <p:cNvPr id="54" name="Picture 53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8059" y="3479800"/>
            <a:ext cx="139700" cy="215900"/>
          </a:xfrm>
          <a:prstGeom prst="rect">
            <a:avLst/>
          </a:prstGeom>
        </p:spPr>
      </p:pic>
      <p:pic>
        <p:nvPicPr>
          <p:cNvPr id="55" name="Picture 54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4989" y="3723049"/>
            <a:ext cx="177800" cy="266700"/>
          </a:xfrm>
          <a:prstGeom prst="rect">
            <a:avLst/>
          </a:prstGeom>
        </p:spPr>
      </p:pic>
      <p:pic>
        <p:nvPicPr>
          <p:cNvPr id="56" name="Picture 55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8634" y="3761149"/>
            <a:ext cx="101600" cy="228600"/>
          </a:xfrm>
          <a:prstGeom prst="rect">
            <a:avLst/>
          </a:prstGeom>
        </p:spPr>
      </p:pic>
      <p:cxnSp>
        <p:nvCxnSpPr>
          <p:cNvPr id="62" name="Straight Arrow Connector 61"/>
          <p:cNvCxnSpPr/>
          <p:nvPr/>
        </p:nvCxnSpPr>
        <p:spPr>
          <a:xfrm rot="10800000">
            <a:off x="1484990" y="3479801"/>
            <a:ext cx="1126045" cy="1005159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4" name="Picture 63" descr="latex-image-1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7313" y="4117975"/>
            <a:ext cx="3200400" cy="7747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575" y="301625"/>
            <a:ext cx="3619500" cy="8001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25" y="1776413"/>
            <a:ext cx="7251700" cy="9271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8" y="3622675"/>
            <a:ext cx="8648700" cy="2463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4390" y="6366590"/>
            <a:ext cx="6793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transpose rotated the axies back through an angle of minus theta.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 Analysis: The Measurement Model</a:t>
            </a:r>
            <a:endParaRPr lang="en-US" dirty="0"/>
          </a:p>
        </p:txBody>
      </p:sp>
      <p:sp>
        <p:nvSpPr>
          <p:cNvPr id="73755" name="Oval 27"/>
          <p:cNvSpPr>
            <a:spLocks noChangeArrowheads="1"/>
          </p:cNvSpPr>
          <p:nvPr/>
        </p:nvSpPr>
        <p:spPr bwMode="auto">
          <a:xfrm rot="1420158">
            <a:off x="2209800" y="48768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756" name="Rectangle 28"/>
          <p:cNvSpPr>
            <a:spLocks noChangeAspect="1" noChangeArrowheads="1"/>
          </p:cNvSpPr>
          <p:nvPr/>
        </p:nvSpPr>
        <p:spPr bwMode="auto">
          <a:xfrm>
            <a:off x="838200" y="3429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757" name="Rectangle 29"/>
          <p:cNvSpPr>
            <a:spLocks noChangeAspect="1" noChangeArrowheads="1"/>
          </p:cNvSpPr>
          <p:nvPr/>
        </p:nvSpPr>
        <p:spPr bwMode="auto">
          <a:xfrm>
            <a:off x="1828800" y="3429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758" name="Rectangle 30"/>
          <p:cNvSpPr>
            <a:spLocks noChangeAspect="1" noChangeArrowheads="1"/>
          </p:cNvSpPr>
          <p:nvPr/>
        </p:nvSpPr>
        <p:spPr bwMode="auto">
          <a:xfrm>
            <a:off x="2743200" y="3429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759" name="Oval 31"/>
          <p:cNvSpPr>
            <a:spLocks noChangeArrowheads="1"/>
          </p:cNvSpPr>
          <p:nvPr/>
        </p:nvSpPr>
        <p:spPr bwMode="auto">
          <a:xfrm rot="-1985002">
            <a:off x="6248400" y="48768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760" name="Rectangle 32"/>
          <p:cNvSpPr>
            <a:spLocks noChangeAspect="1" noChangeArrowheads="1"/>
          </p:cNvSpPr>
          <p:nvPr/>
        </p:nvSpPr>
        <p:spPr bwMode="auto">
          <a:xfrm>
            <a:off x="3657600" y="3429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73761" name="AutoShape 33"/>
          <p:cNvCxnSpPr>
            <a:cxnSpLocks noChangeShapeType="1"/>
            <a:stCxn id="73755" idx="7"/>
            <a:endCxn id="73760" idx="2"/>
          </p:cNvCxnSpPr>
          <p:nvPr/>
        </p:nvCxnSpPr>
        <p:spPr bwMode="auto">
          <a:xfrm flipV="1">
            <a:off x="3092450" y="3886200"/>
            <a:ext cx="793750" cy="1281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3762" name="AutoShape 34"/>
          <p:cNvCxnSpPr>
            <a:cxnSpLocks noChangeShapeType="1"/>
            <a:stCxn id="73755" idx="0"/>
            <a:endCxn id="73758" idx="2"/>
          </p:cNvCxnSpPr>
          <p:nvPr/>
        </p:nvCxnSpPr>
        <p:spPr bwMode="auto">
          <a:xfrm flipV="1">
            <a:off x="2849563" y="3886200"/>
            <a:ext cx="122237" cy="1028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3763" name="AutoShape 35"/>
          <p:cNvCxnSpPr>
            <a:cxnSpLocks noChangeShapeType="1"/>
            <a:stCxn id="73755" idx="1"/>
            <a:endCxn id="73757" idx="2"/>
          </p:cNvCxnSpPr>
          <p:nvPr/>
        </p:nvCxnSpPr>
        <p:spPr bwMode="auto">
          <a:xfrm flipH="1" flipV="1">
            <a:off x="2057400" y="3886200"/>
            <a:ext cx="442913" cy="1020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3764" name="AutoShape 36"/>
          <p:cNvCxnSpPr>
            <a:cxnSpLocks noChangeShapeType="1"/>
            <a:stCxn id="73755" idx="2"/>
            <a:endCxn id="73756" idx="2"/>
          </p:cNvCxnSpPr>
          <p:nvPr/>
        </p:nvCxnSpPr>
        <p:spPr bwMode="auto">
          <a:xfrm flipH="1" flipV="1">
            <a:off x="1066800" y="3886200"/>
            <a:ext cx="1181100" cy="1263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3765" name="Rectangle 37"/>
          <p:cNvSpPr>
            <a:spLocks noChangeAspect="1" noChangeArrowheads="1"/>
          </p:cNvSpPr>
          <p:nvPr/>
        </p:nvSpPr>
        <p:spPr bwMode="auto">
          <a:xfrm>
            <a:off x="4800600" y="3505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766" name="Rectangle 38"/>
          <p:cNvSpPr>
            <a:spLocks noChangeAspect="1" noChangeArrowheads="1"/>
          </p:cNvSpPr>
          <p:nvPr/>
        </p:nvSpPr>
        <p:spPr bwMode="auto">
          <a:xfrm>
            <a:off x="5791200" y="3505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767" name="Rectangle 39"/>
          <p:cNvSpPr>
            <a:spLocks noChangeAspect="1" noChangeArrowheads="1"/>
          </p:cNvSpPr>
          <p:nvPr/>
        </p:nvSpPr>
        <p:spPr bwMode="auto">
          <a:xfrm>
            <a:off x="6781800" y="3505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768" name="Rectangle 40"/>
          <p:cNvSpPr>
            <a:spLocks noChangeAspect="1" noChangeArrowheads="1"/>
          </p:cNvSpPr>
          <p:nvPr/>
        </p:nvSpPr>
        <p:spPr bwMode="auto">
          <a:xfrm>
            <a:off x="7620000" y="3505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73769" name="AutoShape 41"/>
          <p:cNvCxnSpPr>
            <a:cxnSpLocks noChangeShapeType="1"/>
            <a:stCxn id="73759" idx="6"/>
            <a:endCxn id="73768" idx="2"/>
          </p:cNvCxnSpPr>
          <p:nvPr/>
        </p:nvCxnSpPr>
        <p:spPr bwMode="auto">
          <a:xfrm flipV="1">
            <a:off x="7088188" y="3962400"/>
            <a:ext cx="760412" cy="1120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3770" name="AutoShape 42"/>
          <p:cNvCxnSpPr>
            <a:cxnSpLocks noChangeShapeType="1"/>
            <a:stCxn id="73759" idx="7"/>
            <a:endCxn id="73767" idx="2"/>
          </p:cNvCxnSpPr>
          <p:nvPr/>
        </p:nvCxnSpPr>
        <p:spPr bwMode="auto">
          <a:xfrm flipV="1">
            <a:off x="6799263" y="3962400"/>
            <a:ext cx="211137" cy="923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3771" name="AutoShape 43"/>
          <p:cNvCxnSpPr>
            <a:cxnSpLocks noChangeShapeType="1"/>
            <a:stCxn id="73759" idx="0"/>
            <a:endCxn id="73766" idx="2"/>
          </p:cNvCxnSpPr>
          <p:nvPr/>
        </p:nvCxnSpPr>
        <p:spPr bwMode="auto">
          <a:xfrm flipH="1" flipV="1">
            <a:off x="6019800" y="3962400"/>
            <a:ext cx="434975" cy="987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3772" name="AutoShape 44"/>
          <p:cNvCxnSpPr>
            <a:cxnSpLocks noChangeShapeType="1"/>
            <a:stCxn id="73759" idx="1"/>
            <a:endCxn id="73765" idx="2"/>
          </p:cNvCxnSpPr>
          <p:nvPr/>
        </p:nvCxnSpPr>
        <p:spPr bwMode="auto">
          <a:xfrm flipH="1" flipV="1">
            <a:off x="5029200" y="3962400"/>
            <a:ext cx="1228725" cy="127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3781" name="Line 53"/>
          <p:cNvSpPr>
            <a:spLocks noChangeShapeType="1"/>
          </p:cNvSpPr>
          <p:nvPr/>
        </p:nvSpPr>
        <p:spPr bwMode="auto">
          <a:xfrm>
            <a:off x="1066800" y="304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782" name="Line 54"/>
          <p:cNvSpPr>
            <a:spLocks noChangeShapeType="1"/>
          </p:cNvSpPr>
          <p:nvPr/>
        </p:nvSpPr>
        <p:spPr bwMode="auto">
          <a:xfrm>
            <a:off x="2057400" y="304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783" name="Line 55"/>
          <p:cNvSpPr>
            <a:spLocks noChangeShapeType="1"/>
          </p:cNvSpPr>
          <p:nvPr/>
        </p:nvSpPr>
        <p:spPr bwMode="auto">
          <a:xfrm>
            <a:off x="2971800" y="304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784" name="Line 56"/>
          <p:cNvSpPr>
            <a:spLocks noChangeShapeType="1"/>
          </p:cNvSpPr>
          <p:nvPr/>
        </p:nvSpPr>
        <p:spPr bwMode="auto">
          <a:xfrm>
            <a:off x="3810000" y="304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785" name="Line 57"/>
          <p:cNvSpPr>
            <a:spLocks noChangeShapeType="1"/>
          </p:cNvSpPr>
          <p:nvPr/>
        </p:nvSpPr>
        <p:spPr bwMode="auto">
          <a:xfrm>
            <a:off x="5029200" y="304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786" name="Line 58"/>
          <p:cNvSpPr>
            <a:spLocks noChangeShapeType="1"/>
          </p:cNvSpPr>
          <p:nvPr/>
        </p:nvSpPr>
        <p:spPr bwMode="auto">
          <a:xfrm>
            <a:off x="6019800" y="3124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787" name="Line 59"/>
          <p:cNvSpPr>
            <a:spLocks noChangeShapeType="1"/>
          </p:cNvSpPr>
          <p:nvPr/>
        </p:nvSpPr>
        <p:spPr bwMode="auto">
          <a:xfrm>
            <a:off x="7010400" y="3124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788" name="Line 60"/>
          <p:cNvSpPr>
            <a:spLocks noChangeShapeType="1"/>
          </p:cNvSpPr>
          <p:nvPr/>
        </p:nvSpPr>
        <p:spPr bwMode="auto">
          <a:xfrm>
            <a:off x="7848600" y="3124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73789" name="AutoShape 61"/>
          <p:cNvCxnSpPr>
            <a:cxnSpLocks noChangeShapeType="1"/>
            <a:stCxn id="73755" idx="5"/>
            <a:endCxn id="73759" idx="3"/>
          </p:cNvCxnSpPr>
          <p:nvPr/>
        </p:nvCxnSpPr>
        <p:spPr bwMode="auto">
          <a:xfrm rot="16200000" flipH="1">
            <a:off x="4710906" y="3880644"/>
            <a:ext cx="20638" cy="3778250"/>
          </a:xfrm>
          <a:prstGeom prst="curvedConnector3">
            <a:avLst>
              <a:gd name="adj1" fmla="val 2107694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73791" name="Text Box 63"/>
          <p:cNvSpPr txBox="1">
            <a:spLocks noChangeArrowheads="1"/>
          </p:cNvSpPr>
          <p:nvPr/>
        </p:nvSpPr>
        <p:spPr bwMode="auto">
          <a:xfrm>
            <a:off x="822325" y="3440113"/>
            <a:ext cx="404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73792" name="Text Box 64"/>
          <p:cNvSpPr txBox="1">
            <a:spLocks noChangeArrowheads="1"/>
          </p:cNvSpPr>
          <p:nvPr/>
        </p:nvSpPr>
        <p:spPr bwMode="auto">
          <a:xfrm>
            <a:off x="7620000" y="3581400"/>
            <a:ext cx="404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 smtClean="0"/>
              <a:t>8</a:t>
            </a:r>
            <a:endParaRPr lang="en-US" dirty="0"/>
          </a:p>
        </p:txBody>
      </p:sp>
      <p:sp>
        <p:nvSpPr>
          <p:cNvPr id="73793" name="Text Box 65"/>
          <p:cNvSpPr txBox="1">
            <a:spLocks noChangeArrowheads="1"/>
          </p:cNvSpPr>
          <p:nvPr/>
        </p:nvSpPr>
        <p:spPr bwMode="auto">
          <a:xfrm>
            <a:off x="6781800" y="3505200"/>
            <a:ext cx="404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 smtClean="0"/>
              <a:t>7</a:t>
            </a:r>
            <a:endParaRPr lang="en-US" dirty="0"/>
          </a:p>
        </p:txBody>
      </p:sp>
      <p:sp>
        <p:nvSpPr>
          <p:cNvPr id="73794" name="Text Box 66"/>
          <p:cNvSpPr txBox="1">
            <a:spLocks noChangeArrowheads="1"/>
          </p:cNvSpPr>
          <p:nvPr/>
        </p:nvSpPr>
        <p:spPr bwMode="auto">
          <a:xfrm>
            <a:off x="5791200" y="3581400"/>
            <a:ext cx="404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 smtClean="0"/>
              <a:t>6</a:t>
            </a:r>
            <a:endParaRPr lang="en-US" dirty="0"/>
          </a:p>
        </p:txBody>
      </p:sp>
      <p:sp>
        <p:nvSpPr>
          <p:cNvPr id="73795" name="Text Box 67"/>
          <p:cNvSpPr txBox="1">
            <a:spLocks noChangeArrowheads="1"/>
          </p:cNvSpPr>
          <p:nvPr/>
        </p:nvSpPr>
        <p:spPr bwMode="auto">
          <a:xfrm>
            <a:off x="4800600" y="3505200"/>
            <a:ext cx="404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 smtClean="0"/>
              <a:t>5</a:t>
            </a:r>
            <a:endParaRPr lang="en-US" dirty="0"/>
          </a:p>
        </p:txBody>
      </p:sp>
      <p:sp>
        <p:nvSpPr>
          <p:cNvPr id="73796" name="Text Box 68"/>
          <p:cNvSpPr txBox="1">
            <a:spLocks noChangeArrowheads="1"/>
          </p:cNvSpPr>
          <p:nvPr/>
        </p:nvSpPr>
        <p:spPr bwMode="auto">
          <a:xfrm>
            <a:off x="3657600" y="3516868"/>
            <a:ext cx="404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4</a:t>
            </a:r>
            <a:endParaRPr lang="en-US" dirty="0"/>
          </a:p>
        </p:txBody>
      </p:sp>
      <p:sp>
        <p:nvSpPr>
          <p:cNvPr id="73797" name="Text Box 69"/>
          <p:cNvSpPr txBox="1">
            <a:spLocks noChangeArrowheads="1"/>
          </p:cNvSpPr>
          <p:nvPr/>
        </p:nvSpPr>
        <p:spPr bwMode="auto">
          <a:xfrm>
            <a:off x="2743200" y="3505200"/>
            <a:ext cx="404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73798" name="Text Box 70"/>
          <p:cNvSpPr txBox="1">
            <a:spLocks noChangeArrowheads="1"/>
          </p:cNvSpPr>
          <p:nvPr/>
        </p:nvSpPr>
        <p:spPr bwMode="auto">
          <a:xfrm>
            <a:off x="1828800" y="3505200"/>
            <a:ext cx="404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73799" name="Text Box 71"/>
          <p:cNvSpPr txBox="1">
            <a:spLocks noChangeArrowheads="1"/>
          </p:cNvSpPr>
          <p:nvPr/>
        </p:nvSpPr>
        <p:spPr bwMode="auto">
          <a:xfrm>
            <a:off x="2438400" y="5105400"/>
            <a:ext cx="48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F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73800" name="Text Box 72"/>
          <p:cNvSpPr txBox="1">
            <a:spLocks noChangeArrowheads="1"/>
          </p:cNvSpPr>
          <p:nvPr/>
        </p:nvSpPr>
        <p:spPr bwMode="auto">
          <a:xfrm>
            <a:off x="6477000" y="5105400"/>
            <a:ext cx="48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F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663" y="1817688"/>
            <a:ext cx="3390900" cy="482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246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pxp matrix </a:t>
            </a:r>
            <a:r>
              <a:rPr lang="en-US" b="1" dirty="0" smtClean="0"/>
              <a:t>R</a:t>
            </a:r>
            <a:r>
              <a:rPr lang="en-US" dirty="0" smtClean="0"/>
              <a:t> satisfying </a:t>
            </a:r>
            <a:r>
              <a:rPr lang="en-US" b="1" dirty="0" smtClean="0"/>
              <a:t>R</a:t>
            </a:r>
            <a:r>
              <a:rPr lang="en-US" dirty="0" smtClean="0"/>
              <a:t>-inverse = </a:t>
            </a:r>
            <a:r>
              <a:rPr lang="en-US" b="1" dirty="0" smtClean="0"/>
              <a:t>R</a:t>
            </a:r>
            <a:r>
              <a:rPr lang="en-US" dirty="0" smtClean="0"/>
              <a:t>-transpose is called an </a:t>
            </a:r>
            <a:r>
              <a:rPr lang="en-US" i="1" dirty="0" smtClean="0"/>
              <a:t>orthogonal matrix</a:t>
            </a:r>
            <a:r>
              <a:rPr lang="en-US" dirty="0" smtClean="0"/>
              <a:t>.</a:t>
            </a:r>
          </a:p>
          <a:p>
            <a:r>
              <a:rPr lang="en-US" dirty="0" smtClean="0"/>
              <a:t>Geometrically, pre-multiplication by an orthogonal matrix corresponds to a rotation in p-dimensional space.</a:t>
            </a:r>
          </a:p>
          <a:p>
            <a:r>
              <a:rPr lang="en-US" dirty="0" smtClean="0"/>
              <a:t>If you think of a set of factors </a:t>
            </a:r>
            <a:r>
              <a:rPr lang="en-US" b="1" dirty="0" smtClean="0"/>
              <a:t>F</a:t>
            </a:r>
            <a:r>
              <a:rPr lang="en-US" dirty="0" smtClean="0"/>
              <a:t> as a set of </a:t>
            </a:r>
            <a:r>
              <a:rPr lang="en-US" dirty="0" err="1" smtClean="0"/>
              <a:t>axies</a:t>
            </a:r>
            <a:r>
              <a:rPr lang="en-US" dirty="0" smtClean="0"/>
              <a:t> </a:t>
            </a:r>
            <a:r>
              <a:rPr lang="en-US" dirty="0" smtClean="0"/>
              <a:t>(underlying dimensions), then  </a:t>
            </a:r>
            <a:r>
              <a:rPr lang="en-US" b="1" dirty="0" smtClean="0"/>
              <a:t>RF</a:t>
            </a:r>
            <a:r>
              <a:rPr lang="en-US" dirty="0" smtClean="0"/>
              <a:t> is a </a:t>
            </a:r>
            <a:r>
              <a:rPr lang="en-US" i="1" dirty="0" smtClean="0"/>
              <a:t>rotation </a:t>
            </a:r>
            <a:r>
              <a:rPr lang="en-US" dirty="0" smtClean="0"/>
              <a:t>of the factors. </a:t>
            </a:r>
          </a:p>
          <a:p>
            <a:r>
              <a:rPr lang="en-US" dirty="0" smtClean="0"/>
              <a:t>Call it an </a:t>
            </a:r>
            <a:r>
              <a:rPr lang="en-US" i="1" dirty="0" smtClean="0"/>
              <a:t>orthogonal </a:t>
            </a:r>
            <a:r>
              <a:rPr lang="en-US" dirty="0" smtClean="0"/>
              <a:t>rotation, because the factors remain uncorrelated (at right angles). 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Source of non-identifiability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5450" y="6049579"/>
            <a:ext cx="7484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Infinitely many rotation matrices produce the same Sigma.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59" y="1865168"/>
            <a:ext cx="5372100" cy="32893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Model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513" y="2009775"/>
            <a:ext cx="4419600" cy="28321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388" y="5810250"/>
            <a:ext cx="6578600" cy="444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8189"/>
          </a:xfrm>
        </p:spPr>
        <p:txBody>
          <a:bodyPr/>
          <a:lstStyle/>
          <a:p>
            <a:r>
              <a:rPr lang="en-US" dirty="0" smtClean="0"/>
              <a:t>A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962"/>
            <a:ext cx="8229600" cy="541454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Place some restrictions on the factor loadings, so that the only rotation matrix that preserves the restrictions is the identity matrix. For example, λ</a:t>
            </a:r>
            <a:r>
              <a:rPr lang="en-US" baseline="-25000" dirty="0" smtClean="0"/>
              <a:t>ij</a:t>
            </a:r>
            <a:r>
              <a:rPr lang="en-US" dirty="0" smtClean="0"/>
              <a:t> = 0 for j&gt;i</a:t>
            </a:r>
          </a:p>
          <a:p>
            <a:r>
              <a:rPr lang="en-US" dirty="0" smtClean="0"/>
              <a:t>There are other sets of restrictions that work.</a:t>
            </a:r>
          </a:p>
          <a:p>
            <a:r>
              <a:rPr lang="en-US" dirty="0" smtClean="0"/>
              <a:t>Generally, they result in a set of factor loadings that are impossible to interpret. Don’t worry about it.</a:t>
            </a:r>
          </a:p>
          <a:p>
            <a:r>
              <a:rPr lang="en-US" dirty="0" smtClean="0"/>
              <a:t>Estimate the loadings by maximum likelihood. Other methods are possible but used much less than in the past.</a:t>
            </a:r>
          </a:p>
          <a:p>
            <a:r>
              <a:rPr lang="en-US" dirty="0" smtClean="0"/>
              <a:t>All (orthoganal) rotations result in the same value of the likelihood function (the maximum is not unique).</a:t>
            </a:r>
          </a:p>
          <a:p>
            <a:r>
              <a:rPr lang="en-US" dirty="0" smtClean="0"/>
              <a:t>Rotate the factors (that is</a:t>
            </a:r>
            <a:r>
              <a:rPr lang="en-US" smtClean="0"/>
              <a:t>, post-multiply </a:t>
            </a:r>
            <a:r>
              <a:rPr lang="en-US" dirty="0" smtClean="0"/>
              <a:t>the loadings by a rotation matrix) so as to achieve a simple pattern that is easy to interpret.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5035"/>
          </a:xfrm>
        </p:spPr>
        <p:txBody>
          <a:bodyPr/>
          <a:lstStyle/>
          <a:p>
            <a:r>
              <a:rPr lang="en-US" dirty="0" smtClean="0"/>
              <a:t>Rotate the factor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9673"/>
            <a:ext cx="8229600" cy="546467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Rotate the factors to achieve a simple pattern that is easy to interpret.</a:t>
            </a:r>
          </a:p>
          <a:p>
            <a:r>
              <a:rPr lang="en-US" dirty="0" smtClean="0"/>
              <a:t>There are various criteria.  They are all iterative, taking a number of steps to approach some criterion.</a:t>
            </a:r>
          </a:p>
          <a:p>
            <a:r>
              <a:rPr lang="en-US" dirty="0" smtClean="0"/>
              <a:t>The most popular rotation method is varimax rotation.</a:t>
            </a:r>
          </a:p>
          <a:p>
            <a:r>
              <a:rPr lang="en-US" dirty="0" smtClean="0"/>
              <a:t>Varimax rotation tries to maximize the (squared) loading of each observable variable with just one underlying factor.</a:t>
            </a:r>
          </a:p>
          <a:p>
            <a:r>
              <a:rPr lang="en-US" dirty="0" smtClean="0"/>
              <a:t>So typically each variable has a big loading on (correlation with) one of the factors, and small loadings on the rest.</a:t>
            </a:r>
          </a:p>
          <a:p>
            <a:r>
              <a:rPr lang="en-US" dirty="0" smtClean="0"/>
              <a:t>Look at the loadings and decide what the factors mean (name the factors).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757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When a non-statistician claims to have done a “factor analysis,” ask what kind.</a:t>
            </a:r>
          </a:p>
          <a:p>
            <a:r>
              <a:rPr lang="en-US" dirty="0" smtClean="0"/>
              <a:t>Usually it was a principal components analysis.</a:t>
            </a:r>
          </a:p>
          <a:p>
            <a:r>
              <a:rPr lang="en-US" dirty="0" smtClean="0"/>
              <a:t>Principal components are linear combinations of the observed variables. They come from the observed variables by direct calculation.</a:t>
            </a:r>
          </a:p>
          <a:p>
            <a:r>
              <a:rPr lang="en-US" dirty="0" smtClean="0"/>
              <a:t>In true factor analysis, it’s the observed variables that arise from the factors.</a:t>
            </a:r>
          </a:p>
          <a:p>
            <a:r>
              <a:rPr lang="en-US" dirty="0" smtClean="0"/>
              <a:t>So principal components analysis is kind of like backwards factor analysis, though the spirit is similar.</a:t>
            </a:r>
          </a:p>
          <a:p>
            <a:r>
              <a:rPr lang="en-US" smtClean="0"/>
              <a:t>Most </a:t>
            </a:r>
            <a:r>
              <a:rPr lang="en-US" dirty="0" smtClean="0"/>
              <a:t>factor analysis (SAS, SPSS, etc.) does principal components analysis </a:t>
            </a:r>
            <a:r>
              <a:rPr lang="en-US" smtClean="0"/>
              <a:t>by default.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Information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85800" y="2667000"/>
            <a:ext cx="7770813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slide show was prepared by Jerry Brunner, Department of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Statistics, University of Toronto. It is licensed under a Creative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Commons Attribution -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ShareAlike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3.0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Unported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License. Use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part of it as you like and share the result freely. These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Powerpoint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slides are available from the course website: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www.utstat.toronto.edu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/~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brunner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/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oldclass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/</a:t>
            </a:r>
            <a:r>
              <a:rPr lang="en-US" sz="20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2"/>
              </a:rPr>
              <a:t>431s15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2019"/>
          </a:xfrm>
        </p:spPr>
        <p:txBody>
          <a:bodyPr>
            <a:noAutofit/>
          </a:bodyPr>
          <a:lstStyle/>
          <a:p>
            <a:r>
              <a:rPr lang="en-US" sz="3600" dirty="0" smtClean="0"/>
              <a:t>Example with 2 factors and 8 observed variables</a:t>
            </a:r>
            <a:endParaRPr lang="en-US" sz="36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730" y="958850"/>
            <a:ext cx="2908300" cy="4191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545" y="4859338"/>
            <a:ext cx="5054600" cy="774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8425" y="6216694"/>
            <a:ext cx="5825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lambda values are called </a:t>
            </a:r>
            <a:r>
              <a:rPr lang="en-US" sz="2400" b="1" dirty="0" smtClean="0"/>
              <a:t>factor loadings.</a:t>
            </a:r>
            <a:endParaRPr lang="en-US" sz="2400" b="1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82" y="1708150"/>
            <a:ext cx="6731000" cy="2933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8324"/>
          </a:xfrm>
        </p:spPr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57136"/>
            <a:ext cx="8229600" cy="3893789"/>
          </a:xfrm>
        </p:spPr>
        <p:txBody>
          <a:bodyPr>
            <a:normAutofit/>
          </a:bodyPr>
          <a:lstStyle/>
          <a:p>
            <a:r>
              <a:rPr lang="en-US" dirty="0" smtClean="0"/>
              <a:t>The lambda values are called </a:t>
            </a:r>
            <a:r>
              <a:rPr lang="en-US" b="1" dirty="0" smtClean="0"/>
              <a:t>factor loadings.</a:t>
            </a:r>
          </a:p>
          <a:p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 and F</a:t>
            </a:r>
            <a:r>
              <a:rPr lang="en-US" baseline="-25000" dirty="0" smtClean="0"/>
              <a:t>2</a:t>
            </a:r>
            <a:r>
              <a:rPr lang="en-US" dirty="0" smtClean="0"/>
              <a:t> are sometimes called </a:t>
            </a:r>
            <a:r>
              <a:rPr lang="en-US" b="1" dirty="0" smtClean="0"/>
              <a:t>common factors</a:t>
            </a:r>
            <a:r>
              <a:rPr lang="en-US" dirty="0" smtClean="0"/>
              <a:t>, because they influence all the observed variables.</a:t>
            </a:r>
          </a:p>
          <a:p>
            <a:r>
              <a:rPr lang="en-US" dirty="0" smtClean="0"/>
              <a:t>Error terms e</a:t>
            </a:r>
            <a:r>
              <a:rPr lang="en-US" baseline="-25000" dirty="0" smtClean="0"/>
              <a:t>1</a:t>
            </a:r>
            <a:r>
              <a:rPr lang="en-US" dirty="0" smtClean="0"/>
              <a:t>, …, e</a:t>
            </a:r>
            <a:r>
              <a:rPr lang="en-US" baseline="-25000" dirty="0" smtClean="0"/>
              <a:t>8</a:t>
            </a:r>
            <a:r>
              <a:rPr lang="en-US" dirty="0" smtClean="0"/>
              <a:t> are sometimes called </a:t>
            </a:r>
            <a:r>
              <a:rPr lang="en-US" b="1" dirty="0" smtClean="0"/>
              <a:t>unique factors</a:t>
            </a:r>
            <a:r>
              <a:rPr lang="en-US" dirty="0" smtClean="0"/>
              <a:t>, because each one influences only a single observed variable.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1284288"/>
            <a:ext cx="5054600" cy="774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 Analysis can 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Exploratory</a:t>
            </a:r>
            <a:r>
              <a:rPr lang="en-US" dirty="0" smtClean="0"/>
              <a:t>:  The goal is to describe and summarize the data by explaining a large number of observed variables in terms of a smaller number of latent variables (factors). The factors are the reason the observable variables have the correlations they do. </a:t>
            </a:r>
          </a:p>
          <a:p>
            <a:r>
              <a:rPr lang="en-US" b="1" dirty="0" smtClean="0"/>
              <a:t>Confirmatory</a:t>
            </a:r>
            <a:r>
              <a:rPr lang="en-US" dirty="0" smtClean="0"/>
              <a:t>:  Statistical estimation and testing as usual.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One:  Unconstrained </a:t>
            </a:r>
            <a:r>
              <a:rPr lang="en-US" dirty="0"/>
              <a:t>(Exploratory)  Factor Analysis</a:t>
            </a:r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2057400" y="51816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157" name="Rectangle 5"/>
          <p:cNvSpPr>
            <a:spLocks noChangeAspect="1" noChangeArrowheads="1"/>
          </p:cNvSpPr>
          <p:nvPr/>
        </p:nvSpPr>
        <p:spPr bwMode="auto">
          <a:xfrm>
            <a:off x="685800" y="2667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158" name="Rectangle 6"/>
          <p:cNvSpPr>
            <a:spLocks noChangeAspect="1" noChangeArrowheads="1"/>
          </p:cNvSpPr>
          <p:nvPr/>
        </p:nvSpPr>
        <p:spPr bwMode="auto">
          <a:xfrm>
            <a:off x="1676400" y="2667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159" name="Rectangle 7"/>
          <p:cNvSpPr>
            <a:spLocks noChangeAspect="1" noChangeArrowheads="1"/>
          </p:cNvSpPr>
          <p:nvPr/>
        </p:nvSpPr>
        <p:spPr bwMode="auto">
          <a:xfrm>
            <a:off x="2590800" y="2667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167" name="Oval 15"/>
          <p:cNvSpPr>
            <a:spLocks noChangeArrowheads="1"/>
          </p:cNvSpPr>
          <p:nvPr/>
        </p:nvSpPr>
        <p:spPr bwMode="auto">
          <a:xfrm>
            <a:off x="6096000" y="51816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192" name="Rectangle 40"/>
          <p:cNvSpPr>
            <a:spLocks noChangeAspect="1" noChangeArrowheads="1"/>
          </p:cNvSpPr>
          <p:nvPr/>
        </p:nvSpPr>
        <p:spPr bwMode="auto">
          <a:xfrm>
            <a:off x="3505200" y="2667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49198" name="AutoShape 46"/>
          <p:cNvCxnSpPr>
            <a:cxnSpLocks noChangeShapeType="1"/>
            <a:stCxn id="49155" idx="7"/>
            <a:endCxn id="49192" idx="2"/>
          </p:cNvCxnSpPr>
          <p:nvPr/>
        </p:nvCxnSpPr>
        <p:spPr bwMode="auto">
          <a:xfrm flipV="1">
            <a:off x="2838450" y="3124200"/>
            <a:ext cx="895350" cy="2190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199" name="AutoShape 47"/>
          <p:cNvCxnSpPr>
            <a:cxnSpLocks noChangeShapeType="1"/>
            <a:stCxn id="49155" idx="0"/>
            <a:endCxn id="49159" idx="2"/>
          </p:cNvCxnSpPr>
          <p:nvPr/>
        </p:nvCxnSpPr>
        <p:spPr bwMode="auto">
          <a:xfrm flipV="1">
            <a:off x="2514600" y="3124200"/>
            <a:ext cx="304800" cy="205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200" name="AutoShape 48"/>
          <p:cNvCxnSpPr>
            <a:cxnSpLocks noChangeShapeType="1"/>
            <a:stCxn id="49155" idx="1"/>
            <a:endCxn id="49158" idx="2"/>
          </p:cNvCxnSpPr>
          <p:nvPr/>
        </p:nvCxnSpPr>
        <p:spPr bwMode="auto">
          <a:xfrm flipH="1" flipV="1">
            <a:off x="1905000" y="3124200"/>
            <a:ext cx="285750" cy="2190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201" name="AutoShape 49"/>
          <p:cNvCxnSpPr>
            <a:cxnSpLocks noChangeShapeType="1"/>
            <a:stCxn id="49155" idx="2"/>
            <a:endCxn id="49157" idx="2"/>
          </p:cNvCxnSpPr>
          <p:nvPr/>
        </p:nvCxnSpPr>
        <p:spPr bwMode="auto">
          <a:xfrm flipH="1" flipV="1">
            <a:off x="914400" y="3124200"/>
            <a:ext cx="1143000" cy="2514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9202" name="Rectangle 50"/>
          <p:cNvSpPr>
            <a:spLocks noChangeAspect="1" noChangeArrowheads="1"/>
          </p:cNvSpPr>
          <p:nvPr/>
        </p:nvSpPr>
        <p:spPr bwMode="auto">
          <a:xfrm>
            <a:off x="4800600" y="2743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203" name="Rectangle 51"/>
          <p:cNvSpPr>
            <a:spLocks noChangeAspect="1" noChangeArrowheads="1"/>
          </p:cNvSpPr>
          <p:nvPr/>
        </p:nvSpPr>
        <p:spPr bwMode="auto">
          <a:xfrm>
            <a:off x="5791200" y="2743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204" name="Rectangle 52"/>
          <p:cNvSpPr>
            <a:spLocks noChangeAspect="1" noChangeArrowheads="1"/>
          </p:cNvSpPr>
          <p:nvPr/>
        </p:nvSpPr>
        <p:spPr bwMode="auto">
          <a:xfrm>
            <a:off x="6781800" y="2743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205" name="Rectangle 53"/>
          <p:cNvSpPr>
            <a:spLocks noChangeAspect="1" noChangeArrowheads="1"/>
          </p:cNvSpPr>
          <p:nvPr/>
        </p:nvSpPr>
        <p:spPr bwMode="auto">
          <a:xfrm>
            <a:off x="7620000" y="2743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49206" name="AutoShape 54"/>
          <p:cNvCxnSpPr>
            <a:cxnSpLocks noChangeShapeType="1"/>
            <a:stCxn id="49167" idx="6"/>
            <a:endCxn id="49205" idx="2"/>
          </p:cNvCxnSpPr>
          <p:nvPr/>
        </p:nvCxnSpPr>
        <p:spPr bwMode="auto">
          <a:xfrm flipV="1">
            <a:off x="7010400" y="3200400"/>
            <a:ext cx="838200" cy="2438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207" name="AutoShape 55"/>
          <p:cNvCxnSpPr>
            <a:cxnSpLocks noChangeShapeType="1"/>
            <a:stCxn id="49167" idx="7"/>
            <a:endCxn id="49204" idx="2"/>
          </p:cNvCxnSpPr>
          <p:nvPr/>
        </p:nvCxnSpPr>
        <p:spPr bwMode="auto">
          <a:xfrm flipV="1">
            <a:off x="6877050" y="3200400"/>
            <a:ext cx="133350" cy="2114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208" name="AutoShape 56"/>
          <p:cNvCxnSpPr>
            <a:cxnSpLocks noChangeShapeType="1"/>
            <a:stCxn id="49167" idx="0"/>
            <a:endCxn id="49203" idx="2"/>
          </p:cNvCxnSpPr>
          <p:nvPr/>
        </p:nvCxnSpPr>
        <p:spPr bwMode="auto">
          <a:xfrm flipH="1" flipV="1">
            <a:off x="6019800" y="3200400"/>
            <a:ext cx="533400" cy="1981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209" name="AutoShape 57"/>
          <p:cNvCxnSpPr>
            <a:cxnSpLocks noChangeShapeType="1"/>
            <a:stCxn id="49167" idx="1"/>
            <a:endCxn id="49202" idx="2"/>
          </p:cNvCxnSpPr>
          <p:nvPr/>
        </p:nvCxnSpPr>
        <p:spPr bwMode="auto">
          <a:xfrm flipH="1" flipV="1">
            <a:off x="5029200" y="3200400"/>
            <a:ext cx="1200150" cy="2114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210" name="AutoShape 58"/>
          <p:cNvCxnSpPr>
            <a:cxnSpLocks noChangeShapeType="1"/>
            <a:stCxn id="49155" idx="6"/>
            <a:endCxn id="49205" idx="1"/>
          </p:cNvCxnSpPr>
          <p:nvPr/>
        </p:nvCxnSpPr>
        <p:spPr bwMode="auto">
          <a:xfrm flipV="1">
            <a:off x="2971800" y="2971800"/>
            <a:ext cx="4648200" cy="2667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211" name="AutoShape 59"/>
          <p:cNvCxnSpPr>
            <a:cxnSpLocks noChangeShapeType="1"/>
            <a:stCxn id="49155" idx="6"/>
            <a:endCxn id="49204" idx="1"/>
          </p:cNvCxnSpPr>
          <p:nvPr/>
        </p:nvCxnSpPr>
        <p:spPr bwMode="auto">
          <a:xfrm flipV="1">
            <a:off x="2971800" y="2971800"/>
            <a:ext cx="3810000" cy="2667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212" name="AutoShape 60"/>
          <p:cNvCxnSpPr>
            <a:cxnSpLocks noChangeShapeType="1"/>
            <a:stCxn id="49155" idx="7"/>
            <a:endCxn id="49203" idx="1"/>
          </p:cNvCxnSpPr>
          <p:nvPr/>
        </p:nvCxnSpPr>
        <p:spPr bwMode="auto">
          <a:xfrm flipV="1">
            <a:off x="2838450" y="2971800"/>
            <a:ext cx="2952750" cy="2343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213" name="AutoShape 61"/>
          <p:cNvCxnSpPr>
            <a:cxnSpLocks noChangeShapeType="1"/>
            <a:stCxn id="49155" idx="7"/>
            <a:endCxn id="49202" idx="1"/>
          </p:cNvCxnSpPr>
          <p:nvPr/>
        </p:nvCxnSpPr>
        <p:spPr bwMode="auto">
          <a:xfrm flipV="1">
            <a:off x="2838450" y="2971800"/>
            <a:ext cx="1962150" cy="2343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214" name="AutoShape 62"/>
          <p:cNvCxnSpPr>
            <a:cxnSpLocks noChangeShapeType="1"/>
            <a:stCxn id="49167" idx="2"/>
            <a:endCxn id="49157" idx="3"/>
          </p:cNvCxnSpPr>
          <p:nvPr/>
        </p:nvCxnSpPr>
        <p:spPr bwMode="auto">
          <a:xfrm flipH="1" flipV="1">
            <a:off x="1143000" y="2895600"/>
            <a:ext cx="4953000" cy="2743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215" name="AutoShape 63"/>
          <p:cNvCxnSpPr>
            <a:cxnSpLocks noChangeShapeType="1"/>
            <a:stCxn id="49167" idx="2"/>
            <a:endCxn id="49158" idx="3"/>
          </p:cNvCxnSpPr>
          <p:nvPr/>
        </p:nvCxnSpPr>
        <p:spPr bwMode="auto">
          <a:xfrm flipH="1" flipV="1">
            <a:off x="2133600" y="2895600"/>
            <a:ext cx="3962400" cy="2743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216" name="AutoShape 64"/>
          <p:cNvCxnSpPr>
            <a:cxnSpLocks noChangeShapeType="1"/>
            <a:stCxn id="49167" idx="1"/>
            <a:endCxn id="49159" idx="3"/>
          </p:cNvCxnSpPr>
          <p:nvPr/>
        </p:nvCxnSpPr>
        <p:spPr bwMode="auto">
          <a:xfrm flipH="1" flipV="1">
            <a:off x="3048000" y="2895600"/>
            <a:ext cx="3181350" cy="2419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217" name="AutoShape 65"/>
          <p:cNvCxnSpPr>
            <a:cxnSpLocks noChangeShapeType="1"/>
            <a:stCxn id="49167" idx="1"/>
            <a:endCxn id="49192" idx="3"/>
          </p:cNvCxnSpPr>
          <p:nvPr/>
        </p:nvCxnSpPr>
        <p:spPr bwMode="auto">
          <a:xfrm flipH="1" flipV="1">
            <a:off x="3962400" y="2895600"/>
            <a:ext cx="2266950" cy="2419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9218" name="Line 66"/>
          <p:cNvSpPr>
            <a:spLocks noChangeShapeType="1"/>
          </p:cNvSpPr>
          <p:nvPr/>
        </p:nvSpPr>
        <p:spPr bwMode="auto">
          <a:xfrm>
            <a:off x="914400" y="2286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219" name="Line 67"/>
          <p:cNvSpPr>
            <a:spLocks noChangeShapeType="1"/>
          </p:cNvSpPr>
          <p:nvPr/>
        </p:nvSpPr>
        <p:spPr bwMode="auto">
          <a:xfrm>
            <a:off x="1905000" y="2286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220" name="Line 68"/>
          <p:cNvSpPr>
            <a:spLocks noChangeShapeType="1"/>
          </p:cNvSpPr>
          <p:nvPr/>
        </p:nvSpPr>
        <p:spPr bwMode="auto">
          <a:xfrm>
            <a:off x="2819400" y="2286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221" name="Line 69"/>
          <p:cNvSpPr>
            <a:spLocks noChangeShapeType="1"/>
          </p:cNvSpPr>
          <p:nvPr/>
        </p:nvSpPr>
        <p:spPr bwMode="auto">
          <a:xfrm>
            <a:off x="3657600" y="2286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222" name="Line 70"/>
          <p:cNvSpPr>
            <a:spLocks noChangeShapeType="1"/>
          </p:cNvSpPr>
          <p:nvPr/>
        </p:nvSpPr>
        <p:spPr bwMode="auto">
          <a:xfrm>
            <a:off x="5029200" y="2286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223" name="Line 71"/>
          <p:cNvSpPr>
            <a:spLocks noChangeShapeType="1"/>
          </p:cNvSpPr>
          <p:nvPr/>
        </p:nvSpPr>
        <p:spPr bwMode="auto">
          <a:xfrm>
            <a:off x="6019800" y="2362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224" name="Line 72"/>
          <p:cNvSpPr>
            <a:spLocks noChangeShapeType="1"/>
          </p:cNvSpPr>
          <p:nvPr/>
        </p:nvSpPr>
        <p:spPr bwMode="auto">
          <a:xfrm>
            <a:off x="7010400" y="2362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225" name="Line 73"/>
          <p:cNvSpPr>
            <a:spLocks noChangeShapeType="1"/>
          </p:cNvSpPr>
          <p:nvPr/>
        </p:nvSpPr>
        <p:spPr bwMode="auto">
          <a:xfrm>
            <a:off x="7848600" y="2362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013" y="373063"/>
            <a:ext cx="3568700" cy="5588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5656263"/>
            <a:ext cx="8953500" cy="2921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3688" y="1454150"/>
            <a:ext cx="6362700" cy="1168400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077" y="4401705"/>
            <a:ext cx="5067300" cy="5715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2" y="3292593"/>
            <a:ext cx="85852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5035"/>
          </a:xfrm>
        </p:spPr>
        <p:txBody>
          <a:bodyPr/>
          <a:lstStyle/>
          <a:p>
            <a:r>
              <a:rPr lang="en-US" dirty="0" smtClean="0"/>
              <a:t>A Re-parameterization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95" y="1230168"/>
            <a:ext cx="3340100" cy="4953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86" y="2307936"/>
            <a:ext cx="7861300" cy="5334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09" y="3598718"/>
            <a:ext cx="5461000" cy="2616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84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Parameters are not identifiable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3" y="1950593"/>
            <a:ext cx="8229600" cy="23674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Two distinct (</a:t>
            </a:r>
            <a:r>
              <a:rPr lang="en-US" dirty="0"/>
              <a:t>Lambda, Phi) pairs give the same Sigma, and hence the same distribution of the data.</a:t>
            </a:r>
          </a:p>
          <a:p>
            <a:r>
              <a:rPr lang="en-US" dirty="0" smtClean="0"/>
              <a:t>Actually, there are infinitely many. Let </a:t>
            </a:r>
            <a:r>
              <a:rPr lang="en-US" b="1" dirty="0" smtClean="0"/>
              <a:t>Q</a:t>
            </a:r>
            <a:r>
              <a:rPr lang="en-US" dirty="0" smtClean="0"/>
              <a:t> be an arbitrary covariance matrix for </a:t>
            </a:r>
            <a:r>
              <a:rPr lang="en-US" b="1" dirty="0" smtClean="0"/>
              <a:t>F</a:t>
            </a:r>
            <a:r>
              <a:rPr lang="en-US" dirty="0" smtClean="0"/>
              <a:t>.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85" y="1068532"/>
            <a:ext cx="3340100" cy="4953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663" y="1068532"/>
            <a:ext cx="3467100" cy="5715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14" y="4373418"/>
            <a:ext cx="6007100" cy="2336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3612</Words>
  <Application>Microsoft Macintosh PowerPoint</Application>
  <PresentationFormat>On-screen Show (4:3)</PresentationFormat>
  <Paragraphs>277</Paragraphs>
  <Slides>26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Exploratory Factor Analysis</vt:lpstr>
      <vt:lpstr>Factor Analysis: The Measurement Model</vt:lpstr>
      <vt:lpstr>Example with 2 factors and 8 observed variables</vt:lpstr>
      <vt:lpstr>Terminology</vt:lpstr>
      <vt:lpstr>Factor Analysis can be</vt:lpstr>
      <vt:lpstr>Part One:  Unconstrained (Exploratory)  Factor Analysis</vt:lpstr>
      <vt:lpstr>PowerPoint Presentation</vt:lpstr>
      <vt:lpstr>A Re-parameterization</vt:lpstr>
      <vt:lpstr>Parameters are not identifiable</vt:lpstr>
      <vt:lpstr>Parameters are not identifiable</vt:lpstr>
      <vt:lpstr>Restrict the model</vt:lpstr>
      <vt:lpstr>Standardize the observed variables too</vt:lpstr>
      <vt:lpstr>Revised Exploratory Factor Analysis Model</vt:lpstr>
      <vt:lpstr>Meaning of the factor loadings</vt:lpstr>
      <vt:lpstr>Communality</vt:lpstr>
      <vt:lpstr>If we could estimate the factor loadings</vt:lpstr>
      <vt:lpstr>Examples</vt:lpstr>
      <vt:lpstr>Rotation Matrices</vt:lpstr>
      <vt:lpstr>PowerPoint Presentation</vt:lpstr>
      <vt:lpstr>In General</vt:lpstr>
      <vt:lpstr>Another Source of non-identifiability</vt:lpstr>
      <vt:lpstr>New Model</vt:lpstr>
      <vt:lpstr>A Solution</vt:lpstr>
      <vt:lpstr>Rotate the factor solution</vt:lpstr>
      <vt:lpstr>A Warning</vt:lpstr>
      <vt:lpstr>Copyright Information</vt:lpstr>
    </vt:vector>
  </TitlesOfParts>
  <Company>University of Toronto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 Analysis</dc:title>
  <dc:creator>Earl Monroe</dc:creator>
  <cp:lastModifiedBy>Jerry Brunner</cp:lastModifiedBy>
  <cp:revision>125</cp:revision>
  <cp:lastPrinted>2011-03-07T15:50:54Z</cp:lastPrinted>
  <dcterms:created xsi:type="dcterms:W3CDTF">2011-03-08T00:11:22Z</dcterms:created>
  <dcterms:modified xsi:type="dcterms:W3CDTF">2015-03-18T14:48:40Z</dcterms:modified>
</cp:coreProperties>
</file>