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91" r:id="rId2"/>
    <p:sldId id="256" r:id="rId3"/>
    <p:sldId id="299" r:id="rId4"/>
    <p:sldId id="300" r:id="rId5"/>
    <p:sldId id="257" r:id="rId6"/>
    <p:sldId id="258" r:id="rId7"/>
    <p:sldId id="259" r:id="rId8"/>
    <p:sldId id="260" r:id="rId9"/>
    <p:sldId id="261" r:id="rId10"/>
    <p:sldId id="262" r:id="rId11"/>
    <p:sldId id="296" r:id="rId12"/>
    <p:sldId id="297" r:id="rId13"/>
    <p:sldId id="263" r:id="rId14"/>
    <p:sldId id="264" r:id="rId15"/>
    <p:sldId id="265" r:id="rId16"/>
    <p:sldId id="294" r:id="rId17"/>
    <p:sldId id="293" r:id="rId18"/>
    <p:sldId id="267" r:id="rId19"/>
    <p:sldId id="270" r:id="rId20"/>
    <p:sldId id="268" r:id="rId21"/>
    <p:sldId id="269"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8" r:id="rId43"/>
    <p:sldId id="29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45" autoAdjust="0"/>
  </p:normalViewPr>
  <p:slideViewPr>
    <p:cSldViewPr snapToGrid="0" snapToObjects="1">
      <p:cViewPr varScale="1">
        <p:scale>
          <a:sx n="135" d="100"/>
          <a:sy n="135" d="100"/>
        </p:scale>
        <p:origin x="-112" y="-1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60A7C-A1A3-4BC9-AA5A-970168F36252}" type="datetimeFigureOut">
              <a:rPr lang="en-US" smtClean="0"/>
              <a:pPr/>
              <a:t>15-03-23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29957-AB09-4913-96B1-FB09EBCE209D}" type="slidenum">
              <a:rPr lang="en-US" smtClean="0"/>
              <a:pPr/>
              <a:t>‹#›</a:t>
            </a:fld>
            <a:endParaRPr lang="en-US" dirty="0"/>
          </a:p>
        </p:txBody>
      </p:sp>
    </p:spTree>
    <p:extLst>
      <p:ext uri="{BB962C8B-B14F-4D97-AF65-F5344CB8AC3E}">
        <p14:creationId xmlns:p14="http://schemas.microsoft.com/office/powerpoint/2010/main" val="1253783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7A75D-8748-4722-B0B4-1A214DD4CE84}" type="slidenum">
              <a:rPr lang="en-US"/>
              <a:pPr/>
              <a:t>16</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D observable, F latent</a:t>
            </a:r>
          </a:p>
          <a:p>
            <a:endParaRPr lang="en-US" dirty="0" smtClean="0"/>
          </a:p>
          <a:p>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D_1 &amp;=&amp; \lambda_1 F_1 + e_1 \\</a:t>
            </a:r>
          </a:p>
          <a:p>
            <a:r>
              <a:rPr lang="en-US" dirty="0" smtClean="0"/>
              <a:t>D_2 &amp;=&amp; \lambda_2 F_1 + e_2 \\</a:t>
            </a:r>
          </a:p>
          <a:p>
            <a:r>
              <a:rPr lang="en-US" dirty="0" smtClean="0"/>
              <a:t>D_3 &amp;=&amp; \lambda_3 F_1 + e_3 \\</a:t>
            </a:r>
          </a:p>
          <a:p>
            <a:r>
              <a:rPr lang="en-US" dirty="0" smtClean="0"/>
              <a:t>D_4 &amp;=&amp; \lambda_4 F_2 + e_4 \\</a:t>
            </a:r>
          </a:p>
          <a:p>
            <a:r>
              <a:rPr lang="en-US" dirty="0" smtClean="0"/>
              <a:t>D_4 &amp;=&amp; \lambda_5 F_2 + e_5 \\</a:t>
            </a:r>
          </a:p>
          <a:p>
            <a:r>
              <a:rPr lang="en-US" dirty="0" smtClean="0"/>
              <a:t>D_6 &amp;=&amp; \lambda_6 F_2 + e_6 %  24</a:t>
            </a:r>
          </a:p>
          <a:p>
            <a:endParaRPr lang="en-US" dirty="0" smtClean="0"/>
          </a:p>
          <a:p>
            <a:r>
              <a:rPr lang="en-US" dirty="0" smtClean="0"/>
              <a:t>V\left(</a:t>
            </a:r>
          </a:p>
          <a:p>
            <a:r>
              <a:rPr lang="en-US" dirty="0" smtClean="0"/>
              <a:t>\begin{array}{c}</a:t>
            </a:r>
          </a:p>
          <a:p>
            <a:r>
              <a:rPr lang="en-US" dirty="0" smtClean="0"/>
              <a:t>F_1 \\ F_2</a:t>
            </a:r>
          </a:p>
          <a:p>
            <a:r>
              <a:rPr lang="en-US" dirty="0" smtClean="0"/>
              <a:t>\end{array}</a:t>
            </a:r>
          </a:p>
          <a:p>
            <a:r>
              <a:rPr lang="en-US" dirty="0" smtClean="0"/>
              <a:t>\right) = </a:t>
            </a:r>
          </a:p>
          <a:p>
            <a:r>
              <a:rPr lang="en-US" dirty="0" smtClean="0"/>
              <a:t>\left( \begin{array}{c c}</a:t>
            </a:r>
          </a:p>
          <a:p>
            <a:r>
              <a:rPr lang="en-US" dirty="0" smtClean="0"/>
              <a:t>         \phi_{11}  &amp; \phi_{12} \\</a:t>
            </a:r>
          </a:p>
          <a:p>
            <a:r>
              <a:rPr lang="en-US" dirty="0" smtClean="0"/>
              <a:t>         \phi_{12}  &amp; \phi_{22} \\</a:t>
            </a:r>
          </a:p>
          <a:p>
            <a:r>
              <a:rPr lang="en-US" dirty="0" smtClean="0"/>
              <a:t>       \end{array} \right) % 24</a:t>
            </a:r>
          </a:p>
          <a:p>
            <a:endParaRPr lang="en-US" dirty="0" smtClean="0"/>
          </a:p>
          <a:p>
            <a:endParaRPr lang="en-US" dirty="0" smtClean="0"/>
          </a:p>
          <a:p>
            <a:r>
              <a:rPr lang="en-US" dirty="0" smtClean="0"/>
              <a:t>\begin{array}{l}</a:t>
            </a:r>
          </a:p>
          <a:p>
            <a:r>
              <a:rPr lang="en-US" dirty="0" smtClean="0"/>
              <a:t>e_1,\ldots,e_6 \</a:t>
            </a:r>
            <a:r>
              <a:rPr lang="en-US" dirty="0" err="1" smtClean="0"/>
              <a:t>mbox</a:t>
            </a:r>
            <a:r>
              <a:rPr lang="en-US" dirty="0" smtClean="0"/>
              <a:t>{ independent of each other and of } F_1, F_2  \\</a:t>
            </a:r>
          </a:p>
          <a:p>
            <a:r>
              <a:rPr lang="en-US" dirty="0" smtClean="0"/>
              <a:t>\lambda_1, \</a:t>
            </a:r>
            <a:r>
              <a:rPr lang="en-US" dirty="0" err="1" smtClean="0"/>
              <a:t>ldots</a:t>
            </a:r>
            <a:r>
              <a:rPr lang="en-US" dirty="0" smtClean="0"/>
              <a:t> \lambda_6 \</a:t>
            </a:r>
            <a:r>
              <a:rPr lang="en-US" dirty="0" err="1" smtClean="0"/>
              <a:t>neq</a:t>
            </a:r>
            <a:r>
              <a:rPr lang="en-US" dirty="0" smtClean="0"/>
              <a:t> 0 \\</a:t>
            </a:r>
          </a:p>
          <a:p>
            <a:r>
              <a:rPr lang="en-US" dirty="0" smtClean="0"/>
              <a:t>V(</a:t>
            </a:r>
            <a:r>
              <a:rPr lang="en-US" dirty="0" err="1" smtClean="0"/>
              <a:t>e_j</a:t>
            </a:r>
            <a:r>
              <a:rPr lang="en-US" dirty="0" smtClean="0"/>
              <a:t>) = \</a:t>
            </a:r>
            <a:r>
              <a:rPr lang="en-US" dirty="0" err="1" smtClean="0"/>
              <a:t>omega_j</a:t>
            </a:r>
            <a:r>
              <a:rPr lang="en-US" dirty="0" smtClean="0"/>
              <a:t>  \\</a:t>
            </a:r>
          </a:p>
          <a:p>
            <a:r>
              <a:rPr lang="en-US" dirty="0" smtClean="0"/>
              <a:t>\end{array} % 24</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17</a:t>
            </a:fld>
            <a:endParaRPr lang="en-US" dirty="0"/>
          </a:p>
        </p:txBody>
      </p:sp>
    </p:spTree>
    <p:extLst>
      <p:ext uri="{BB962C8B-B14F-4D97-AF65-F5344CB8AC3E}">
        <p14:creationId xmlns:p14="http://schemas.microsoft.com/office/powerpoint/2010/main" val="353730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 More sage: code first</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(6,2)</a:t>
            </a:r>
          </a:p>
          <a:p>
            <a:r>
              <a:rPr lang="en-US" dirty="0" smtClean="0"/>
              <a:t>L[0,0]= </a:t>
            </a:r>
            <a:r>
              <a:rPr lang="en-US" dirty="0" err="1" smtClean="0"/>
              <a:t>var</a:t>
            </a:r>
            <a:r>
              <a:rPr lang="en-US" dirty="0" smtClean="0"/>
              <a:t>('lambda1'); L[1,0]= </a:t>
            </a:r>
            <a:r>
              <a:rPr lang="en-US" dirty="0" err="1" smtClean="0"/>
              <a:t>var</a:t>
            </a:r>
            <a:r>
              <a:rPr lang="en-US" dirty="0" smtClean="0"/>
              <a:t>('lambda2'); L[2,0]= </a:t>
            </a:r>
            <a:r>
              <a:rPr lang="en-US" dirty="0" err="1" smtClean="0"/>
              <a:t>var</a:t>
            </a:r>
            <a:r>
              <a:rPr lang="en-US" dirty="0" smtClean="0"/>
              <a:t>('lambda3')</a:t>
            </a:r>
          </a:p>
          <a:p>
            <a:r>
              <a:rPr lang="en-US" dirty="0" smtClean="0"/>
              <a:t>L[3,1]= </a:t>
            </a:r>
            <a:r>
              <a:rPr lang="en-US" dirty="0" err="1" smtClean="0"/>
              <a:t>var</a:t>
            </a:r>
            <a:r>
              <a:rPr lang="en-US" dirty="0" smtClean="0"/>
              <a:t>('lambda4'); L[4,1]= </a:t>
            </a:r>
            <a:r>
              <a:rPr lang="en-US" dirty="0" err="1" smtClean="0"/>
              <a:t>var</a:t>
            </a:r>
            <a:r>
              <a:rPr lang="en-US" dirty="0" smtClean="0"/>
              <a:t>('lambda5'); L[5,1]= </a:t>
            </a:r>
            <a:r>
              <a:rPr lang="en-US" dirty="0" err="1" smtClean="0"/>
              <a:t>var</a:t>
            </a:r>
            <a:r>
              <a:rPr lang="en-US" dirty="0" smtClean="0"/>
              <a:t>('lambda6')</a:t>
            </a:r>
          </a:p>
          <a:p>
            <a:r>
              <a:rPr lang="en-US" dirty="0" smtClean="0"/>
              <a:t>P = </a:t>
            </a:r>
            <a:r>
              <a:rPr lang="en-US" dirty="0" err="1" smtClean="0"/>
              <a:t>SymmetricMatrix</a:t>
            </a:r>
            <a:r>
              <a:rPr lang="en-US" dirty="0" smtClean="0"/>
              <a:t>(2,'phi')</a:t>
            </a:r>
          </a:p>
          <a:p>
            <a:r>
              <a:rPr lang="en-US" dirty="0" smtClean="0"/>
              <a:t>O = </a:t>
            </a:r>
            <a:r>
              <a:rPr lang="en-US" dirty="0" err="1" smtClean="0"/>
              <a:t>DiagonalMatrix</a:t>
            </a:r>
            <a:r>
              <a:rPr lang="en-US" dirty="0" smtClean="0"/>
              <a:t>(6,symbol='omega')</a:t>
            </a:r>
          </a:p>
          <a:p>
            <a:r>
              <a:rPr lang="en-US" dirty="0" smtClean="0"/>
              <a:t>Sig = </a:t>
            </a:r>
            <a:r>
              <a:rPr lang="en-US" dirty="0" err="1" smtClean="0"/>
              <a:t>FactorAnalysisVar</a:t>
            </a:r>
            <a:r>
              <a:rPr lang="en-US" dirty="0" smtClean="0"/>
              <a:t>(L,P,O); Sig</a:t>
            </a:r>
          </a:p>
          <a:p>
            <a:r>
              <a:rPr lang="en-US" dirty="0" smtClean="0"/>
              <a:t>Sig=expand(Sig); Sig</a:t>
            </a:r>
          </a:p>
          <a:p>
            <a:r>
              <a:rPr lang="en-US" dirty="0" smtClean="0"/>
              <a:t>print(latex(Sig))</a:t>
            </a:r>
          </a:p>
          <a:p>
            <a:endParaRPr lang="en-US" dirty="0" smtClean="0"/>
          </a:p>
          <a:p>
            <a:r>
              <a:rPr lang="en-US" dirty="0" smtClean="0"/>
              <a:t>\</a:t>
            </a:r>
            <a:r>
              <a:rPr lang="en-US" dirty="0" err="1" smtClean="0"/>
              <a:t>boldsymbol</a:t>
            </a:r>
            <a:r>
              <a:rPr lang="en-US" dirty="0" smtClean="0"/>
              <a:t>{\Sigma} = </a:t>
            </a:r>
          </a:p>
          <a:p>
            <a:r>
              <a:rPr lang="en-US" dirty="0" smtClean="0"/>
              <a:t>\left(\begin{array}{</a:t>
            </a:r>
            <a:r>
              <a:rPr lang="en-US" dirty="0" err="1" smtClean="0"/>
              <a:t>rrrrrr</a:t>
            </a:r>
            <a:r>
              <a:rPr lang="en-US" dirty="0" smtClean="0"/>
              <a:t>}</a:t>
            </a:r>
          </a:p>
          <a:p>
            <a:r>
              <a:rPr lang="en-US" dirty="0" smtClean="0"/>
              <a:t>\lambda_{1}^{2} \phi_{11} + \omega_{1} &amp; \lambda_{1} \lambda_{2}</a:t>
            </a:r>
          </a:p>
          <a:p>
            <a:r>
              <a:rPr lang="en-US" dirty="0" smtClean="0"/>
              <a:t>\phi_{11} &amp; \lambda_{1} \lambda_{3} \phi_{11} &amp; \lambda_{1}</a:t>
            </a:r>
          </a:p>
          <a:p>
            <a:r>
              <a:rPr lang="en-US" dirty="0" smtClean="0"/>
              <a:t>\lambda_{4} \phi_{12} &amp; \lambda_{1} \lambda_{5} \phi_{12} &amp;</a:t>
            </a:r>
          </a:p>
          <a:p>
            <a:r>
              <a:rPr lang="en-US" dirty="0" smtClean="0"/>
              <a:t>\lambda_{1} \lambda_{6} \phi_{12} \\</a:t>
            </a:r>
          </a:p>
          <a:p>
            <a:r>
              <a:rPr lang="en-US" dirty="0" smtClean="0"/>
              <a:t>\lambda_{1} \lambda_{2} \phi_{11} &amp; \lambda_{2}^{2} \phi_{11} +</a:t>
            </a:r>
          </a:p>
          <a:p>
            <a:r>
              <a:rPr lang="en-US" dirty="0" smtClean="0"/>
              <a:t>\omega_{2} &amp; \lambda_{2} \lambda_{3} \phi_{11} &amp; \lambda_{2}</a:t>
            </a:r>
          </a:p>
          <a:p>
            <a:r>
              <a:rPr lang="en-US" dirty="0" smtClean="0"/>
              <a:t>\lambda_{4} \phi_{12} &amp; \lambda_{2} \lambda_{5} \phi_{12} &amp;</a:t>
            </a:r>
          </a:p>
          <a:p>
            <a:r>
              <a:rPr lang="en-US" dirty="0" smtClean="0"/>
              <a:t>\lambda_{2} \lambda_{6} \phi_{12} \\</a:t>
            </a:r>
          </a:p>
          <a:p>
            <a:r>
              <a:rPr lang="en-US" dirty="0" smtClean="0"/>
              <a:t>\lambda_{1} \lambda_{3} \phi_{11} &amp; \lambda_{2} \lambda_{3}</a:t>
            </a:r>
          </a:p>
          <a:p>
            <a:r>
              <a:rPr lang="en-US" dirty="0" smtClean="0"/>
              <a:t>\phi_{11} &amp; \lambda_{3}^{2} \phi_{11} + \omega_{3} &amp; \lambda_{3}</a:t>
            </a:r>
          </a:p>
          <a:p>
            <a:r>
              <a:rPr lang="en-US" dirty="0" smtClean="0"/>
              <a:t>\lambda_{4} \phi_{12} &amp; \lambda_{3} \lambda_{5} \phi_{12} &amp;</a:t>
            </a:r>
          </a:p>
          <a:p>
            <a:r>
              <a:rPr lang="en-US" dirty="0" smtClean="0"/>
              <a:t>\lambda_{3} \lambda_{6} \phi_{12} \\</a:t>
            </a:r>
          </a:p>
          <a:p>
            <a:r>
              <a:rPr lang="en-US" dirty="0" smtClean="0"/>
              <a:t>\lambda_{1} \lambda_{4} \phi_{12} &amp; \lambda_{2} \lambda_{4}</a:t>
            </a:r>
          </a:p>
          <a:p>
            <a:r>
              <a:rPr lang="en-US" dirty="0" smtClean="0"/>
              <a:t>\phi_{12} &amp; \lambda_{3} \lambda_{4} \phi_{12} &amp; \lambda_{4}^{2}</a:t>
            </a:r>
          </a:p>
          <a:p>
            <a:r>
              <a:rPr lang="en-US" dirty="0" smtClean="0"/>
              <a:t>\phi_{22} + \omega_{4} &amp; \lambda_{4} \lambda_{5} \phi_{22} &amp;</a:t>
            </a:r>
          </a:p>
          <a:p>
            <a:r>
              <a:rPr lang="en-US" dirty="0" smtClean="0"/>
              <a:t>\lambda_{4} \lambda_{6} \phi_{22} \\</a:t>
            </a:r>
          </a:p>
          <a:p>
            <a:r>
              <a:rPr lang="en-US" dirty="0" smtClean="0"/>
              <a:t>\lambda_{1} \lambda_{5} \phi_{12} &amp; \lambda_{2} \lambda_{5}</a:t>
            </a:r>
          </a:p>
          <a:p>
            <a:r>
              <a:rPr lang="en-US" dirty="0" smtClean="0"/>
              <a:t>\phi_{12} &amp; \lambda_{3} \lambda_{5} \phi_{12} &amp; \lambda_{4}</a:t>
            </a:r>
          </a:p>
          <a:p>
            <a:r>
              <a:rPr lang="en-US" dirty="0" smtClean="0"/>
              <a:t>\lambda_{5} \phi_{22} &amp; \lambda_{5}^{2} \phi_{22} + \omega_{5} &amp;</a:t>
            </a:r>
          </a:p>
          <a:p>
            <a:r>
              <a:rPr lang="en-US" dirty="0" smtClean="0"/>
              <a:t>\lambda_{5} \lambda_{6} \phi_{22} \\</a:t>
            </a:r>
          </a:p>
          <a:p>
            <a:r>
              <a:rPr lang="en-US" dirty="0" smtClean="0"/>
              <a:t>\lambda_{1} \lambda_{6} \phi_{12} &amp; \lambda_{2} \lambda_{6}</a:t>
            </a:r>
          </a:p>
          <a:p>
            <a:r>
              <a:rPr lang="en-US" dirty="0" smtClean="0"/>
              <a:t>\phi_{12} &amp; \lambda_{3} \lambda_{6} \phi_{12} &amp; \lambda_{4}</a:t>
            </a:r>
          </a:p>
          <a:p>
            <a:r>
              <a:rPr lang="en-US" dirty="0" smtClean="0"/>
              <a:t>\lambda_{6} \phi_{22} &amp; \lambda_{5} \lambda_{6} \phi_{22} &amp;</a:t>
            </a:r>
          </a:p>
          <a:p>
            <a:r>
              <a:rPr lang="en-US" dirty="0" smtClean="0"/>
              <a:t>\lambda_{6}^{2} \phi_{22} + \omega_{6}</a:t>
            </a:r>
          </a:p>
          <a:p>
            <a:r>
              <a:rPr lang="en-US" dirty="0" smtClean="0"/>
              <a:t>\end{array}\right) % 20</a:t>
            </a:r>
          </a:p>
          <a:p>
            <a:endParaRPr lang="en-US" dirty="0" smtClean="0"/>
          </a:p>
          <a:p>
            <a:r>
              <a:rPr lang="en-US" dirty="0" smtClean="0"/>
              <a:t>\</a:t>
            </a:r>
            <a:r>
              <a:rPr lang="en-US" dirty="0" err="1" smtClean="0"/>
              <a:t>boldsymbol</a:t>
            </a:r>
            <a:r>
              <a:rPr lang="en-US" dirty="0" smtClean="0"/>
              <a:t>{\theta}_1 &amp;=&amp; </a:t>
            </a:r>
          </a:p>
          <a:p>
            <a:r>
              <a:rPr lang="en-US" dirty="0" smtClean="0"/>
              <a:t>(\lambda_1, \</a:t>
            </a:r>
            <a:r>
              <a:rPr lang="en-US" dirty="0" err="1" smtClean="0"/>
              <a:t>ldots</a:t>
            </a:r>
            <a:r>
              <a:rPr lang="en-US" dirty="0" smtClean="0"/>
              <a:t>, \lambda_6, \phi_{11}, \phi_{12}, \phi_{22},</a:t>
            </a:r>
          </a:p>
          <a:p>
            <a:r>
              <a:rPr lang="en-US" dirty="0" smtClean="0"/>
              <a:t>\omega_1, \</a:t>
            </a:r>
            <a:r>
              <a:rPr lang="en-US" dirty="0" err="1" smtClean="0"/>
              <a:t>ldots</a:t>
            </a:r>
            <a:r>
              <a:rPr lang="en-US" dirty="0" smtClean="0"/>
              <a:t>, \omega_6) \\</a:t>
            </a:r>
          </a:p>
          <a:p>
            <a:r>
              <a:rPr lang="en-US" dirty="0" smtClean="0"/>
              <a:t>\</a:t>
            </a:r>
            <a:r>
              <a:rPr lang="en-US" dirty="0" err="1" smtClean="0"/>
              <a:t>boldsymbol</a:t>
            </a:r>
            <a:r>
              <a:rPr lang="en-US" dirty="0" smtClean="0"/>
              <a:t>{\theta}_2 &amp;=&amp; </a:t>
            </a:r>
          </a:p>
          <a:p>
            <a:r>
              <a:rPr lang="en-US" dirty="0" smtClean="0"/>
              <a:t>(\lambda_1^\prime, \</a:t>
            </a:r>
            <a:r>
              <a:rPr lang="en-US" dirty="0" err="1" smtClean="0"/>
              <a:t>ldots</a:t>
            </a:r>
            <a:r>
              <a:rPr lang="en-US" dirty="0" smtClean="0"/>
              <a:t>, \lambda_6^\prime, \phi_{11}^\prime, \phi_{12}^\prime, \phi_{22}^\prime,</a:t>
            </a:r>
          </a:p>
          <a:p>
            <a:r>
              <a:rPr lang="en-US" dirty="0" smtClean="0"/>
              <a:t>\omega_1^\prime, \</a:t>
            </a:r>
            <a:r>
              <a:rPr lang="en-US" dirty="0" err="1" smtClean="0"/>
              <a:t>ldots</a:t>
            </a:r>
            <a:r>
              <a:rPr lang="en-US" dirty="0" smtClean="0"/>
              <a:t>, \omega_6^\prime) % 24</a:t>
            </a:r>
          </a:p>
          <a:p>
            <a:endParaRPr lang="en-US" dirty="0" smtClean="0"/>
          </a:p>
          <a:p>
            <a:r>
              <a:rPr lang="en-US" dirty="0" smtClean="0"/>
              <a:t>\begin{array}{</a:t>
            </a:r>
            <a:r>
              <a:rPr lang="en-US" dirty="0" err="1" smtClean="0"/>
              <a:t>rrrr</a:t>
            </a:r>
            <a:r>
              <a:rPr lang="en-US" dirty="0" smtClean="0"/>
              <a:t>}</a:t>
            </a:r>
          </a:p>
          <a:p>
            <a:r>
              <a:rPr lang="en-US" dirty="0" smtClean="0"/>
              <a:t>\lambda_1^\prime = c_1\lambda_1 &amp; \lambda_2^\prime = c_1\lambda_2 &amp; \lambda_3^\prime = c_1\lambda_3 &amp; \phi_{11}^\prime = \phi_{11}/c_1^2 \\</a:t>
            </a:r>
          </a:p>
          <a:p>
            <a:r>
              <a:rPr lang="en-US" dirty="0" smtClean="0"/>
              <a:t>\lambda_4^\prime = c_2\lambda_4 &amp; \lambda_5^\prime = c_2\lambda_5 &amp; \lambda_6^\prime = c_2\lambda_6 &amp; \phi_{22}^\prime = \phi_{22}/c_2^2 \\</a:t>
            </a:r>
          </a:p>
          <a:p>
            <a:r>
              <a:rPr lang="en-US" dirty="0" smtClean="0"/>
              <a:t>\phi_{12}^\prime = \</a:t>
            </a:r>
            <a:r>
              <a:rPr lang="en-US" dirty="0" err="1" smtClean="0"/>
              <a:t>frac</a:t>
            </a:r>
            <a:r>
              <a:rPr lang="en-US" dirty="0" smtClean="0"/>
              <a:t>{\phi_{12}}{c_1c_2}</a:t>
            </a:r>
          </a:p>
          <a:p>
            <a:r>
              <a:rPr lang="en-US" dirty="0" smtClean="0"/>
              <a:t>\end{array} % 24</a:t>
            </a:r>
          </a:p>
          <a:p>
            <a:endParaRPr lang="en-US" dirty="0" smtClean="0"/>
          </a:p>
          <a:p>
            <a:r>
              <a:rPr lang="en-US" dirty="0" smtClean="0"/>
              <a:t>\</a:t>
            </a:r>
            <a:r>
              <a:rPr lang="en-US" dirty="0" err="1" smtClean="0"/>
              <a:t>omega_j</a:t>
            </a:r>
            <a:r>
              <a:rPr lang="en-US" dirty="0" smtClean="0"/>
              <a:t>^\prime = \</a:t>
            </a:r>
            <a:r>
              <a:rPr lang="en-US" dirty="0" err="1" smtClean="0"/>
              <a:t>omega_j</a:t>
            </a:r>
            <a:r>
              <a:rPr lang="en-US" dirty="0" smtClean="0"/>
              <a:t> \</a:t>
            </a:r>
            <a:r>
              <a:rPr lang="en-US" dirty="0" err="1" smtClean="0"/>
              <a:t>mbox</a:t>
            </a:r>
            <a:r>
              <a:rPr lang="en-US" dirty="0" smtClean="0"/>
              <a:t>{ for } j = 1, \</a:t>
            </a:r>
            <a:r>
              <a:rPr lang="en-US" dirty="0" err="1" smtClean="0"/>
              <a:t>ldots</a:t>
            </a:r>
            <a:r>
              <a:rPr lang="en-US" dirty="0" smtClean="0"/>
              <a:t>, 6</a:t>
            </a:r>
          </a:p>
          <a:p>
            <a:endParaRPr lang="en-US" dirty="0" smtClean="0"/>
          </a:p>
          <a:p>
            <a:r>
              <a:rPr lang="en-US" dirty="0" smtClean="0"/>
              <a:t>Where c1&gt;0 and c2&gt;0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18</a:t>
            </a:fld>
            <a:endParaRPr lang="en-US" dirty="0"/>
          </a:p>
        </p:txBody>
      </p:sp>
    </p:spTree>
    <p:extLst>
      <p:ext uri="{BB962C8B-B14F-4D97-AF65-F5344CB8AC3E}">
        <p14:creationId xmlns:p14="http://schemas.microsoft.com/office/powerpoint/2010/main" val="123343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\frac{\sigma_{14}}</a:t>
            </a:r>
          </a:p>
          <a:p>
            <a:r>
              <a:rPr lang="fr-FR" dirty="0" smtClean="0"/>
              <a:t>{\</a:t>
            </a:r>
            <a:r>
              <a:rPr lang="fr-FR" dirty="0" err="1" smtClean="0"/>
              <a:t>sqrt</a:t>
            </a:r>
            <a:r>
              <a:rPr lang="fr-FR" dirty="0" smtClean="0"/>
              <a:t>{\frac{\sigma_{12}\sigma_{13}}{\sigma_{23}}}</a:t>
            </a:r>
          </a:p>
          <a:p>
            <a:r>
              <a:rPr lang="fr-FR" dirty="0" smtClean="0"/>
              <a:t> \</a:t>
            </a:r>
            <a:r>
              <a:rPr lang="fr-FR" dirty="0" err="1" smtClean="0"/>
              <a:t>sqrt</a:t>
            </a:r>
            <a:r>
              <a:rPr lang="fr-FR" dirty="0" smtClean="0"/>
              <a:t>{\frac{\sigma_{45}\sigma_{46}}{\sigma_{56}}}}</a:t>
            </a:r>
          </a:p>
          <a:p>
            <a:r>
              <a:rPr lang="fr-FR" dirty="0" smtClean="0"/>
              <a:t>&amp;=&amp; \frac{\lambda_1\lambda_4\phi_{12}}</a:t>
            </a:r>
          </a:p>
          <a:p>
            <a:r>
              <a:rPr lang="fr-FR" dirty="0" smtClean="0"/>
              <a:t>         {\lambda_1\</a:t>
            </a:r>
            <a:r>
              <a:rPr lang="fr-FR" dirty="0" err="1" smtClean="0"/>
              <a:t>sqrt</a:t>
            </a:r>
            <a:r>
              <a:rPr lang="fr-FR" dirty="0" smtClean="0"/>
              <a:t>{\phi_{11}}\lambda_4\</a:t>
            </a:r>
            <a:r>
              <a:rPr lang="fr-FR" dirty="0" err="1" smtClean="0"/>
              <a:t>sqrt</a:t>
            </a:r>
            <a:r>
              <a:rPr lang="fr-FR" dirty="0" smtClean="0"/>
              <a:t>{\phi_{22}}} \\</a:t>
            </a:r>
          </a:p>
          <a:p>
            <a:r>
              <a:rPr lang="fr-FR" dirty="0" smtClean="0"/>
              <a:t>&amp;=&amp; \frac{\phi_{12}}{\</a:t>
            </a:r>
            <a:r>
              <a:rPr lang="fr-FR" dirty="0" err="1" smtClean="0"/>
              <a:t>sqrt</a:t>
            </a:r>
            <a:r>
              <a:rPr lang="fr-FR" dirty="0" smtClean="0"/>
              <a:t>{\phi_{11}}\</a:t>
            </a:r>
            <a:r>
              <a:rPr lang="fr-FR" dirty="0" err="1" smtClean="0"/>
              <a:t>sqrt</a:t>
            </a:r>
            <a:r>
              <a:rPr lang="fr-FR" dirty="0" smtClean="0"/>
              <a:t>{\phi_{22}}} \\</a:t>
            </a:r>
          </a:p>
          <a:p>
            <a:r>
              <a:rPr lang="fr-FR" dirty="0" smtClean="0"/>
              <a:t>&amp;=&amp;  </a:t>
            </a:r>
            <a:r>
              <a:rPr lang="fr-FR" dirty="0" err="1" smtClean="0"/>
              <a:t>Corr</a:t>
            </a:r>
            <a:r>
              <a:rPr lang="fr-FR" dirty="0" smtClean="0"/>
              <a:t>(F_1,F_2)  % 24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20</a:t>
            </a:fld>
            <a:endParaRPr lang="en-US" dirty="0"/>
          </a:p>
        </p:txBody>
      </p:sp>
    </p:spTree>
    <p:extLst>
      <p:ext uri="{BB962C8B-B14F-4D97-AF65-F5344CB8AC3E}">
        <p14:creationId xmlns:p14="http://schemas.microsoft.com/office/powerpoint/2010/main" val="204389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estimate classical path coefficients for the latent variable model. </a:t>
            </a:r>
          </a:p>
          <a:p>
            <a:endParaRPr lang="en-US" dirty="0" smtClean="0"/>
          </a:p>
          <a:p>
            <a:r>
              <a:rPr lang="fr-FR" dirty="0" smtClean="0"/>
              <a:t> \frac{\phi_{12}}{\</a:t>
            </a:r>
            <a:r>
              <a:rPr lang="fr-FR" dirty="0" err="1" smtClean="0"/>
              <a:t>sqrt</a:t>
            </a:r>
            <a:r>
              <a:rPr lang="fr-FR" dirty="0" smtClean="0"/>
              <a:t>{\phi_{11}}\</a:t>
            </a:r>
            <a:r>
              <a:rPr lang="fr-FR" dirty="0" err="1" smtClean="0"/>
              <a:t>sqrt</a:t>
            </a:r>
            <a:r>
              <a:rPr lang="fr-FR" dirty="0" smtClean="0"/>
              <a:t>{\phi_{22}}}</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re-parameterized factor loadings the correlations between</a:t>
            </a:r>
            <a:r>
              <a:rPr lang="en-US" baseline="0" dirty="0" smtClean="0"/>
              <a:t> factors and variables?</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22</a:t>
            </a:fld>
            <a:endParaRPr lang="en-US" dirty="0"/>
          </a:p>
        </p:txBody>
      </p:sp>
    </p:spTree>
    <p:extLst>
      <p:ext uri="{BB962C8B-B14F-4D97-AF65-F5344CB8AC3E}">
        <p14:creationId xmlns:p14="http://schemas.microsoft.com/office/powerpoint/2010/main" val="186262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noindent</a:t>
            </a:r>
            <a:endParaRPr lang="en-US" dirty="0" smtClean="0"/>
          </a:p>
          <a:p>
            <a:r>
              <a:rPr lang="en-US" dirty="0" smtClean="0"/>
              <a:t>Re-express all factor loadings relative to $\lambda_1$.</a:t>
            </a:r>
          </a:p>
          <a:p>
            <a:r>
              <a:rPr lang="en-US" dirty="0" smtClean="0"/>
              <a:t>\begin{itemize}</a:t>
            </a:r>
          </a:p>
          <a:p>
            <a:r>
              <a:rPr lang="en-US" dirty="0" smtClean="0"/>
              <a:t>            \item Set $\</a:t>
            </a:r>
            <a:r>
              <a:rPr lang="en-US" dirty="0" err="1" smtClean="0"/>
              <a:t>lambda_j</a:t>
            </a:r>
            <a:r>
              <a:rPr lang="en-US" dirty="0" smtClean="0"/>
              <a:t> = \</a:t>
            </a:r>
            <a:r>
              <a:rPr lang="en-US" dirty="0" err="1" smtClean="0"/>
              <a:t>frac</a:t>
            </a:r>
            <a:r>
              <a:rPr lang="en-US" dirty="0" smtClean="0"/>
              <a:t>{\</a:t>
            </a:r>
            <a:r>
              <a:rPr lang="en-US" dirty="0" err="1" smtClean="0"/>
              <a:t>lambda_j</a:t>
            </a:r>
            <a:r>
              <a:rPr lang="en-US" dirty="0" smtClean="0"/>
              <a:t>}{\lambda_1}$</a:t>
            </a:r>
          </a:p>
          <a:p>
            <a:r>
              <a:rPr lang="en-US" dirty="0" smtClean="0"/>
              <a:t>            \item This makes $\lambda_1=1$.</a:t>
            </a:r>
          </a:p>
          <a:p>
            <a:r>
              <a:rPr lang="en-US" dirty="0" smtClean="0"/>
              <a:t>\end{itemize} % 32</a:t>
            </a:r>
          </a:p>
          <a:p>
            <a:endParaRPr lang="en-US" dirty="0" smtClean="0"/>
          </a:p>
          <a:p>
            <a:r>
              <a:rPr lang="en-US" dirty="0" smtClean="0"/>
              <a:t>D_1 &amp;=&amp;  F + e_1 \\</a:t>
            </a:r>
          </a:p>
          <a:p>
            <a:r>
              <a:rPr lang="en-US" dirty="0" smtClean="0"/>
              <a:t>D_2 &amp;=&amp; \lambda_2 F + e_2 \\</a:t>
            </a:r>
          </a:p>
          <a:p>
            <a:r>
              <a:rPr lang="en-US" dirty="0" smtClean="0"/>
              <a:t>D_3 &amp;=&amp; \lambda_3 F + e_3   %  32</a:t>
            </a:r>
          </a:p>
          <a:p>
            <a:endParaRPr lang="en-US" dirty="0" smtClean="0"/>
          </a:p>
          <a:p>
            <a:r>
              <a:rPr lang="en-US" dirty="0" smtClean="0"/>
              <a:t>\begin{array}{l}</a:t>
            </a:r>
          </a:p>
          <a:p>
            <a:r>
              <a:rPr lang="en-US" dirty="0" smtClean="0"/>
              <a:t>e_1,e_2, e_4, F \</a:t>
            </a:r>
            <a:r>
              <a:rPr lang="en-US" dirty="0" err="1" smtClean="0"/>
              <a:t>mbox</a:t>
            </a:r>
            <a:r>
              <a:rPr lang="en-US" dirty="0" smtClean="0"/>
              <a:t>{ all independent} \\</a:t>
            </a:r>
          </a:p>
          <a:p>
            <a:r>
              <a:rPr lang="en-US" dirty="0" smtClean="0"/>
              <a:t>V(</a:t>
            </a:r>
            <a:r>
              <a:rPr lang="en-US" dirty="0" err="1" smtClean="0"/>
              <a:t>e_j</a:t>
            </a:r>
            <a:r>
              <a:rPr lang="en-US" dirty="0" smtClean="0"/>
              <a:t>) = \</a:t>
            </a:r>
            <a:r>
              <a:rPr lang="en-US" dirty="0" err="1" smtClean="0"/>
              <a:t>omega_j</a:t>
            </a:r>
            <a:r>
              <a:rPr lang="en-US" dirty="0" smtClean="0"/>
              <a:t> ~~~~ V(F) = \phi \\</a:t>
            </a:r>
          </a:p>
          <a:p>
            <a:r>
              <a:rPr lang="en-US" dirty="0" smtClean="0"/>
              <a:t>\lambda_2, \lambda_3 \</a:t>
            </a:r>
            <a:r>
              <a:rPr lang="en-US" dirty="0" err="1" smtClean="0"/>
              <a:t>neq</a:t>
            </a:r>
            <a:r>
              <a:rPr lang="en-US" dirty="0" smtClean="0"/>
              <a:t> 0</a:t>
            </a:r>
          </a:p>
          <a:p>
            <a:r>
              <a:rPr lang="en-US" dirty="0" smtClean="0"/>
              <a:t>\end{array} % 20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23</a:t>
            </a:fld>
            <a:endParaRPr lang="en-US" dirty="0"/>
          </a:p>
        </p:txBody>
      </p:sp>
    </p:spTree>
    <p:extLst>
      <p:ext uri="{BB962C8B-B14F-4D97-AF65-F5344CB8AC3E}">
        <p14:creationId xmlns:p14="http://schemas.microsoft.com/office/powerpoint/2010/main" val="279878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tr-TR" dirty="0" smtClean="0"/>
              <a:t>% </a:t>
            </a:r>
            <a:r>
              <a:rPr lang="tr-TR" dirty="0" err="1" smtClean="0"/>
              <a:t>Sage</a:t>
            </a:r>
            <a:endParaRPr lang="tr-TR" dirty="0" smtClean="0"/>
          </a:p>
          <a:p>
            <a:r>
              <a:rPr lang="tr-TR" dirty="0" err="1" smtClean="0"/>
              <a:t>load</a:t>
            </a:r>
            <a:r>
              <a:rPr lang="tr-TR" dirty="0" smtClean="0"/>
              <a:t> sem</a:t>
            </a:r>
          </a:p>
          <a:p>
            <a:r>
              <a:rPr lang="tr-TR" dirty="0" smtClean="0"/>
              <a:t>L = </a:t>
            </a:r>
            <a:r>
              <a:rPr lang="tr-TR" dirty="0" err="1" smtClean="0"/>
              <a:t>ZeroMatrix</a:t>
            </a:r>
            <a:r>
              <a:rPr lang="tr-TR" dirty="0" smtClean="0"/>
              <a:t>(3,1)</a:t>
            </a:r>
          </a:p>
          <a:p>
            <a:r>
              <a:rPr lang="tr-TR" dirty="0" smtClean="0"/>
              <a:t>L[0,0]= 1; L[1,0]= var('lambda2'); L[2,0]= var('lambda3')</a:t>
            </a:r>
          </a:p>
          <a:p>
            <a:r>
              <a:rPr lang="tr-TR" dirty="0" smtClean="0"/>
              <a:t>P = </a:t>
            </a:r>
            <a:r>
              <a:rPr lang="tr-TR" dirty="0" err="1" smtClean="0"/>
              <a:t>ZeroMatrix</a:t>
            </a:r>
            <a:r>
              <a:rPr lang="tr-TR" dirty="0" smtClean="0"/>
              <a:t>(1,1); P[0,0] = var('</a:t>
            </a:r>
            <a:r>
              <a:rPr lang="tr-TR" dirty="0" err="1" smtClean="0"/>
              <a:t>phi</a:t>
            </a:r>
            <a:r>
              <a:rPr lang="tr-TR" dirty="0" smtClean="0"/>
              <a:t>'); P</a:t>
            </a:r>
          </a:p>
          <a:p>
            <a:r>
              <a:rPr lang="tr-TR" dirty="0" smtClean="0"/>
              <a:t>O = </a:t>
            </a:r>
            <a:r>
              <a:rPr lang="tr-TR" dirty="0" err="1" smtClean="0"/>
              <a:t>DiagonalMatrix</a:t>
            </a:r>
            <a:r>
              <a:rPr lang="tr-TR" dirty="0" smtClean="0"/>
              <a:t>(3,symbol='</a:t>
            </a:r>
            <a:r>
              <a:rPr lang="tr-TR" dirty="0" err="1" smtClean="0"/>
              <a:t>omega</a:t>
            </a:r>
            <a:r>
              <a:rPr lang="tr-TR" dirty="0" smtClean="0"/>
              <a:t>')</a:t>
            </a:r>
          </a:p>
          <a:p>
            <a:r>
              <a:rPr lang="tr-TR" dirty="0" err="1" smtClean="0"/>
              <a:t>Sig</a:t>
            </a:r>
            <a:r>
              <a:rPr lang="tr-TR" dirty="0" smtClean="0"/>
              <a:t> = </a:t>
            </a:r>
            <a:r>
              <a:rPr lang="tr-TR" dirty="0" err="1" smtClean="0"/>
              <a:t>FactorAnalysisVar</a:t>
            </a:r>
            <a:r>
              <a:rPr lang="tr-TR" dirty="0" smtClean="0"/>
              <a:t>(L,P,O); </a:t>
            </a:r>
            <a:r>
              <a:rPr lang="tr-TR" dirty="0" err="1" smtClean="0"/>
              <a:t>Sig</a:t>
            </a:r>
            <a:endParaRPr lang="tr-TR" dirty="0" smtClean="0"/>
          </a:p>
          <a:p>
            <a:r>
              <a:rPr lang="tr-TR" dirty="0" err="1" smtClean="0"/>
              <a:t>print</a:t>
            </a:r>
            <a:r>
              <a:rPr lang="tr-TR" dirty="0" smtClean="0"/>
              <a:t>(</a:t>
            </a:r>
            <a:r>
              <a:rPr lang="tr-TR" dirty="0" err="1" smtClean="0"/>
              <a:t>latex</a:t>
            </a:r>
            <a:r>
              <a:rPr lang="tr-TR" dirty="0" smtClean="0"/>
              <a:t>(</a:t>
            </a:r>
            <a:r>
              <a:rPr lang="tr-TR" dirty="0" err="1" smtClean="0"/>
              <a:t>Sig</a:t>
            </a:r>
            <a:r>
              <a:rPr lang="tr-TR" dirty="0" smtClean="0"/>
              <a:t>))</a:t>
            </a:r>
          </a:p>
          <a:p>
            <a:endParaRPr lang="tr-TR" dirty="0" smtClean="0"/>
          </a:p>
          <a:p>
            <a:r>
              <a:rPr lang="tr-TR" dirty="0" smtClean="0"/>
              <a:t>\</a:t>
            </a:r>
            <a:r>
              <a:rPr lang="tr-TR" dirty="0" err="1" smtClean="0"/>
              <a:t>boldsymbol</a:t>
            </a:r>
            <a:r>
              <a:rPr lang="tr-TR" dirty="0" smtClean="0"/>
              <a:t>{\</a:t>
            </a:r>
            <a:r>
              <a:rPr lang="tr-TR" dirty="0" err="1" smtClean="0"/>
              <a:t>Sigma</a:t>
            </a:r>
            <a:r>
              <a:rPr lang="tr-TR" dirty="0" smtClean="0"/>
              <a:t>} = </a:t>
            </a:r>
          </a:p>
          <a:p>
            <a:r>
              <a:rPr lang="tr-TR" dirty="0" smtClean="0"/>
              <a:t>% </a:t>
            </a:r>
            <a:r>
              <a:rPr lang="tr-TR" dirty="0" err="1" smtClean="0"/>
              <a:t>Edited</a:t>
            </a:r>
            <a:endParaRPr lang="tr-TR" dirty="0" smtClean="0"/>
          </a:p>
          <a:p>
            <a:r>
              <a:rPr lang="tr-TR" dirty="0" smtClean="0"/>
              <a:t>\</a:t>
            </a:r>
            <a:r>
              <a:rPr lang="tr-TR" dirty="0" err="1" smtClean="0"/>
              <a:t>left</a:t>
            </a:r>
            <a:r>
              <a:rPr lang="tr-TR" dirty="0" smtClean="0"/>
              <a:t>(\</a:t>
            </a:r>
            <a:r>
              <a:rPr lang="tr-TR" dirty="0" err="1" smtClean="0"/>
              <a:t>begin</a:t>
            </a:r>
            <a:r>
              <a:rPr lang="tr-TR" dirty="0" smtClean="0"/>
              <a:t>{</a:t>
            </a:r>
            <a:r>
              <a:rPr lang="tr-TR" dirty="0" err="1" smtClean="0"/>
              <a:t>array</a:t>
            </a:r>
            <a:r>
              <a:rPr lang="tr-TR" dirty="0" smtClean="0"/>
              <a:t>}{</a:t>
            </a:r>
            <a:r>
              <a:rPr lang="tr-TR" dirty="0" err="1" smtClean="0"/>
              <a:t>rrr</a:t>
            </a:r>
            <a:r>
              <a:rPr lang="tr-TR" dirty="0" smtClean="0"/>
              <a:t>}</a:t>
            </a:r>
          </a:p>
          <a:p>
            <a:r>
              <a:rPr lang="tr-TR" dirty="0" smtClean="0"/>
              <a:t>\</a:t>
            </a:r>
            <a:r>
              <a:rPr lang="tr-TR" dirty="0" err="1" smtClean="0"/>
              <a:t>phi</a:t>
            </a:r>
            <a:r>
              <a:rPr lang="tr-TR" dirty="0" smtClean="0"/>
              <a:t> + \</a:t>
            </a:r>
            <a:r>
              <a:rPr lang="tr-TR" dirty="0" err="1" smtClean="0"/>
              <a:t>omega</a:t>
            </a:r>
            <a:r>
              <a:rPr lang="tr-TR" dirty="0" smtClean="0"/>
              <a:t>_{1} &amp; \</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_{2} \</a:t>
            </a:r>
            <a:r>
              <a:rPr lang="tr-TR" dirty="0" err="1" smtClean="0"/>
              <a:t>phi</a:t>
            </a:r>
            <a:r>
              <a:rPr lang="tr-TR" dirty="0" smtClean="0"/>
              <a:t> &amp; \</a:t>
            </a:r>
            <a:r>
              <a:rPr lang="tr-TR" dirty="0" err="1" smtClean="0"/>
              <a:t>lambda</a:t>
            </a:r>
            <a:r>
              <a:rPr lang="tr-TR" dirty="0" smtClean="0"/>
              <a:t>_{2}^{2} \</a:t>
            </a:r>
            <a:r>
              <a:rPr lang="tr-TR" dirty="0" err="1" smtClean="0"/>
              <a:t>phi</a:t>
            </a:r>
            <a:r>
              <a:rPr lang="tr-TR" dirty="0" smtClean="0"/>
              <a:t> + \</a:t>
            </a:r>
            <a:r>
              <a:rPr lang="tr-TR" dirty="0" err="1" smtClean="0"/>
              <a:t>omega</a:t>
            </a:r>
            <a:r>
              <a:rPr lang="tr-TR" dirty="0" smtClean="0"/>
              <a:t>_{2} &amp;</a:t>
            </a:r>
          </a:p>
          <a:p>
            <a:r>
              <a:rPr lang="tr-TR" dirty="0" smtClean="0"/>
              <a:t>\</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t>
            </a:r>
          </a:p>
          <a:p>
            <a:r>
              <a:rPr lang="tr-TR" dirty="0" smtClean="0"/>
              <a:t>\</a:t>
            </a:r>
            <a:r>
              <a:rPr lang="tr-TR" dirty="0" err="1" smtClean="0"/>
              <a:t>lambda</a:t>
            </a:r>
            <a:r>
              <a:rPr lang="tr-TR" dirty="0" smtClean="0"/>
              <a:t>_{3} \</a:t>
            </a:r>
            <a:r>
              <a:rPr lang="tr-TR" dirty="0" err="1" smtClean="0"/>
              <a:t>phi</a:t>
            </a:r>
            <a:r>
              <a:rPr lang="tr-TR" dirty="0" smtClean="0"/>
              <a:t> &amp; \</a:t>
            </a:r>
            <a:r>
              <a:rPr lang="tr-TR" dirty="0" err="1" smtClean="0"/>
              <a:t>lambda</a:t>
            </a:r>
            <a:r>
              <a:rPr lang="tr-TR" dirty="0" smtClean="0"/>
              <a:t>_{2} \</a:t>
            </a:r>
            <a:r>
              <a:rPr lang="tr-TR" dirty="0" err="1" smtClean="0"/>
              <a:t>lambda</a:t>
            </a:r>
            <a:r>
              <a:rPr lang="tr-TR" dirty="0" smtClean="0"/>
              <a:t>_{3} \</a:t>
            </a:r>
            <a:r>
              <a:rPr lang="tr-TR" dirty="0" err="1" smtClean="0"/>
              <a:t>phi</a:t>
            </a:r>
            <a:r>
              <a:rPr lang="tr-TR" dirty="0" smtClean="0"/>
              <a:t> &amp;</a:t>
            </a:r>
          </a:p>
          <a:p>
            <a:r>
              <a:rPr lang="tr-TR" dirty="0" smtClean="0"/>
              <a:t>\</a:t>
            </a:r>
            <a:r>
              <a:rPr lang="tr-TR" dirty="0" err="1" smtClean="0"/>
              <a:t>lambda</a:t>
            </a:r>
            <a:r>
              <a:rPr lang="tr-TR" dirty="0" smtClean="0"/>
              <a:t>_{3}^{2} \</a:t>
            </a:r>
            <a:r>
              <a:rPr lang="tr-TR" dirty="0" err="1" smtClean="0"/>
              <a:t>phi</a:t>
            </a:r>
            <a:r>
              <a:rPr lang="tr-TR" dirty="0" smtClean="0"/>
              <a:t> + \</a:t>
            </a:r>
            <a:r>
              <a:rPr lang="tr-TR" dirty="0" err="1" smtClean="0"/>
              <a:t>omega</a:t>
            </a:r>
            <a:r>
              <a:rPr lang="tr-TR" dirty="0" smtClean="0"/>
              <a:t>_{3}</a:t>
            </a:r>
          </a:p>
          <a:p>
            <a:r>
              <a:rPr lang="tr-TR" dirty="0" smtClean="0"/>
              <a:t>\</a:t>
            </a:r>
            <a:r>
              <a:rPr lang="tr-TR" dirty="0" err="1" smtClean="0"/>
              <a:t>end</a:t>
            </a:r>
            <a:r>
              <a:rPr lang="tr-TR" dirty="0" smtClean="0"/>
              <a:t>{</a:t>
            </a:r>
            <a:r>
              <a:rPr lang="tr-TR" dirty="0" err="1" smtClean="0"/>
              <a:t>array</a:t>
            </a:r>
            <a:r>
              <a:rPr lang="tr-TR" dirty="0" smtClean="0"/>
              <a:t>}\</a:t>
            </a:r>
            <a:r>
              <a:rPr lang="tr-TR" dirty="0" err="1" smtClean="0"/>
              <a:t>right</a:t>
            </a:r>
            <a:r>
              <a:rPr lang="tr-TR" dirty="0" smtClean="0"/>
              <a:t>) % 36</a:t>
            </a:r>
          </a:p>
          <a:p>
            <a:endParaRPr lang="tr-TR" dirty="0" smtClean="0"/>
          </a:p>
          <a:p>
            <a:r>
              <a:rPr lang="tr-TR" dirty="0" smtClean="0"/>
              <a:t>\</a:t>
            </a:r>
            <a:r>
              <a:rPr lang="tr-TR" dirty="0" err="1" smtClean="0"/>
              <a:t>begin</a:t>
            </a:r>
            <a:r>
              <a:rPr lang="tr-TR" dirty="0" smtClean="0"/>
              <a:t>{tabular}{|</a:t>
            </a:r>
            <a:r>
              <a:rPr lang="tr-TR" dirty="0" err="1" smtClean="0"/>
              <a:t>c|cc</a:t>
            </a:r>
            <a:r>
              <a:rPr lang="tr-TR" dirty="0" smtClean="0"/>
              <a:t>|} \</a:t>
            </a:r>
            <a:r>
              <a:rPr lang="tr-TR" dirty="0" err="1" smtClean="0"/>
              <a:t>hline</a:t>
            </a:r>
            <a:endParaRPr lang="tr-TR" dirty="0" smtClean="0"/>
          </a:p>
          <a:p>
            <a:r>
              <a:rPr lang="tr-TR" dirty="0" smtClean="0"/>
              <a:t>                                  &amp; \</a:t>
            </a:r>
            <a:r>
              <a:rPr lang="tr-TR" dirty="0" err="1" smtClean="0"/>
              <a:t>multicolumn</a:t>
            </a:r>
            <a:r>
              <a:rPr lang="tr-TR" dirty="0" smtClean="0"/>
              <a:t>{2}{c|}{Value </a:t>
            </a:r>
            <a:r>
              <a:rPr lang="tr-TR" dirty="0" err="1" smtClean="0"/>
              <a:t>under</a:t>
            </a:r>
            <a:r>
              <a:rPr lang="tr-TR" dirty="0" smtClean="0"/>
              <a:t>} \\</a:t>
            </a:r>
          </a:p>
          <a:p>
            <a:r>
              <a:rPr lang="tr-TR" dirty="0" err="1" smtClean="0"/>
              <a:t>Function</a:t>
            </a:r>
            <a:r>
              <a:rPr lang="tr-TR" dirty="0" smtClean="0"/>
              <a:t> of $\</a:t>
            </a:r>
            <a:r>
              <a:rPr lang="tr-TR" dirty="0" err="1" smtClean="0"/>
              <a:t>boldsymbol</a:t>
            </a:r>
            <a:r>
              <a:rPr lang="tr-TR" dirty="0" smtClean="0"/>
              <a:t>{\</a:t>
            </a:r>
            <a:r>
              <a:rPr lang="tr-TR" dirty="0" err="1" smtClean="0"/>
              <a:t>Sigma</a:t>
            </a:r>
            <a:r>
              <a:rPr lang="tr-TR" dirty="0" smtClean="0"/>
              <a:t>}$ &amp; </a:t>
            </a:r>
            <a:r>
              <a:rPr lang="tr-TR" dirty="0" err="1" smtClean="0"/>
              <a:t>Pretend</a:t>
            </a:r>
            <a:r>
              <a:rPr lang="tr-TR" dirty="0" smtClean="0"/>
              <a:t> Model &amp; True Model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_{13}}$ &amp; $\lambda_2$   &amp; </a:t>
            </a:r>
          </a:p>
          <a:p>
            <a:r>
              <a:rPr lang="tr-TR" dirty="0" smtClean="0"/>
              <a:t>$\</a:t>
            </a:r>
            <a:r>
              <a:rPr lang="tr-TR" dirty="0" err="1" smtClean="0"/>
              <a:t>frac</a:t>
            </a:r>
            <a:r>
              <a:rPr lang="tr-TR" dirty="0" smtClean="0"/>
              <a:t>{\lambda_2}{\lambda_1}$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_{23}}{\</a:t>
            </a:r>
            <a:r>
              <a:rPr lang="tr-TR" dirty="0" err="1" smtClean="0"/>
              <a:t>sigma</a:t>
            </a:r>
            <a:r>
              <a:rPr lang="tr-TR" dirty="0" smtClean="0"/>
              <a:t>_{12}}$ &amp; $\lambda_3$   &amp; </a:t>
            </a:r>
          </a:p>
          <a:p>
            <a:r>
              <a:rPr lang="tr-TR" dirty="0" smtClean="0"/>
              <a:t>$\</a:t>
            </a:r>
            <a:r>
              <a:rPr lang="tr-TR" dirty="0" err="1" smtClean="0"/>
              <a:t>frac</a:t>
            </a:r>
            <a:r>
              <a:rPr lang="tr-TR" dirty="0" smtClean="0"/>
              <a:t>{\lambda_3}{\lambda_1}$   \\ \</a:t>
            </a:r>
            <a:r>
              <a:rPr lang="tr-TR" dirty="0" err="1" smtClean="0"/>
              <a:t>hline</a:t>
            </a:r>
            <a:endParaRPr lang="tr-TR" dirty="0" smtClean="0"/>
          </a:p>
          <a:p>
            <a:r>
              <a:rPr lang="tr-TR" dirty="0" smtClean="0"/>
              <a:t>$\</a:t>
            </a:r>
            <a:r>
              <a:rPr lang="tr-TR" dirty="0" err="1" smtClean="0"/>
              <a:t>frac</a:t>
            </a:r>
            <a:r>
              <a:rPr lang="tr-TR" dirty="0" smtClean="0"/>
              <a:t>{\</a:t>
            </a:r>
            <a:r>
              <a:rPr lang="tr-TR" dirty="0" err="1" smtClean="0"/>
              <a:t>sigma</a:t>
            </a:r>
            <a:r>
              <a:rPr lang="tr-TR" dirty="0" smtClean="0"/>
              <a:t>_{12}\</a:t>
            </a:r>
            <a:r>
              <a:rPr lang="tr-TR" dirty="0" err="1" smtClean="0"/>
              <a:t>sigma</a:t>
            </a:r>
            <a:r>
              <a:rPr lang="tr-TR" dirty="0" smtClean="0"/>
              <a:t>_{13}}{\</a:t>
            </a:r>
            <a:r>
              <a:rPr lang="tr-TR" dirty="0" err="1" smtClean="0"/>
              <a:t>sigma</a:t>
            </a:r>
            <a:r>
              <a:rPr lang="tr-TR" dirty="0" smtClean="0"/>
              <a:t>_{23}}$ &amp; $\</a:t>
            </a:r>
            <a:r>
              <a:rPr lang="tr-TR" dirty="0" err="1" smtClean="0"/>
              <a:t>phi</a:t>
            </a:r>
            <a:r>
              <a:rPr lang="tr-TR" dirty="0" smtClean="0"/>
              <a:t>$   &amp; </a:t>
            </a:r>
          </a:p>
          <a:p>
            <a:r>
              <a:rPr lang="tr-TR" dirty="0" smtClean="0"/>
              <a:t>$\lambda_1^2\</a:t>
            </a:r>
            <a:r>
              <a:rPr lang="tr-TR" dirty="0" err="1" smtClean="0"/>
              <a:t>phi</a:t>
            </a:r>
            <a:r>
              <a:rPr lang="tr-TR" dirty="0" smtClean="0"/>
              <a:t>$   \\ \</a:t>
            </a:r>
            <a:r>
              <a:rPr lang="tr-TR" dirty="0" err="1" smtClean="0"/>
              <a:t>hline</a:t>
            </a:r>
            <a:endParaRPr lang="tr-TR" dirty="0" smtClean="0"/>
          </a:p>
          <a:p>
            <a:r>
              <a:rPr lang="tr-TR" dirty="0" smtClean="0"/>
              <a:t>\</a:t>
            </a:r>
            <a:r>
              <a:rPr lang="tr-TR" dirty="0" err="1" smtClean="0"/>
              <a:t>end</a:t>
            </a:r>
            <a:r>
              <a:rPr lang="tr-TR" dirty="0" smtClean="0"/>
              <a:t>{tabular} % 32</a:t>
            </a:r>
          </a:p>
          <a:p>
            <a:endParaRPr lang="tr-TR" dirty="0" smtClean="0"/>
          </a:p>
          <a:p>
            <a:endParaRPr lang="tr-TR"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24</a:t>
            </a:fld>
            <a:endParaRPr lang="en-US" dirty="0"/>
          </a:p>
        </p:txBody>
      </p:sp>
    </p:spTree>
    <p:extLst>
      <p:ext uri="{BB962C8B-B14F-4D97-AF65-F5344CB8AC3E}">
        <p14:creationId xmlns:p14="http://schemas.microsoft.com/office/powerpoint/2010/main" val="428580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\begin{itemize}</a:t>
            </a:r>
          </a:p>
          <a:p>
            <a:r>
              <a:rPr lang="en-US" dirty="0" smtClean="0"/>
              <a:t>    \item It looks like $\</a:t>
            </a:r>
            <a:r>
              <a:rPr lang="en-US" dirty="0" err="1" smtClean="0"/>
              <a:t>lambda_j</a:t>
            </a:r>
            <a:r>
              <a:rPr lang="en-US" dirty="0" smtClean="0"/>
              <a:t>$ is identifiable, but actually it's $\</a:t>
            </a:r>
            <a:r>
              <a:rPr lang="en-US" dirty="0" err="1" smtClean="0"/>
              <a:t>lambda_j</a:t>
            </a:r>
            <a:r>
              <a:rPr lang="en-US" dirty="0" smtClean="0"/>
              <a:t>/\lambda_1$.</a:t>
            </a:r>
          </a:p>
          <a:p>
            <a:r>
              <a:rPr lang="en-US" dirty="0" smtClean="0"/>
              <a:t>    \item Estimates of $\</a:t>
            </a:r>
            <a:r>
              <a:rPr lang="en-US" dirty="0" err="1" smtClean="0"/>
              <a:t>lambda_j</a:t>
            </a:r>
            <a:r>
              <a:rPr lang="en-US" dirty="0" smtClean="0"/>
              <a:t>$ for $j\</a:t>
            </a:r>
            <a:r>
              <a:rPr lang="en-US" dirty="0" err="1" smtClean="0"/>
              <a:t>neq</a:t>
            </a:r>
            <a:r>
              <a:rPr lang="en-US" dirty="0" smtClean="0"/>
              <a:t> 1$ are actually estimates of $\</a:t>
            </a:r>
            <a:r>
              <a:rPr lang="en-US" dirty="0" err="1" smtClean="0"/>
              <a:t>lambda_j</a:t>
            </a:r>
            <a:r>
              <a:rPr lang="en-US" dirty="0" smtClean="0"/>
              <a:t>/\lambda_1$.</a:t>
            </a:r>
          </a:p>
          <a:p>
            <a:r>
              <a:rPr lang="en-US" dirty="0" smtClean="0"/>
              <a:t>    \item It looks like $\phi$ is identifiable, but actually it's $\lambda_1^2\phi$.</a:t>
            </a:r>
          </a:p>
          <a:p>
            <a:r>
              <a:rPr lang="en-US" dirty="0" smtClean="0"/>
              <a:t>    \item $\phi$ is being expressed as a multiple of $\lambda_1^2$.</a:t>
            </a:r>
          </a:p>
          <a:p>
            <a:r>
              <a:rPr lang="en-US" dirty="0" smtClean="0"/>
              <a:t>    \item Estimates of $\phi$ are actually estimates of $\lambda_1^2\phi$.</a:t>
            </a:r>
          </a:p>
          <a:p>
            <a:r>
              <a:rPr lang="en-US" dirty="0" smtClean="0"/>
              <a:t>\end{itemize}</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25</a:t>
            </a:fld>
            <a:endParaRPr lang="en-US" dirty="0"/>
          </a:p>
        </p:txBody>
      </p:sp>
    </p:spTree>
    <p:extLst>
      <p:ext uri="{BB962C8B-B14F-4D97-AF65-F5344CB8AC3E}">
        <p14:creationId xmlns:p14="http://schemas.microsoft.com/office/powerpoint/2010/main" val="63700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Over-identifying restrictions. Introduce this term</a:t>
            </a:r>
            <a:r>
              <a:rPr lang="en-US" baseline="0" dirty="0" smtClean="0"/>
              <a:t> earlier.</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D_1 &amp;=&amp; \lambda_1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smtClean="0"/>
              <a:t>V(</a:t>
            </a:r>
            <a:r>
              <a:rPr lang="en-US" dirty="0" err="1" smtClean="0"/>
              <a:t>e_j</a:t>
            </a:r>
            <a:r>
              <a:rPr lang="en-US" dirty="0" smtClean="0"/>
              <a:t>) = \</a:t>
            </a:r>
            <a:r>
              <a:rPr lang="en-US" dirty="0" err="1" smtClean="0"/>
              <a:t>omega_j</a:t>
            </a:r>
            <a:r>
              <a:rPr lang="en-US" dirty="0" smtClean="0"/>
              <a:t> ~~~~ V(F)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6</a:t>
            </a:fld>
            <a:endParaRPr lang="en-US" dirty="0"/>
          </a:p>
        </p:txBody>
      </p:sp>
    </p:spTree>
    <p:extLst>
      <p:ext uri="{BB962C8B-B14F-4D97-AF65-F5344CB8AC3E}">
        <p14:creationId xmlns:p14="http://schemas.microsoft.com/office/powerpoint/2010/main" val="334117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D_1 &amp;=&amp; ~~~ F + e_1 \\</a:t>
            </a:r>
          </a:p>
          <a:p>
            <a:r>
              <a:rPr lang="en-US" dirty="0" smtClean="0"/>
              <a:t>D_2 &amp;=&amp; \lambda_2 F + e_2 \\</a:t>
            </a:r>
          </a:p>
          <a:p>
            <a:r>
              <a:rPr lang="en-US" dirty="0" smtClean="0"/>
              <a:t>D_3 &amp;=&amp; \lambda_3 F + e_3 \\</a:t>
            </a:r>
          </a:p>
          <a:p>
            <a:r>
              <a:rPr lang="en-US" dirty="0" smtClean="0"/>
              <a:t>D_4 &amp;=&amp; \lambda_4 F + e_4  %  36</a:t>
            </a:r>
          </a:p>
          <a:p>
            <a:endParaRPr lang="en-US" dirty="0" smtClean="0"/>
          </a:p>
          <a:p>
            <a:r>
              <a:rPr lang="en-US" dirty="0" smtClean="0"/>
              <a:t>\begin{array}{l}</a:t>
            </a:r>
          </a:p>
          <a:p>
            <a:r>
              <a:rPr lang="en-US" dirty="0" smtClean="0"/>
              <a:t>e_1,\</a:t>
            </a:r>
            <a:r>
              <a:rPr lang="en-US" dirty="0" err="1" smtClean="0"/>
              <a:t>ldots</a:t>
            </a:r>
            <a:r>
              <a:rPr lang="en-US" dirty="0" smtClean="0"/>
              <a:t>, e_4, F \</a:t>
            </a:r>
            <a:r>
              <a:rPr lang="en-US" dirty="0" err="1" smtClean="0"/>
              <a:t>mbox</a:t>
            </a:r>
            <a:r>
              <a:rPr lang="en-US" dirty="0" smtClean="0"/>
              <a:t>{ all independent} \\</a:t>
            </a:r>
          </a:p>
          <a:p>
            <a:r>
              <a:rPr lang="en-US" dirty="0" smtClean="0"/>
              <a:t>V(</a:t>
            </a:r>
            <a:r>
              <a:rPr lang="en-US" dirty="0" err="1" smtClean="0"/>
              <a:t>e_j</a:t>
            </a:r>
            <a:r>
              <a:rPr lang="en-US" dirty="0" smtClean="0"/>
              <a:t>) = \</a:t>
            </a:r>
            <a:r>
              <a:rPr lang="en-US" dirty="0" err="1" smtClean="0"/>
              <a:t>omega_j</a:t>
            </a:r>
            <a:r>
              <a:rPr lang="en-US" dirty="0" smtClean="0"/>
              <a:t> ~~~~ V(F) = \phi \\</a:t>
            </a:r>
          </a:p>
          <a:p>
            <a:r>
              <a:rPr lang="en-US" dirty="0" smtClean="0"/>
              <a:t>\lambda_1, \lambda_2, \lambda_3 \</a:t>
            </a:r>
            <a:r>
              <a:rPr lang="en-US" dirty="0" err="1" smtClean="0"/>
              <a:t>neq</a:t>
            </a:r>
            <a:r>
              <a:rPr lang="en-US" dirty="0" smtClean="0"/>
              <a:t> 0</a:t>
            </a:r>
          </a:p>
          <a:p>
            <a:r>
              <a:rPr lang="en-US" dirty="0" smtClean="0"/>
              <a:t>\end{array}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28</a:t>
            </a:fld>
            <a:endParaRPr lang="en-US" dirty="0"/>
          </a:p>
        </p:txBody>
      </p:sp>
    </p:spTree>
    <p:extLst>
      <p:ext uri="{BB962C8B-B14F-4D97-AF65-F5344CB8AC3E}">
        <p14:creationId xmlns:p14="http://schemas.microsoft.com/office/powerpoint/2010/main" val="332756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dirty="0" smtClean="0"/>
              <a:t>% Sage</a:t>
            </a:r>
          </a:p>
          <a:p>
            <a:r>
              <a:rPr lang="en-US" dirty="0" smtClean="0"/>
              <a:t>load </a:t>
            </a:r>
            <a:r>
              <a:rPr lang="en-US" dirty="0" err="1" smtClean="0"/>
              <a:t>sem</a:t>
            </a:r>
            <a:endParaRPr lang="en-US" dirty="0" smtClean="0"/>
          </a:p>
          <a:p>
            <a:r>
              <a:rPr lang="en-US" dirty="0" smtClean="0"/>
              <a:t>L = </a:t>
            </a:r>
            <a:r>
              <a:rPr lang="en-US" dirty="0" err="1" smtClean="0"/>
              <a:t>ZeroMatrix</a:t>
            </a:r>
            <a:r>
              <a:rPr lang="en-US" dirty="0" smtClean="0"/>
              <a:t>(4,1)</a:t>
            </a:r>
          </a:p>
          <a:p>
            <a:r>
              <a:rPr lang="en-US" dirty="0" smtClean="0"/>
              <a:t>L[0,0]= 1; L[1,0]= </a:t>
            </a:r>
            <a:r>
              <a:rPr lang="en-US" dirty="0" err="1" smtClean="0"/>
              <a:t>var</a:t>
            </a:r>
            <a:r>
              <a:rPr lang="en-US" dirty="0" smtClean="0"/>
              <a:t>('lambda2'); L[2,0]= </a:t>
            </a:r>
            <a:r>
              <a:rPr lang="en-US" dirty="0" err="1" smtClean="0"/>
              <a:t>var</a:t>
            </a:r>
            <a:r>
              <a:rPr lang="en-US" dirty="0" smtClean="0"/>
              <a:t>('lambda3')</a:t>
            </a:r>
          </a:p>
          <a:p>
            <a:r>
              <a:rPr lang="en-US" dirty="0" smtClean="0"/>
              <a:t>L[3,0]= </a:t>
            </a:r>
            <a:r>
              <a:rPr lang="en-US" dirty="0" err="1" smtClean="0"/>
              <a:t>var</a:t>
            </a:r>
            <a:r>
              <a:rPr lang="en-US" dirty="0" smtClean="0"/>
              <a:t>('lambda4')</a:t>
            </a:r>
          </a:p>
          <a:p>
            <a:r>
              <a:rPr lang="en-US" dirty="0" smtClean="0"/>
              <a:t>P = </a:t>
            </a:r>
            <a:r>
              <a:rPr lang="en-US" dirty="0" err="1" smtClean="0"/>
              <a:t>ZeroMatrix</a:t>
            </a:r>
            <a:r>
              <a:rPr lang="en-US" dirty="0" smtClean="0"/>
              <a:t>(1,1); P[0,0] = </a:t>
            </a:r>
            <a:r>
              <a:rPr lang="en-US" dirty="0" err="1" smtClean="0"/>
              <a:t>var</a:t>
            </a:r>
            <a:r>
              <a:rPr lang="en-US" dirty="0" smtClean="0"/>
              <a:t>('phi'); P</a:t>
            </a:r>
          </a:p>
          <a:p>
            <a:r>
              <a:rPr lang="en-US" dirty="0" smtClean="0"/>
              <a:t>O = </a:t>
            </a:r>
            <a:r>
              <a:rPr lang="en-US" dirty="0" err="1" smtClean="0"/>
              <a:t>DiagonalMatrix</a:t>
            </a:r>
            <a:r>
              <a:rPr lang="en-US" dirty="0" smtClean="0"/>
              <a:t>(4,symbol='omega')</a:t>
            </a:r>
          </a:p>
          <a:p>
            <a:r>
              <a:rPr lang="en-US" dirty="0" smtClean="0"/>
              <a:t>Sig = </a:t>
            </a:r>
            <a:r>
              <a:rPr lang="en-US" dirty="0" err="1" smtClean="0"/>
              <a:t>FactorAnalysisVar</a:t>
            </a:r>
            <a:r>
              <a:rPr lang="en-US" dirty="0" smtClean="0"/>
              <a:t>(L,P,O); Sig</a:t>
            </a:r>
          </a:p>
          <a:p>
            <a:r>
              <a:rPr lang="en-US" dirty="0" smtClean="0"/>
              <a:t>print(latex(Sig))</a:t>
            </a:r>
          </a:p>
          <a:p>
            <a:endParaRPr lang="en-US" dirty="0" smtClean="0"/>
          </a:p>
          <a:p>
            <a:r>
              <a:rPr lang="en-US" dirty="0" smtClean="0"/>
              <a:t>\</a:t>
            </a:r>
            <a:r>
              <a:rPr lang="en-US" dirty="0" err="1" smtClean="0"/>
              <a:t>boldsymbol</a:t>
            </a:r>
            <a:r>
              <a:rPr lang="en-US" dirty="0" smtClean="0"/>
              <a:t>{\Sigma}(\</a:t>
            </a:r>
            <a:r>
              <a:rPr lang="en-US" dirty="0" err="1" smtClean="0"/>
              <a:t>boldsymbol</a:t>
            </a:r>
            <a:r>
              <a:rPr lang="en-US" dirty="0" smtClean="0"/>
              <a:t>{\theta}) = </a:t>
            </a:r>
          </a:p>
          <a:p>
            <a:r>
              <a:rPr lang="en-US" dirty="0" smtClean="0"/>
              <a:t>% Edit upper left cell</a:t>
            </a:r>
          </a:p>
          <a:p>
            <a:r>
              <a:rPr lang="en-US" dirty="0" smtClean="0"/>
              <a:t>\left(\begin{array}{</a:t>
            </a:r>
            <a:r>
              <a:rPr lang="en-US" dirty="0" err="1" smtClean="0"/>
              <a:t>rrrr</a:t>
            </a:r>
            <a:r>
              <a:rPr lang="en-US" dirty="0" smtClean="0"/>
              <a:t>}</a:t>
            </a:r>
          </a:p>
          <a:p>
            <a:r>
              <a:rPr lang="en-US" dirty="0" smtClean="0"/>
              <a:t>\phi+\omega_{1} &amp; \lambda_{2} \phi &amp; \lambda_{3} \phi &amp;</a:t>
            </a:r>
          </a:p>
          <a:p>
            <a:r>
              <a:rPr lang="en-US" dirty="0" smtClean="0"/>
              <a:t>\lambda_{4} \phi \\</a:t>
            </a:r>
          </a:p>
          <a:p>
            <a:r>
              <a:rPr lang="en-US" dirty="0" smtClean="0"/>
              <a:t>\lambda_{2} \phi &amp; \lambda_{2}^{2} \phi + \omega_{2} &amp;</a:t>
            </a:r>
          </a:p>
          <a:p>
            <a:r>
              <a:rPr lang="en-US" dirty="0" smtClean="0"/>
              <a:t>\lambda_{2} \lambda_{3} \phi &amp; \lambda_{2} \lambda_{4} \phi \\</a:t>
            </a:r>
          </a:p>
          <a:p>
            <a:r>
              <a:rPr lang="en-US" dirty="0" smtClean="0"/>
              <a:t>\lambda_{3} \phi &amp; \lambda_{2} \lambda_{3} \phi &amp;</a:t>
            </a:r>
          </a:p>
          <a:p>
            <a:r>
              <a:rPr lang="en-US" dirty="0" smtClean="0"/>
              <a:t>\lambda_{3}^{2} \phi + \omega_{3} &amp; \lambda_{3} \lambda_{4} \phi \\</a:t>
            </a:r>
          </a:p>
          <a:p>
            <a:r>
              <a:rPr lang="en-US" dirty="0" smtClean="0"/>
              <a:t>\lambda_{4} \phi &amp; \lambda_{2} \lambda_{4} \phi &amp; \lambda_{3}</a:t>
            </a:r>
          </a:p>
          <a:p>
            <a:r>
              <a:rPr lang="en-US" dirty="0" smtClean="0"/>
              <a:t>\lambda_{4} \phi &amp; \lambda_{4}^{2} \phi + \omega_{4}</a:t>
            </a:r>
          </a:p>
          <a:p>
            <a:r>
              <a:rPr lang="en-US" dirty="0" smtClean="0"/>
              <a:t>\end{array}\right) % 28</a:t>
            </a:r>
          </a:p>
          <a:p>
            <a:endParaRPr lang="en-US" dirty="0" smtClean="0"/>
          </a:p>
          <a:p>
            <a:r>
              <a:rPr lang="en-US" dirty="0" smtClean="0"/>
              <a:t>\</a:t>
            </a:r>
            <a:r>
              <a:rPr lang="en-US" dirty="0" err="1" smtClean="0"/>
              <a:t>noindent</a:t>
            </a:r>
            <a:endParaRPr lang="en-US" dirty="0" smtClean="0"/>
          </a:p>
          <a:p>
            <a:r>
              <a:rPr lang="en-US" dirty="0" smtClean="0"/>
              <a:t>Solutions</a:t>
            </a:r>
          </a:p>
          <a:p>
            <a:r>
              <a:rPr lang="en-US" dirty="0" smtClean="0"/>
              <a:t>\begin{itemize}</a:t>
            </a:r>
          </a:p>
          <a:p>
            <a:r>
              <a:rPr lang="en-US" dirty="0" smtClean="0"/>
              <a:t>     \item[]$\lambda_2 = \</a:t>
            </a:r>
            <a:r>
              <a:rPr lang="en-US" dirty="0" err="1" smtClean="0"/>
              <a:t>frac</a:t>
            </a:r>
            <a:r>
              <a:rPr lang="en-US" dirty="0" smtClean="0"/>
              <a:t>{\sigma_{23}}{\sigma_{13}}$</a:t>
            </a:r>
          </a:p>
          <a:p>
            <a:r>
              <a:rPr lang="en-US" dirty="0" smtClean="0"/>
              <a:t>     \item[]$\lambda_3 = \</a:t>
            </a:r>
            <a:r>
              <a:rPr lang="en-US" dirty="0" err="1" smtClean="0"/>
              <a:t>frac</a:t>
            </a:r>
            <a:r>
              <a:rPr lang="en-US" dirty="0" smtClean="0"/>
              <a:t>{\sigma_{23}}{\sigma_{12}}$</a:t>
            </a:r>
          </a:p>
          <a:p>
            <a:r>
              <a:rPr lang="en-US" dirty="0" smtClean="0"/>
              <a:t>     \item[]$\lambda_4 = \</a:t>
            </a:r>
            <a:r>
              <a:rPr lang="en-US" dirty="0" err="1" smtClean="0"/>
              <a:t>frac</a:t>
            </a:r>
            <a:r>
              <a:rPr lang="en-US" dirty="0" smtClean="0"/>
              <a:t>{\sigma_{24}}{\sigma_{12}}$</a:t>
            </a:r>
          </a:p>
          <a:p>
            <a:r>
              <a:rPr lang="en-US" dirty="0" smtClean="0"/>
              <a:t>     \item[]$\phi = \</a:t>
            </a:r>
            <a:r>
              <a:rPr lang="en-US" dirty="0" err="1" smtClean="0"/>
              <a:t>frac</a:t>
            </a:r>
            <a:r>
              <a:rPr lang="en-US" dirty="0" smtClean="0"/>
              <a:t>{\sigma_{12}\sigma_{13}}{\sigma_{23}}$</a:t>
            </a:r>
          </a:p>
          <a:p>
            <a:r>
              <a:rPr lang="en-US" dirty="0" smtClean="0"/>
              <a:t>\end{itemize} % 28</a:t>
            </a:r>
          </a:p>
          <a:p>
            <a:endParaRPr lang="en-US" dirty="0" smtClean="0"/>
          </a:p>
          <a:p>
            <a:r>
              <a:rPr lang="en-US" dirty="0" smtClean="0"/>
              <a:t>Substitute % 28</a:t>
            </a:r>
          </a:p>
          <a:p>
            <a:endParaRPr lang="en-US" dirty="0" smtClean="0"/>
          </a:p>
          <a:p>
            <a:r>
              <a:rPr lang="en-US" dirty="0" smtClean="0"/>
              <a:t>\sigma_{12} &amp;=&amp; \lambda_2 \phi \\</a:t>
            </a:r>
          </a:p>
          <a:p>
            <a:r>
              <a:rPr lang="en-US" dirty="0" smtClean="0"/>
              <a:t>            &amp;=&amp; \</a:t>
            </a:r>
            <a:r>
              <a:rPr lang="en-US" dirty="0" err="1" smtClean="0"/>
              <a:t>frac</a:t>
            </a:r>
            <a:r>
              <a:rPr lang="en-US" dirty="0" smtClean="0"/>
              <a:t>{\sigma_{23}}{\sigma_{13}} </a:t>
            </a:r>
          </a:p>
          <a:p>
            <a:r>
              <a:rPr lang="en-US" dirty="0" smtClean="0"/>
              <a:t>                \</a:t>
            </a:r>
            <a:r>
              <a:rPr lang="en-US" dirty="0" err="1" smtClean="0"/>
              <a:t>frac</a:t>
            </a:r>
            <a:r>
              <a:rPr lang="en-US" dirty="0" smtClean="0"/>
              <a:t>{\sigma_{12}\sigma_{13}}{\sigma_{23}} \\</a:t>
            </a:r>
          </a:p>
          <a:p>
            <a:r>
              <a:rPr lang="en-US" dirty="0" smtClean="0"/>
              <a:t>            &amp;=&amp; \sigma_{12} % 28</a:t>
            </a:r>
          </a:p>
          <a:p>
            <a:endParaRPr lang="en-US" dirty="0" smtClean="0"/>
          </a:p>
          <a:p>
            <a:r>
              <a:rPr lang="en-US" dirty="0" smtClean="0"/>
              <a:t>================</a:t>
            </a:r>
          </a:p>
          <a:p>
            <a:endParaRPr lang="en-US" dirty="0" smtClean="0"/>
          </a:p>
          <a:p>
            <a:r>
              <a:rPr lang="en-US" dirty="0" smtClean="0"/>
              <a:t>Aside: I think I should OBTAIN these solutions with Sage. Number of </a:t>
            </a:r>
            <a:r>
              <a:rPr lang="en-US" dirty="0" err="1" smtClean="0"/>
              <a:t>eq</a:t>
            </a:r>
            <a:r>
              <a:rPr lang="en-US" dirty="0" smtClean="0"/>
              <a:t> and number of unknowns is a problem. If I use GB, it will not be clear which equations I'm solving, though the solution will work. Christine work?</a:t>
            </a:r>
          </a:p>
          <a:p>
            <a:endParaRPr lang="en-US" dirty="0" smtClean="0"/>
          </a:p>
          <a:p>
            <a:r>
              <a:rPr lang="en-US" dirty="0" smtClean="0"/>
              <a:t># Make a list of parameters, in reverse order of importance</a:t>
            </a:r>
          </a:p>
          <a:p>
            <a:r>
              <a:rPr lang="en-US" dirty="0" smtClean="0"/>
              <a:t>theta = Parameters(O); </a:t>
            </a:r>
            <a:r>
              <a:rPr lang="en-US" dirty="0" err="1" smtClean="0"/>
              <a:t>theta.reverse</a:t>
            </a:r>
            <a:r>
              <a:rPr lang="en-US" dirty="0" smtClean="0"/>
              <a:t>()</a:t>
            </a:r>
          </a:p>
          <a:p>
            <a:r>
              <a:rPr lang="en-US" dirty="0" err="1" smtClean="0"/>
              <a:t>theta.extend</a:t>
            </a:r>
            <a:r>
              <a:rPr lang="en-US" dirty="0" smtClean="0"/>
              <a:t>(Parameters(P)) # No need to reverse - there's just one</a:t>
            </a:r>
          </a:p>
          <a:p>
            <a:r>
              <a:rPr lang="en-US" dirty="0" smtClean="0"/>
              <a:t>lambdas = Parameters(L); </a:t>
            </a:r>
            <a:r>
              <a:rPr lang="en-US" dirty="0" err="1" smtClean="0"/>
              <a:t>lambdas.reverse</a:t>
            </a:r>
            <a:r>
              <a:rPr lang="en-US" dirty="0" smtClean="0"/>
              <a:t>()</a:t>
            </a:r>
          </a:p>
          <a:p>
            <a:r>
              <a:rPr lang="en-US" dirty="0" err="1" smtClean="0"/>
              <a:t>theta.extend</a:t>
            </a:r>
            <a:r>
              <a:rPr lang="en-US" dirty="0" smtClean="0"/>
              <a:t>(lambdas); theta</a:t>
            </a:r>
          </a:p>
          <a:p>
            <a:r>
              <a:rPr lang="en-US" dirty="0" smtClean="0"/>
              <a:t>Sigma = </a:t>
            </a:r>
            <a:r>
              <a:rPr lang="en-US" dirty="0" err="1" smtClean="0"/>
              <a:t>SymmetricMatrix</a:t>
            </a:r>
            <a:r>
              <a:rPr lang="en-US" dirty="0" smtClean="0"/>
              <a:t>(4,'sigma'); Sigma</a:t>
            </a:r>
          </a:p>
          <a:p>
            <a:r>
              <a:rPr lang="en-US" dirty="0" err="1" smtClean="0"/>
              <a:t>sigmas</a:t>
            </a:r>
            <a:r>
              <a:rPr lang="en-US" dirty="0" smtClean="0"/>
              <a:t> = Parameters(Sigma); </a:t>
            </a:r>
            <a:r>
              <a:rPr lang="en-US" dirty="0" err="1" smtClean="0"/>
              <a:t>sigmas.reverse</a:t>
            </a:r>
            <a:r>
              <a:rPr lang="en-US" dirty="0" smtClean="0"/>
              <a:t>()</a:t>
            </a:r>
          </a:p>
          <a:p>
            <a:r>
              <a:rPr lang="en-US" dirty="0" err="1" smtClean="0"/>
              <a:t>pSig</a:t>
            </a:r>
            <a:r>
              <a:rPr lang="en-US" dirty="0" smtClean="0"/>
              <a:t> = Pad(Sig); </a:t>
            </a:r>
            <a:r>
              <a:rPr lang="en-US" dirty="0" err="1" smtClean="0"/>
              <a:t>pSigma</a:t>
            </a:r>
            <a:r>
              <a:rPr lang="en-US" dirty="0" smtClean="0"/>
              <a:t> = Pad(Sigma) # Sig is sigma(theta); Sigma is general</a:t>
            </a:r>
          </a:p>
          <a:p>
            <a:r>
              <a:rPr lang="en-US" dirty="0" err="1" smtClean="0"/>
              <a:t>polynoms</a:t>
            </a:r>
            <a:r>
              <a:rPr lang="en-US" dirty="0" smtClean="0"/>
              <a:t> = []</a:t>
            </a:r>
          </a:p>
          <a:p>
            <a:r>
              <a:rPr lang="en-US" dirty="0" smtClean="0"/>
              <a:t>for </a:t>
            </a:r>
            <a:r>
              <a:rPr lang="en-US" dirty="0" err="1" smtClean="0"/>
              <a:t>i</a:t>
            </a:r>
            <a:r>
              <a:rPr lang="en-US" dirty="0" smtClean="0"/>
              <a:t> in interval(1,4):</a:t>
            </a:r>
          </a:p>
          <a:p>
            <a:r>
              <a:rPr lang="en-US" dirty="0" smtClean="0"/>
              <a:t>    for j in interval(i,4):</a:t>
            </a:r>
          </a:p>
          <a:p>
            <a:r>
              <a:rPr lang="en-US" dirty="0" smtClean="0"/>
              <a:t>        </a:t>
            </a:r>
            <a:r>
              <a:rPr lang="en-US" dirty="0" err="1" smtClean="0"/>
              <a:t>polynoms.append</a:t>
            </a:r>
            <a:r>
              <a:rPr lang="en-US" dirty="0" smtClean="0"/>
              <a:t>(</a:t>
            </a:r>
            <a:r>
              <a:rPr lang="en-US" dirty="0" err="1" smtClean="0"/>
              <a:t>pSig</a:t>
            </a:r>
            <a:r>
              <a:rPr lang="en-US" dirty="0" smtClean="0"/>
              <a:t>[</a:t>
            </a:r>
            <a:r>
              <a:rPr lang="en-US" dirty="0" err="1" smtClean="0"/>
              <a:t>i,j</a:t>
            </a:r>
            <a:r>
              <a:rPr lang="en-US" dirty="0" smtClean="0"/>
              <a:t>]-</a:t>
            </a:r>
            <a:r>
              <a:rPr lang="en-US" dirty="0" err="1" smtClean="0"/>
              <a:t>pSigma</a:t>
            </a:r>
            <a:r>
              <a:rPr lang="en-US" dirty="0" smtClean="0"/>
              <a:t>[</a:t>
            </a:r>
            <a:r>
              <a:rPr lang="en-US" dirty="0" err="1" smtClean="0"/>
              <a:t>i,j</a:t>
            </a:r>
            <a:r>
              <a:rPr lang="en-US" dirty="0" smtClean="0"/>
              <a:t>])</a:t>
            </a:r>
          </a:p>
          <a:p>
            <a:r>
              <a:rPr lang="en-US" dirty="0" smtClean="0"/>
              <a:t>for item in </a:t>
            </a:r>
            <a:r>
              <a:rPr lang="en-US" dirty="0" err="1" smtClean="0"/>
              <a:t>polynoms</a:t>
            </a:r>
            <a:r>
              <a:rPr lang="en-US" dirty="0" smtClean="0"/>
              <a:t>: item</a:t>
            </a:r>
          </a:p>
          <a:p>
            <a:r>
              <a:rPr lang="en-US" dirty="0" smtClean="0"/>
              <a:t># theta and </a:t>
            </a:r>
            <a:r>
              <a:rPr lang="en-US" dirty="0" err="1" smtClean="0"/>
              <a:t>sigmas</a:t>
            </a:r>
            <a:r>
              <a:rPr lang="en-US" dirty="0" smtClean="0"/>
              <a:t> are in reverse order of importance. Put </a:t>
            </a:r>
            <a:r>
              <a:rPr lang="en-US" dirty="0" err="1" smtClean="0"/>
              <a:t>sigmas</a:t>
            </a:r>
            <a:r>
              <a:rPr lang="en-US" dirty="0" smtClean="0"/>
              <a:t> LAST.</a:t>
            </a:r>
          </a:p>
          <a:p>
            <a:r>
              <a:rPr lang="en-US" dirty="0" smtClean="0"/>
              <a:t># Otherwise you just get the equations back.</a:t>
            </a:r>
          </a:p>
          <a:p>
            <a:r>
              <a:rPr lang="en-US" dirty="0" smtClean="0"/>
              <a:t>variables = theta; </a:t>
            </a:r>
            <a:r>
              <a:rPr lang="en-US" dirty="0" err="1" smtClean="0"/>
              <a:t>variables.extend</a:t>
            </a:r>
            <a:r>
              <a:rPr lang="en-US" dirty="0" smtClean="0"/>
              <a:t>(</a:t>
            </a:r>
            <a:r>
              <a:rPr lang="en-US" dirty="0" err="1" smtClean="0"/>
              <a:t>sigmas</a:t>
            </a:r>
            <a:r>
              <a:rPr lang="en-US" dirty="0" smtClean="0"/>
              <a:t>); variables</a:t>
            </a:r>
          </a:p>
          <a:p>
            <a:r>
              <a:rPr lang="en-US" dirty="0" smtClean="0"/>
              <a:t>GB1 = </a:t>
            </a:r>
            <a:r>
              <a:rPr lang="en-US" dirty="0" err="1" smtClean="0"/>
              <a:t>GroebnerBasis</a:t>
            </a:r>
            <a:r>
              <a:rPr lang="en-US" dirty="0" smtClean="0"/>
              <a:t>(</a:t>
            </a:r>
            <a:r>
              <a:rPr lang="en-US" dirty="0" err="1" smtClean="0"/>
              <a:t>polynoms,variables</a:t>
            </a:r>
            <a:r>
              <a:rPr lang="en-US" dirty="0" smtClean="0"/>
              <a:t>)</a:t>
            </a:r>
          </a:p>
          <a:p>
            <a:r>
              <a:rPr lang="en-US" dirty="0" smtClean="0"/>
              <a:t>for item in GB1: item</a:t>
            </a:r>
          </a:p>
          <a:p>
            <a:r>
              <a:rPr lang="en-US" dirty="0" smtClean="0"/>
              <a:t># Just lovely! First two: </a:t>
            </a:r>
          </a:p>
          <a:p>
            <a:r>
              <a:rPr lang="en-US" dirty="0" smtClean="0"/>
              <a:t>#  \sigma_{13} \sigma_{24} - \sigma_{14} \sigma_{23}</a:t>
            </a:r>
          </a:p>
          <a:p>
            <a:r>
              <a:rPr lang="en-US" dirty="0" smtClean="0"/>
              <a:t>#  \sigma_{12} \sigma_{34} - \sigma_{14} \sigma_{23}</a:t>
            </a:r>
          </a:p>
          <a:p>
            <a:r>
              <a:rPr lang="en-US" dirty="0" smtClean="0"/>
              <a:t># Then solutions</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29</a:t>
            </a:fld>
            <a:endParaRPr lang="en-US" dirty="0"/>
          </a:p>
        </p:txBody>
      </p:sp>
    </p:spTree>
    <p:extLst>
      <p:ext uri="{BB962C8B-B14F-4D97-AF65-F5344CB8AC3E}">
        <p14:creationId xmlns:p14="http://schemas.microsoft.com/office/powerpoint/2010/main" val="279263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\sigma_{12} &amp;=&amp; \sigma_{12} \\</a:t>
            </a:r>
          </a:p>
          <a:p>
            <a:r>
              <a:rPr lang="en-US" dirty="0" smtClean="0"/>
              <a:t>\sigma_{13} &amp;=&amp; \sigma_{13} \\</a:t>
            </a:r>
          </a:p>
          <a:p>
            <a:r>
              <a:rPr lang="en-US" dirty="0" smtClean="0"/>
              <a:t>\sigma_{14} &amp;=&amp; \</a:t>
            </a:r>
            <a:r>
              <a:rPr lang="en-US" dirty="0" err="1" smtClean="0"/>
              <a:t>frac</a:t>
            </a:r>
            <a:r>
              <a:rPr lang="en-US" dirty="0" smtClean="0"/>
              <a:t>{\sigma_{24}\sigma_{13}}{\sigma_{23}} \\</a:t>
            </a:r>
          </a:p>
          <a:p>
            <a:r>
              <a:rPr lang="en-US" dirty="0" smtClean="0"/>
              <a:t>\sigma_{23} &amp;=&amp; \sigma_{23} \\</a:t>
            </a:r>
          </a:p>
          <a:p>
            <a:r>
              <a:rPr lang="en-US" dirty="0" smtClean="0"/>
              <a:t>\sigma_{24} &amp;=&amp; \sigma_{24} \\</a:t>
            </a:r>
          </a:p>
          <a:p>
            <a:r>
              <a:rPr lang="en-US" dirty="0" smtClean="0"/>
              <a:t>\sigma_{34} &amp;=&amp; \</a:t>
            </a:r>
            <a:r>
              <a:rPr lang="en-US" dirty="0" err="1" smtClean="0"/>
              <a:t>frac</a:t>
            </a:r>
            <a:r>
              <a:rPr lang="en-US" dirty="0" smtClean="0"/>
              <a:t>{\sigma_{24}\sigma_{13}}{\sigma_{12}}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30</a:t>
            </a:fld>
            <a:endParaRPr lang="en-US" dirty="0"/>
          </a:p>
        </p:txBody>
      </p:sp>
    </p:spTree>
    <p:extLst>
      <p:ext uri="{BB962C8B-B14F-4D97-AF65-F5344CB8AC3E}">
        <p14:creationId xmlns:p14="http://schemas.microsoft.com/office/powerpoint/2010/main" val="3084707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Equality Constraints</a:t>
            </a:r>
          </a:p>
          <a:p>
            <a:endParaRPr lang="en-US" dirty="0" smtClean="0"/>
          </a:p>
          <a:p>
            <a:r>
              <a:rPr lang="en-US" dirty="0" smtClean="0"/>
              <a:t>\sigma_{14}\sigma_{23} &amp;=&amp; \sigma_{24}\sigma_{13} \\</a:t>
            </a:r>
          </a:p>
          <a:p>
            <a:r>
              <a:rPr lang="en-US" dirty="0" smtClean="0"/>
              <a:t>\sigma_{12}\sigma_{34} &amp;=&amp; \sigma_{24}\sigma_{13} % 36</a:t>
            </a:r>
          </a:p>
          <a:p>
            <a:endParaRPr lang="en-US" dirty="0" smtClean="0"/>
          </a:p>
          <a:p>
            <a:r>
              <a:rPr lang="en-US" dirty="0" smtClean="0"/>
              <a:t>These hold regardless of whether factor loadings are zero (1234).</a:t>
            </a:r>
          </a:p>
          <a:p>
            <a:endParaRPr lang="en-US" dirty="0" smtClean="0"/>
          </a:p>
          <a:p>
            <a:r>
              <a:rPr lang="en-US" dirty="0" smtClean="0"/>
              <a:t>\sigma_{12}\sigma_{34} = \sigma_{13}\sigma_{24} = \sigma_{14}\sigma_{23} % 42</a:t>
            </a:r>
          </a:p>
          <a:p>
            <a:endParaRPr lang="en-US" dirty="0" smtClean="0"/>
          </a:p>
        </p:txBody>
      </p:sp>
      <p:sp>
        <p:nvSpPr>
          <p:cNvPr id="4" name="Slide Number Placeholder 3"/>
          <p:cNvSpPr>
            <a:spLocks noGrp="1"/>
          </p:cNvSpPr>
          <p:nvPr>
            <p:ph type="sldNum" sz="quarter" idx="10"/>
          </p:nvPr>
        </p:nvSpPr>
        <p:spPr/>
        <p:txBody>
          <a:bodyPr/>
          <a:lstStyle/>
          <a:p>
            <a:fld id="{BCB29957-AB09-4913-96B1-FB09EBCE209D}" type="slidenum">
              <a:rPr lang="en-US" smtClean="0"/>
              <a:pPr/>
              <a:t>31</a:t>
            </a:fld>
            <a:endParaRPr lang="en-US" dirty="0"/>
          </a:p>
        </p:txBody>
      </p:sp>
    </p:spTree>
    <p:extLst>
      <p:ext uri="{BB962C8B-B14F-4D97-AF65-F5344CB8AC3E}">
        <p14:creationId xmlns:p14="http://schemas.microsoft.com/office/powerpoint/2010/main" val="232861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slide about this in the next set – maybe out </a:t>
            </a:r>
            <a:r>
              <a:rPr lang="en-US" smtClean="0"/>
              <a:t>of place.</a:t>
            </a:r>
            <a:endParaRPr lang="en-US"/>
          </a:p>
        </p:txBody>
      </p:sp>
      <p:sp>
        <p:nvSpPr>
          <p:cNvPr id="4" name="Slide Number Placeholder 3"/>
          <p:cNvSpPr>
            <a:spLocks noGrp="1"/>
          </p:cNvSpPr>
          <p:nvPr>
            <p:ph type="sldNum" sz="quarter" idx="10"/>
          </p:nvPr>
        </p:nvSpPr>
        <p:spPr/>
        <p:txBody>
          <a:bodyPr/>
          <a:lstStyle/>
          <a:p>
            <a:fld id="{BCB29957-AB09-4913-96B1-FB09EBCE209D}" type="slidenum">
              <a:rPr lang="en-US" smtClean="0"/>
              <a:pPr/>
              <a:t>34</a:t>
            </a:fld>
            <a:endParaRPr lang="en-US" dirty="0"/>
          </a:p>
        </p:txBody>
      </p:sp>
    </p:spTree>
    <p:extLst>
      <p:ext uri="{BB962C8B-B14F-4D97-AF65-F5344CB8AC3E}">
        <p14:creationId xmlns:p14="http://schemas.microsoft.com/office/powerpoint/2010/main" val="1658256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Some fooling around to color some of the parameters in </a:t>
            </a:r>
            <a:r>
              <a:rPr lang="en-US" dirty="0" err="1" smtClean="0"/>
              <a:t>Latexit</a:t>
            </a:r>
            <a:endParaRPr lang="en-US" dirty="0" smtClean="0"/>
          </a:p>
          <a:p>
            <a:endParaRPr lang="en-US" dirty="0" smtClean="0"/>
          </a:p>
          <a:p>
            <a:r>
              <a:rPr lang="en-US" dirty="0" smtClean="0"/>
              <a:t>\</a:t>
            </a:r>
            <a:r>
              <a:rPr lang="en-US" dirty="0" err="1" smtClean="0"/>
              <a:t>mathbf</a:t>
            </a:r>
            <a:r>
              <a:rPr lang="en-US" dirty="0" smtClean="0"/>
              <a:t>{D}_1 &amp;=&amp;  \</a:t>
            </a:r>
            <a:r>
              <a:rPr lang="en-US" dirty="0" err="1" smtClean="0"/>
              <a:t>mathbf</a:t>
            </a:r>
            <a:r>
              <a:rPr lang="en-US" dirty="0" smtClean="0"/>
              <a:t>{F} + \</a:t>
            </a:r>
            <a:r>
              <a:rPr lang="en-US" dirty="0" err="1" smtClean="0"/>
              <a:t>mathbf</a:t>
            </a:r>
            <a:r>
              <a:rPr lang="en-US" dirty="0" smtClean="0"/>
              <a:t>{e}_1 \\</a:t>
            </a:r>
          </a:p>
          <a:p>
            <a:r>
              <a:rPr lang="en-US" dirty="0" smtClean="0"/>
              <a:t>\</a:t>
            </a:r>
            <a:r>
              <a:rPr lang="en-US" dirty="0" err="1" smtClean="0"/>
              <a:t>mathbf</a:t>
            </a:r>
            <a:r>
              <a:rPr lang="en-US" dirty="0" smtClean="0"/>
              <a:t>{D}_2 &amp;=&amp;  \</a:t>
            </a:r>
            <a:r>
              <a:rPr lang="en-US" dirty="0" err="1" smtClean="0"/>
              <a:t>boldsymbol</a:t>
            </a:r>
            <a:r>
              <a:rPr lang="en-US" dirty="0" smtClean="0"/>
              <a:t>{\Lambda}_2\</a:t>
            </a:r>
            <a:r>
              <a:rPr lang="en-US" dirty="0" err="1" smtClean="0"/>
              <a:t>mathbf</a:t>
            </a:r>
            <a:r>
              <a:rPr lang="en-US" dirty="0" smtClean="0"/>
              <a:t>{F} + \</a:t>
            </a:r>
            <a:r>
              <a:rPr lang="en-US" dirty="0" err="1" smtClean="0"/>
              <a:t>mathbf</a:t>
            </a:r>
            <a:r>
              <a:rPr lang="en-US" dirty="0" smtClean="0"/>
              <a:t>{e}_2 \\</a:t>
            </a:r>
          </a:p>
          <a:p>
            <a:r>
              <a:rPr lang="en-US" dirty="0" smtClean="0"/>
              <a:t>\</a:t>
            </a:r>
            <a:r>
              <a:rPr lang="en-US" dirty="0" err="1" smtClean="0"/>
              <a:t>mathbf</a:t>
            </a:r>
            <a:r>
              <a:rPr lang="en-US" dirty="0" smtClean="0"/>
              <a:t>{D}_3 &amp;=&amp;  ~~~~% \</a:t>
            </a:r>
            <a:r>
              <a:rPr lang="en-US" dirty="0" err="1" smtClean="0"/>
              <a:t>boldsymbol</a:t>
            </a:r>
            <a:r>
              <a:rPr lang="en-US" dirty="0" smtClean="0"/>
              <a:t>{\Lambda}_3</a:t>
            </a:r>
          </a:p>
          <a:p>
            <a:r>
              <a:rPr lang="en-US" dirty="0" smtClean="0"/>
              <a:t>\</a:t>
            </a:r>
            <a:r>
              <a:rPr lang="en-US" dirty="0" err="1" smtClean="0"/>
              <a:t>mathbf</a:t>
            </a:r>
            <a:r>
              <a:rPr lang="en-US" dirty="0" smtClean="0"/>
              <a:t>{F} + \</a:t>
            </a:r>
            <a:r>
              <a:rPr lang="en-US" dirty="0" err="1" smtClean="0"/>
              <a:t>mathbf</a:t>
            </a:r>
            <a:r>
              <a:rPr lang="en-US" dirty="0" smtClean="0"/>
              <a:t>{e}_3 % 36</a:t>
            </a:r>
          </a:p>
          <a:p>
            <a:endParaRPr lang="en-US" dirty="0" smtClean="0"/>
          </a:p>
          <a:p>
            <a:r>
              <a:rPr lang="en-US" dirty="0" smtClean="0"/>
              <a:t>\</a:t>
            </a:r>
            <a:r>
              <a:rPr lang="en-US" dirty="0" err="1" smtClean="0"/>
              <a:t>boldsymbol</a:t>
            </a:r>
            <a:r>
              <a:rPr lang="en-US" dirty="0" smtClean="0"/>
              <a:t>{\Lambda}_3 % Make it red</a:t>
            </a:r>
          </a:p>
          <a:p>
            <a:endParaRPr lang="en-US" dirty="0" smtClean="0"/>
          </a:p>
          <a:p>
            <a:endParaRPr lang="en-US" dirty="0" smtClean="0"/>
          </a:p>
          <a:p>
            <a:r>
              <a:rPr lang="en-US" dirty="0" smtClean="0"/>
              <a:t>V\left(</a:t>
            </a:r>
          </a:p>
          <a:p>
            <a:r>
              <a:rPr lang="en-US" dirty="0" smtClean="0"/>
              <a:t>\begin{array}{c} \</a:t>
            </a:r>
            <a:r>
              <a:rPr lang="en-US" dirty="0" err="1" smtClean="0"/>
              <a:t>mathbf</a:t>
            </a:r>
            <a:r>
              <a:rPr lang="en-US" dirty="0" smtClean="0"/>
              <a:t>{e}_1 \\ \</a:t>
            </a:r>
            <a:r>
              <a:rPr lang="en-US" dirty="0" err="1" smtClean="0"/>
              <a:t>mathbf</a:t>
            </a:r>
            <a:r>
              <a:rPr lang="en-US" dirty="0" smtClean="0"/>
              <a:t>{e}_3 \\ \</a:t>
            </a:r>
            <a:r>
              <a:rPr lang="en-US" dirty="0" err="1" smtClean="0"/>
              <a:t>mathbf</a:t>
            </a:r>
            <a:r>
              <a:rPr lang="en-US" dirty="0" smtClean="0"/>
              <a:t>{e}_3  \end{array}</a:t>
            </a:r>
          </a:p>
          <a:p>
            <a:r>
              <a:rPr lang="en-US" dirty="0" smtClean="0"/>
              <a:t> \right) = \left(</a:t>
            </a:r>
          </a:p>
          <a:p>
            <a:r>
              <a:rPr lang="en-US" dirty="0" smtClean="0"/>
              <a:t>\begin{array}{</a:t>
            </a:r>
            <a:r>
              <a:rPr lang="en-US" dirty="0" err="1" smtClean="0"/>
              <a:t>r|r|r</a:t>
            </a:r>
            <a:r>
              <a:rPr lang="en-US" dirty="0" smtClean="0"/>
              <a:t>} </a:t>
            </a:r>
          </a:p>
          <a:p>
            <a:r>
              <a:rPr lang="en-US" dirty="0" smtClean="0"/>
              <a:t>\</a:t>
            </a:r>
            <a:r>
              <a:rPr lang="en-US" dirty="0" err="1" smtClean="0"/>
              <a:t>boldsymbol</a:t>
            </a:r>
            <a:r>
              <a:rPr lang="en-US" dirty="0" smtClean="0"/>
              <a:t>{\Omega}_{11} &amp; \</a:t>
            </a:r>
            <a:r>
              <a:rPr lang="en-US" dirty="0" err="1" smtClean="0"/>
              <a:t>boldsymbol</a:t>
            </a:r>
            <a:r>
              <a:rPr lang="en-US" dirty="0" smtClean="0"/>
              <a:t>{\Omega}_{12} &amp; \</a:t>
            </a:r>
            <a:r>
              <a:rPr lang="en-US" dirty="0" err="1" smtClean="0"/>
              <a:t>mathbf</a:t>
            </a:r>
            <a:r>
              <a:rPr lang="en-US" dirty="0" smtClean="0"/>
              <a:t>{0}\\ \</a:t>
            </a:r>
            <a:r>
              <a:rPr lang="en-US" dirty="0" err="1" smtClean="0"/>
              <a:t>hline</a:t>
            </a:r>
            <a:endParaRPr lang="en-US" dirty="0" smtClean="0"/>
          </a:p>
          <a:p>
            <a:r>
              <a:rPr lang="en-US" dirty="0" smtClean="0"/>
              <a:t>                     &amp; \</a:t>
            </a:r>
            <a:r>
              <a:rPr lang="en-US" dirty="0" err="1" smtClean="0"/>
              <a:t>boldsymbol</a:t>
            </a:r>
            <a:r>
              <a:rPr lang="en-US" dirty="0" smtClean="0"/>
              <a:t>{\Omega}_{22}     &amp; \</a:t>
            </a:r>
            <a:r>
              <a:rPr lang="en-US" dirty="0" err="1" smtClean="0"/>
              <a:t>mathbf</a:t>
            </a:r>
            <a:r>
              <a:rPr lang="en-US" dirty="0" smtClean="0"/>
              <a:t>{0}\\ \</a:t>
            </a:r>
            <a:r>
              <a:rPr lang="en-US" dirty="0" err="1" smtClean="0"/>
              <a:t>hline</a:t>
            </a:r>
            <a:endParaRPr lang="en-US" dirty="0" smtClean="0"/>
          </a:p>
          <a:p>
            <a:r>
              <a:rPr lang="en-US" dirty="0" smtClean="0"/>
              <a:t>                     &amp;                              &amp; ~~~~~</a:t>
            </a:r>
          </a:p>
          <a:p>
            <a:r>
              <a:rPr lang="en-US" dirty="0" smtClean="0"/>
              <a:t>%\</a:t>
            </a:r>
            <a:r>
              <a:rPr lang="en-US" dirty="0" err="1" smtClean="0"/>
              <a:t>boldsymbol</a:t>
            </a:r>
            <a:r>
              <a:rPr lang="en-US" dirty="0" smtClean="0"/>
              <a:t>{\Omega}_{33}</a:t>
            </a:r>
          </a:p>
          <a:p>
            <a:r>
              <a:rPr lang="en-US" dirty="0" smtClean="0"/>
              <a:t>\end{array} \right) % 36</a:t>
            </a:r>
          </a:p>
          <a:p>
            <a:endParaRPr lang="en-US" dirty="0" smtClean="0"/>
          </a:p>
          <a:p>
            <a:r>
              <a:rPr lang="en-US" dirty="0" smtClean="0"/>
              <a:t>\</a:t>
            </a:r>
            <a:r>
              <a:rPr lang="en-US" dirty="0" err="1" smtClean="0"/>
              <a:t>boldsymbol</a:t>
            </a:r>
            <a:r>
              <a:rPr lang="en-US" dirty="0" smtClean="0"/>
              <a:t>{\Omega}_{33} % Make it red</a:t>
            </a:r>
          </a:p>
          <a:p>
            <a:endParaRPr lang="en-US" dirty="0" smtClean="0"/>
          </a:p>
          <a:p>
            <a:r>
              <a:rPr lang="en-US" dirty="0" smtClean="0"/>
              <a:t>V(\</a:t>
            </a:r>
            <a:r>
              <a:rPr lang="en-US" dirty="0" err="1" smtClean="0"/>
              <a:t>mathbf</a:t>
            </a:r>
            <a:r>
              <a:rPr lang="en-US" dirty="0" smtClean="0"/>
              <a:t>{F}) = \</a:t>
            </a:r>
            <a:r>
              <a:rPr lang="en-US" dirty="0" err="1" smtClean="0"/>
              <a:t>boldsymbol</a:t>
            </a:r>
            <a:r>
              <a:rPr lang="en-US" dirty="0" smtClean="0"/>
              <a:t>{\Phi}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39</a:t>
            </a:fld>
            <a:endParaRPr lang="en-US" dirty="0"/>
          </a:p>
        </p:txBody>
      </p:sp>
    </p:spTree>
    <p:extLst>
      <p:ext uri="{BB962C8B-B14F-4D97-AF65-F5344CB8AC3E}">
        <p14:creationId xmlns:p14="http://schemas.microsoft.com/office/powerpoint/2010/main" val="3641378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Solve for it and then it becomes black</a:t>
            </a:r>
          </a:p>
          <a:p>
            <a:r>
              <a:rPr lang="en-US" dirty="0" smtClean="0"/>
              <a:t>% Idea is we solve for it and then it becomes black</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{\Lambda}_2^\top &amp; </a:t>
            </a:r>
          </a:p>
          <a:p>
            <a:r>
              <a:rPr lang="en-US" dirty="0" smtClean="0"/>
              <a:t>\</a:t>
            </a:r>
            <a:r>
              <a:rPr lang="en-US" dirty="0" err="1" smtClean="0"/>
              <a:t>boldsymbol</a:t>
            </a:r>
            <a:r>
              <a:rPr lang="en-US" dirty="0" smtClean="0"/>
              <a:t>{\Phi} ~~~~ % \</a:t>
            </a:r>
            <a:r>
              <a:rPr lang="en-US" dirty="0" err="1" smtClean="0"/>
              <a:t>boldsymbol</a:t>
            </a:r>
            <a:r>
              <a:rPr lang="en-US" dirty="0" smtClean="0"/>
              <a:t>{\Lambda}_3^\top </a:t>
            </a:r>
          </a:p>
          <a:p>
            <a:r>
              <a:rPr lang="en-US" dirty="0" smtClean="0"/>
              <a:t> \\ \</a:t>
            </a:r>
            <a:r>
              <a:rPr lang="en-US" dirty="0" err="1" smtClean="0"/>
              <a:t>hline</a:t>
            </a:r>
            <a:r>
              <a:rPr lang="en-US" dirty="0" smtClean="0"/>
              <a:t>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{\Lambda}_2^\top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{\Lambda}_3^\top</a:t>
            </a:r>
          </a:p>
          <a:p>
            <a:r>
              <a:rPr lang="en-US" dirty="0" smtClean="0"/>
              <a:t>\\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a:t>
            </a:r>
          </a:p>
          <a:p>
            <a:r>
              <a:rPr lang="en-US" dirty="0" smtClean="0"/>
              <a:t>~~~~</a:t>
            </a:r>
          </a:p>
          <a:p>
            <a:r>
              <a:rPr lang="en-US" dirty="0" smtClean="0"/>
              <a:t>%\</a:t>
            </a:r>
            <a:r>
              <a:rPr lang="en-US" dirty="0" err="1" smtClean="0"/>
              <a:t>boldsymbol</a:t>
            </a:r>
            <a:r>
              <a:rPr lang="en-US" dirty="0" smtClean="0"/>
              <a:t>{\Omega}_{33}</a:t>
            </a:r>
          </a:p>
          <a:p>
            <a:r>
              <a:rPr lang="en-US" dirty="0" smtClean="0"/>
              <a:t>\end{array} \right) % 28</a:t>
            </a:r>
          </a:p>
          <a:p>
            <a:endParaRPr lang="en-US" dirty="0" smtClean="0"/>
          </a:p>
          <a:p>
            <a:r>
              <a:rPr lang="en-US" dirty="0" smtClean="0"/>
              <a:t>% Red</a:t>
            </a:r>
          </a:p>
          <a:p>
            <a:r>
              <a:rPr lang="en-US" dirty="0" smtClean="0"/>
              <a:t>\</a:t>
            </a:r>
            <a:r>
              <a:rPr lang="en-US" dirty="0" err="1" smtClean="0"/>
              <a:t>boldsymbol</a:t>
            </a:r>
            <a:r>
              <a:rPr lang="en-US" dirty="0" smtClean="0"/>
              <a:t>{\Lambda}_3^\top </a:t>
            </a:r>
          </a:p>
          <a:p>
            <a:r>
              <a:rPr lang="en-US" dirty="0" smtClean="0"/>
              <a:t>\</a:t>
            </a:r>
            <a:r>
              <a:rPr lang="en-US" dirty="0" err="1" smtClean="0"/>
              <a:t>boldsymbol</a:t>
            </a:r>
            <a:r>
              <a:rPr lang="en-US" dirty="0" smtClean="0"/>
              <a:t>{\Omega}_{33}</a:t>
            </a:r>
          </a:p>
          <a:p>
            <a:endParaRPr lang="en-US" dirty="0" smtClean="0"/>
          </a:p>
          <a:p>
            <a:r>
              <a:rPr lang="en-US" dirty="0" smtClean="0"/>
              <a:t>\</a:t>
            </a:r>
            <a:r>
              <a:rPr lang="en-US" dirty="0" err="1" smtClean="0"/>
              <a:t>boldsymbol</a:t>
            </a:r>
            <a:r>
              <a:rPr lang="en-US" dirty="0" smtClean="0"/>
              <a:t>{\Lambda}_3 &amp;=&amp; \</a:t>
            </a:r>
            <a:r>
              <a:rPr lang="en-US" dirty="0" err="1" smtClean="0"/>
              <a:t>boldsymbol</a:t>
            </a:r>
            <a:r>
              <a:rPr lang="en-US" dirty="0" smtClean="0"/>
              <a:t>{\Sigma}_{13}^\top\</a:t>
            </a:r>
            <a:r>
              <a:rPr lang="en-US" dirty="0" err="1" smtClean="0"/>
              <a:t>boldsymbol</a:t>
            </a:r>
            <a:r>
              <a:rPr lang="en-US" dirty="0" smtClean="0"/>
              <a:t>{\Phi}^{-1} \\</a:t>
            </a:r>
          </a:p>
          <a:p>
            <a:r>
              <a:rPr lang="en-US" dirty="0" smtClean="0"/>
              <a:t>\</a:t>
            </a:r>
            <a:r>
              <a:rPr lang="en-US" dirty="0" err="1" smtClean="0"/>
              <a:t>boldsymbol</a:t>
            </a:r>
            <a:r>
              <a:rPr lang="en-US" dirty="0" smtClean="0"/>
              <a:t>{\Omega}_{33} &amp;=&amp; \</a:t>
            </a:r>
            <a:r>
              <a:rPr lang="en-US" dirty="0" err="1" smtClean="0"/>
              <a:t>boldsymbol</a:t>
            </a:r>
            <a:r>
              <a:rPr lang="en-US" dirty="0" smtClean="0"/>
              <a:t>{\Sigma}_{33} -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36</a:t>
            </a:r>
          </a:p>
          <a:p>
            <a:endParaRPr lang="en-US" dirty="0" smtClean="0"/>
          </a:p>
          <a:p>
            <a:r>
              <a:rPr lang="en-US" dirty="0" smtClean="0"/>
              <a:t>%%%%%%%%%%%%%%%%%</a:t>
            </a:r>
          </a:p>
          <a:p>
            <a:r>
              <a:rPr lang="en-US" dirty="0" smtClean="0"/>
              <a:t>Backup of the previous slide. </a:t>
            </a:r>
            <a:r>
              <a:rPr lang="en-US" dirty="0" err="1" smtClean="0"/>
              <a:t>LateX</a:t>
            </a:r>
            <a:r>
              <a:rPr lang="en-US" dirty="0" smtClean="0"/>
              <a:t> is much easier to follow.</a:t>
            </a:r>
          </a:p>
          <a:p>
            <a:endParaRPr lang="en-US" dirty="0" smtClean="0"/>
          </a:p>
          <a:p>
            <a:r>
              <a:rPr lang="en-US" dirty="0" smtClean="0"/>
              <a:t>\</a:t>
            </a:r>
            <a:r>
              <a:rPr lang="en-US" dirty="0" err="1" smtClean="0"/>
              <a:t>boldsymbol</a:t>
            </a:r>
            <a:r>
              <a:rPr lang="en-US" dirty="0" smtClean="0"/>
              <a:t>{\Sigma}</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{\Sigma}_{11} &amp; \</a:t>
            </a:r>
            <a:r>
              <a:rPr lang="en-US" dirty="0" err="1" smtClean="0"/>
              <a:t>boldsymbol</a:t>
            </a:r>
            <a:r>
              <a:rPr lang="en-US" dirty="0" smtClean="0"/>
              <a:t>{\Sigma}_{12} &amp;</a:t>
            </a:r>
          </a:p>
          <a:p>
            <a:r>
              <a:rPr lang="en-US" dirty="0" smtClean="0"/>
              <a:t>\</a:t>
            </a:r>
            <a:r>
              <a:rPr lang="en-US" dirty="0" err="1" smtClean="0"/>
              <a:t>boldsymbol</a:t>
            </a:r>
            <a:r>
              <a:rPr lang="en-US" dirty="0" smtClean="0"/>
              <a:t>{\Sigma}_{13} \\ \</a:t>
            </a:r>
            <a:r>
              <a:rPr lang="en-US" dirty="0" err="1" smtClean="0"/>
              <a:t>hline</a:t>
            </a:r>
            <a:endParaRPr lang="en-US" dirty="0" smtClean="0"/>
          </a:p>
          <a:p>
            <a:r>
              <a:rPr lang="en-US" dirty="0" smtClean="0"/>
              <a:t> &amp; \</a:t>
            </a:r>
            <a:r>
              <a:rPr lang="en-US" dirty="0" err="1" smtClean="0"/>
              <a:t>boldsymbol</a:t>
            </a:r>
            <a:r>
              <a:rPr lang="en-US" dirty="0" smtClean="0"/>
              <a:t>{\Sigma}_{22} &amp;  \</a:t>
            </a:r>
            <a:r>
              <a:rPr lang="en-US" dirty="0" err="1" smtClean="0"/>
              <a:t>boldsymbol</a:t>
            </a:r>
            <a:r>
              <a:rPr lang="en-US" dirty="0" smtClean="0"/>
              <a:t>{\Sigma}_{23} \\ \</a:t>
            </a:r>
            <a:r>
              <a:rPr lang="en-US" dirty="0" err="1" smtClean="0"/>
              <a:t>hline</a:t>
            </a:r>
            <a:endParaRPr lang="en-US" dirty="0" smtClean="0"/>
          </a:p>
          <a:p>
            <a:r>
              <a:rPr lang="en-US" dirty="0" smtClean="0"/>
              <a:t> &amp;  &amp; \</a:t>
            </a:r>
            <a:r>
              <a:rPr lang="en-US" dirty="0" err="1" smtClean="0"/>
              <a:t>boldsymbol</a:t>
            </a:r>
            <a:r>
              <a:rPr lang="en-US" dirty="0" smtClean="0"/>
              <a:t>{\Sigma}_{33}</a:t>
            </a:r>
          </a:p>
          <a:p>
            <a:r>
              <a:rPr lang="en-US" dirty="0" smtClean="0"/>
              <a:t>\end{array} \right) \\ \\</a:t>
            </a:r>
          </a:p>
          <a:p>
            <a:r>
              <a:rPr lang="en-US" dirty="0" smtClean="0"/>
              <a:t>&amp;=&amp;</a:t>
            </a:r>
          </a:p>
          <a:p>
            <a:r>
              <a:rPr lang="en-US" dirty="0" smtClean="0"/>
              <a:t>\left( \begin{array}{</a:t>
            </a:r>
            <a:r>
              <a:rPr lang="en-US" dirty="0" err="1" smtClean="0"/>
              <a:t>r|r|r</a:t>
            </a:r>
            <a:r>
              <a:rPr lang="en-US" dirty="0" smtClean="0"/>
              <a:t>} </a:t>
            </a:r>
          </a:p>
          <a:p>
            <a:r>
              <a:rPr lang="en-US" dirty="0" smtClean="0"/>
              <a:t>\</a:t>
            </a:r>
            <a:r>
              <a:rPr lang="en-US" dirty="0" err="1" smtClean="0"/>
              <a:t>boldsymbol</a:t>
            </a:r>
            <a:r>
              <a:rPr lang="en-US" dirty="0" smtClean="0"/>
              <a:t>{\</a:t>
            </a:r>
            <a:r>
              <a:rPr lang="en-US" dirty="0" err="1" smtClean="0"/>
              <a:t>boldsymbol</a:t>
            </a:r>
            <a:r>
              <a:rPr lang="en-US" dirty="0" smtClean="0"/>
              <a:t>{\Phi}+\Omega}_{11} &amp; </a:t>
            </a:r>
          </a:p>
          <a:p>
            <a:r>
              <a:rPr lang="en-US" dirty="0" smtClean="0"/>
              <a:t>\</a:t>
            </a:r>
            <a:r>
              <a:rPr lang="en-US" dirty="0" err="1" smtClean="0"/>
              <a:t>boldsymbol</a:t>
            </a:r>
            <a:r>
              <a:rPr lang="en-US" dirty="0" smtClean="0"/>
              <a:t>{\Phi}\</a:t>
            </a:r>
            <a:r>
              <a:rPr lang="en-US" dirty="0" err="1" smtClean="0"/>
              <a:t>boldsymbol</a:t>
            </a:r>
            <a:r>
              <a:rPr lang="en-US" dirty="0" smtClean="0"/>
              <a:t>{\Lambda}_2^\top &amp; </a:t>
            </a:r>
          </a:p>
          <a:p>
            <a:r>
              <a:rPr lang="en-US" dirty="0" smtClean="0"/>
              <a:t>\</a:t>
            </a:r>
            <a:r>
              <a:rPr lang="en-US" dirty="0" err="1" smtClean="0"/>
              <a:t>boldsymbol</a:t>
            </a:r>
            <a:r>
              <a:rPr lang="en-US" dirty="0" smtClean="0"/>
              <a:t>{\Phi}\</a:t>
            </a:r>
            <a:r>
              <a:rPr lang="en-US" dirty="0" err="1" smtClean="0"/>
              <a:t>boldsymbol</a:t>
            </a:r>
            <a:r>
              <a:rPr lang="en-US" dirty="0" smtClean="0"/>
              <a:t>{\Lambda}_3^\top\\ \</a:t>
            </a:r>
            <a:r>
              <a:rPr lang="en-US" dirty="0" err="1" smtClean="0"/>
              <a:t>hline</a:t>
            </a:r>
            <a:endParaRPr lang="en-US" dirty="0" smtClean="0"/>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{\Lambda}_2^\top + \</a:t>
            </a:r>
            <a:r>
              <a:rPr lang="en-US" dirty="0" err="1" smtClean="0"/>
              <a:t>boldsymbol</a:t>
            </a:r>
            <a:r>
              <a:rPr lang="en-US" dirty="0" smtClean="0"/>
              <a:t>{\Omega}_{22}     </a:t>
            </a:r>
          </a:p>
          <a:p>
            <a:r>
              <a:rPr lang="en-US" dirty="0" smtClean="0"/>
              <a:t>&amp; \</a:t>
            </a:r>
            <a:r>
              <a:rPr lang="en-US" dirty="0" err="1" smtClean="0"/>
              <a:t>boldsymbol</a:t>
            </a:r>
            <a:r>
              <a:rPr lang="en-US" dirty="0" smtClean="0"/>
              <a:t>{\Lambda}_2\</a:t>
            </a:r>
            <a:r>
              <a:rPr lang="en-US" dirty="0" err="1" smtClean="0"/>
              <a:t>boldsymbol</a:t>
            </a:r>
            <a:r>
              <a:rPr lang="en-US" dirty="0" smtClean="0"/>
              <a:t>{\Phi}\</a:t>
            </a:r>
            <a:r>
              <a:rPr lang="en-US" dirty="0" err="1" smtClean="0"/>
              <a:t>boldsymbol</a:t>
            </a:r>
            <a:r>
              <a:rPr lang="en-US" dirty="0" smtClean="0"/>
              <a:t>{\Lambda}_3^\top \\ \</a:t>
            </a:r>
            <a:r>
              <a:rPr lang="en-US" dirty="0" err="1" smtClean="0"/>
              <a:t>hline</a:t>
            </a:r>
            <a:endParaRPr lang="en-US" dirty="0" smtClean="0"/>
          </a:p>
          <a:p>
            <a:r>
              <a:rPr lang="en-US" dirty="0" smtClean="0"/>
              <a:t>    &amp;   &amp; \</a:t>
            </a:r>
            <a:r>
              <a:rPr lang="en-US" dirty="0" err="1" smtClean="0"/>
              <a:t>boldsymbol</a:t>
            </a:r>
            <a:r>
              <a:rPr lang="en-US" dirty="0" smtClean="0"/>
              <a:t>{\Lambda}_3\</a:t>
            </a:r>
            <a:r>
              <a:rPr lang="en-US" dirty="0" err="1" smtClean="0"/>
              <a:t>boldsymbol</a:t>
            </a:r>
            <a:r>
              <a:rPr lang="en-US" dirty="0" smtClean="0"/>
              <a:t>{\Phi}\</a:t>
            </a:r>
            <a:r>
              <a:rPr lang="en-US" dirty="0" err="1" smtClean="0"/>
              <a:t>boldsymbol</a:t>
            </a:r>
            <a:r>
              <a:rPr lang="en-US" dirty="0" smtClean="0"/>
              <a:t>{\Lambda}_3^\top + \</a:t>
            </a:r>
            <a:r>
              <a:rPr lang="en-US" dirty="0" err="1" smtClean="0"/>
              <a:t>boldsymbol</a:t>
            </a:r>
            <a:r>
              <a:rPr lang="en-US" dirty="0" smtClean="0"/>
              <a:t>{\Omega}_{33}</a:t>
            </a:r>
          </a:p>
          <a:p>
            <a:r>
              <a:rPr lang="en-US" dirty="0" smtClean="0"/>
              <a:t>\end{array} \right) % 36</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helps to have numerous variables per factor.</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work for more general </a:t>
            </a:r>
            <a:r>
              <a:rPr lang="en-US" dirty="0" err="1" smtClean="0"/>
              <a:t>Dk</a:t>
            </a:r>
            <a:r>
              <a:rPr lang="en-US" dirty="0" smtClean="0"/>
              <a:t>, but you’d need p of them and then solve a system of linear equations. Do the whole job at once. </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42</a:t>
            </a:fld>
            <a:endParaRPr lang="en-US" dirty="0"/>
          </a:p>
        </p:txBody>
      </p:sp>
    </p:spTree>
    <p:extLst>
      <p:ext uri="{BB962C8B-B14F-4D97-AF65-F5344CB8AC3E}">
        <p14:creationId xmlns:p14="http://schemas.microsoft.com/office/powerpoint/2010/main" val="47015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Taken from the old Sage job Fac1 on Big Iron</a:t>
            </a:r>
          </a:p>
          <a:p>
            <a:r>
              <a:rPr lang="en-US" dirty="0" smtClean="0"/>
              <a:t>\</a:t>
            </a:r>
            <a:r>
              <a:rPr lang="en-US" dirty="0" err="1" smtClean="0"/>
              <a:t>boldsymbol</a:t>
            </a:r>
            <a:r>
              <a:rPr lang="en-US" dirty="0" smtClean="0"/>
              <a:t>{\Sigma} = </a:t>
            </a:r>
          </a:p>
          <a:p>
            <a:r>
              <a:rPr lang="en-US" dirty="0" smtClean="0"/>
              <a:t>\left(\begin{array}{</a:t>
            </a:r>
            <a:r>
              <a:rPr lang="en-US" dirty="0" err="1" smtClean="0"/>
              <a:t>rrrr</a:t>
            </a:r>
            <a:r>
              <a:rPr lang="en-US" dirty="0" smtClean="0"/>
              <a:t>}</a:t>
            </a:r>
          </a:p>
          <a:p>
            <a:r>
              <a:rPr lang="en-US" dirty="0" smtClean="0"/>
              <a:t>\lambda_{1}^{2} \phi + \omega_{1} &amp; \lambda_{1} \lambda_{2} \phi &amp;</a:t>
            </a:r>
          </a:p>
          <a:p>
            <a:r>
              <a:rPr lang="en-US" dirty="0" smtClean="0"/>
              <a:t>\lambda_{1} \lambda_{3} \phi &amp; \lambda_{1} \lambda_{4} \phi \\</a:t>
            </a:r>
          </a:p>
          <a:p>
            <a:r>
              <a:rPr lang="en-US" dirty="0" smtClean="0"/>
              <a:t>\lambda_{1} \lambda_{2} \phi &amp; \lambda_{2}^{2} \phi + \omega_{2} &amp;</a:t>
            </a:r>
          </a:p>
          <a:p>
            <a:r>
              <a:rPr lang="en-US" dirty="0" smtClean="0"/>
              <a:t>\lambda_{2} \lambda_{3} \phi &amp; \lambda_{2} \lambda_{4} \phi \\</a:t>
            </a:r>
          </a:p>
          <a:p>
            <a:r>
              <a:rPr lang="en-US" dirty="0" smtClean="0"/>
              <a:t>\lambda_{1} \lambda_{3} \phi &amp; \lambda_{2} \lambda_{3} \phi &amp;</a:t>
            </a:r>
          </a:p>
          <a:p>
            <a:r>
              <a:rPr lang="en-US" dirty="0" smtClean="0"/>
              <a:t>\lambda_{3}^{2} \phi + \omega_{3} &amp; \lambda_{3} \lambda_{4} \phi \\</a:t>
            </a:r>
          </a:p>
          <a:p>
            <a:r>
              <a:rPr lang="en-US" dirty="0" smtClean="0"/>
              <a:t>\lambda_{1} \lambda_{4} \phi &amp; \lambda_{2} \lambda_{4} \phi &amp;</a:t>
            </a:r>
          </a:p>
          <a:p>
            <a:r>
              <a:rPr lang="en-US" dirty="0" smtClean="0"/>
              <a:t>\lambda_{3} \lambda_{4} \phi &amp; \lambda_{4}^{2} \phi + \omega_{4}</a:t>
            </a:r>
          </a:p>
          <a:p>
            <a:r>
              <a:rPr lang="en-US" dirty="0" smtClean="0"/>
              <a:t>\end{array}\right) % 30</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7</a:t>
            </a:fld>
            <a:endParaRPr lang="en-US" dirty="0"/>
          </a:p>
        </p:txBody>
      </p:sp>
    </p:spTree>
    <p:extLst>
      <p:ext uri="{BB962C8B-B14F-4D97-AF65-F5344CB8AC3E}">
        <p14:creationId xmlns:p14="http://schemas.microsoft.com/office/powerpoint/2010/main" val="28024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hu-HU" dirty="0" smtClean="0"/>
              <a:t>\begin{array}{c|ccccccccc}</a:t>
            </a:r>
          </a:p>
          <a:p>
            <a:r>
              <a:rPr lang="hu-HU" dirty="0" smtClean="0"/>
              <a:t>\boldsymbol{\theta}_1 &amp; \phi &amp; \lambda_1 &amp;\lambda_2 &amp;\lambda_3 &amp;\lambda_4  </a:t>
            </a:r>
          </a:p>
          <a:p>
            <a:r>
              <a:rPr lang="hu-HU" dirty="0" smtClean="0"/>
              <a:t>                      &amp; \omega_1 &amp; \omega_2 &amp; \omega_3 &amp; \omega_4  \\ \hline</a:t>
            </a:r>
          </a:p>
          <a:p>
            <a:r>
              <a:rPr lang="hu-HU" dirty="0" smtClean="0"/>
              <a:t>\boldsymbol{\theta}_2 &amp; \phi/c^2 &amp; c\lambda_1 &amp;c\lambda_2 &amp;c\lambda_3 &amp; c\lambda_4  </a:t>
            </a:r>
          </a:p>
          <a:p>
            <a:r>
              <a:rPr lang="hu-HU" dirty="0" smtClean="0"/>
              <a:t>                      &amp; \omega_1 &amp; \omega_2 &amp; \omega_3 &amp; \omega_4 </a:t>
            </a:r>
          </a:p>
          <a:p>
            <a:r>
              <a:rPr lang="hu-HU" dirty="0" smtClean="0"/>
              <a:t>\end{array} % 30</a:t>
            </a:r>
          </a:p>
          <a:p>
            <a:endParaRPr lang="hu-HU" dirty="0" smtClean="0"/>
          </a:p>
          <a:p>
            <a:r>
              <a:rPr lang="hu-HU" dirty="0" smtClean="0"/>
              <a:t>Both yield</a:t>
            </a:r>
          </a:p>
          <a:p>
            <a:endParaRPr lang="hu-HU"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a:t>
            </a:r>
          </a:p>
          <a:p>
            <a:endParaRPr lang="hu-HU" dirty="0" smtClean="0"/>
          </a:p>
          <a:p>
            <a:r>
              <a:rPr lang="hu-HU" dirty="0" smtClean="0"/>
              <a:t>The choice $\phi=1$ just sets $c=\sqrt{\phi}$: convenient but seemingly arbitrary. % 20</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8</a:t>
            </a:fld>
            <a:endParaRPr lang="en-US" dirty="0"/>
          </a:p>
        </p:txBody>
      </p:sp>
    </p:spTree>
    <p:extLst>
      <p:ext uri="{BB962C8B-B14F-4D97-AF65-F5344CB8AC3E}">
        <p14:creationId xmlns:p14="http://schemas.microsoft.com/office/powerpoint/2010/main" val="39765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noindent</a:t>
            </a:r>
            <a:endParaRPr lang="en-US" dirty="0" smtClean="0"/>
          </a:p>
          <a:p>
            <a:r>
              <a:rPr lang="en-US" dirty="0" smtClean="0"/>
              <a:t>At points in the parameter space where $\lambda_1, \lambda_2, \lambda_3 \</a:t>
            </a:r>
            <a:r>
              <a:rPr lang="en-US" dirty="0" err="1" smtClean="0"/>
              <a:t>neq</a:t>
            </a:r>
            <a:r>
              <a:rPr lang="en-US" dirty="0" smtClean="0"/>
              <a:t> 0$,</a:t>
            </a:r>
          </a:p>
          <a:p>
            <a:r>
              <a:rPr lang="en-US" dirty="0" smtClean="0"/>
              <a:t>\begin{itemize}</a:t>
            </a:r>
          </a:p>
          <a:p>
            <a:r>
              <a:rPr lang="en-US" dirty="0" smtClean="0"/>
              <a:t>     \item $\</a:t>
            </a:r>
            <a:r>
              <a:rPr lang="en-US" dirty="0" err="1" smtClean="0"/>
              <a:t>frac</a:t>
            </a:r>
            <a:r>
              <a:rPr lang="en-US" dirty="0" smtClean="0"/>
              <a:t>{\sigma_{12}\sigma_{13}}{\sigma_{23}} </a:t>
            </a:r>
          </a:p>
          <a:p>
            <a:r>
              <a:rPr lang="en-US" dirty="0" smtClean="0"/>
              <a:t>          = \</a:t>
            </a:r>
            <a:r>
              <a:rPr lang="en-US" dirty="0" err="1" smtClean="0"/>
              <a:t>frac</a:t>
            </a:r>
            <a:r>
              <a:rPr lang="en-US" dirty="0" smtClean="0"/>
              <a:t>{\lambda_1\lambda_2\phi\lambda_1\lambda_3\phi}</a:t>
            </a:r>
          </a:p>
          <a:p>
            <a:r>
              <a:rPr lang="en-US" dirty="0" smtClean="0"/>
              <a:t>                 {\lambda_2\lambda_3\phi} = \lambda_1^2\phi$</a:t>
            </a:r>
          </a:p>
          <a:p>
            <a:r>
              <a:rPr lang="en-US" dirty="0" smtClean="0"/>
              <a:t>     \item And so if $\lambda_1&gt;0$, the function $\</a:t>
            </a:r>
            <a:r>
              <a:rPr lang="en-US" dirty="0" err="1" smtClean="0"/>
              <a:t>lambda_j</a:t>
            </a:r>
            <a:r>
              <a:rPr lang="en-US" dirty="0" smtClean="0"/>
              <a:t>\phi^{1/2}$ is identifiable \newline for $j = 1, \</a:t>
            </a:r>
            <a:r>
              <a:rPr lang="en-US" dirty="0" err="1" smtClean="0"/>
              <a:t>ldots</a:t>
            </a:r>
            <a:r>
              <a:rPr lang="en-US" dirty="0" smtClean="0"/>
              <a:t>, 4$. </a:t>
            </a:r>
          </a:p>
          <a:p>
            <a:r>
              <a:rPr lang="en-US" dirty="0" smtClean="0"/>
              <a:t>     \item $\sigma_{11} - \</a:t>
            </a:r>
            <a:r>
              <a:rPr lang="en-US" dirty="0" err="1" smtClean="0"/>
              <a:t>frac</a:t>
            </a:r>
            <a:r>
              <a:rPr lang="en-US" dirty="0" smtClean="0"/>
              <a:t>{\sigma_{12}\sigma_{13}}{\sigma_{23}} = \omega_1$, and so $\</a:t>
            </a:r>
            <a:r>
              <a:rPr lang="en-US" dirty="0" err="1" smtClean="0"/>
              <a:t>omega_j</a:t>
            </a:r>
            <a:r>
              <a:rPr lang="en-US" dirty="0" smtClean="0"/>
              <a:t>$ is identifiable for $j = 1, \</a:t>
            </a:r>
            <a:r>
              <a:rPr lang="en-US" dirty="0" err="1" smtClean="0"/>
              <a:t>ldots</a:t>
            </a:r>
            <a:r>
              <a:rPr lang="en-US" dirty="0" smtClean="0"/>
              <a:t>, 4$. </a:t>
            </a:r>
          </a:p>
          <a:p>
            <a:r>
              <a:rPr lang="en-US" dirty="0" smtClean="0"/>
              <a:t>     \item $\</a:t>
            </a:r>
            <a:r>
              <a:rPr lang="en-US" dirty="0" err="1" smtClean="0"/>
              <a:t>frac</a:t>
            </a:r>
            <a:r>
              <a:rPr lang="en-US" dirty="0" smtClean="0"/>
              <a:t>{\sigma_{13}}{\sigma_{23}} </a:t>
            </a:r>
          </a:p>
          <a:p>
            <a:r>
              <a:rPr lang="en-US" dirty="0" smtClean="0"/>
              <a:t>         = \</a:t>
            </a:r>
            <a:r>
              <a:rPr lang="en-US" dirty="0" err="1" smtClean="0"/>
              <a:t>frac</a:t>
            </a:r>
            <a:r>
              <a:rPr lang="en-US" dirty="0" smtClean="0"/>
              <a:t>{\lambda_1\lambda_3\phi}{\lambda_2\lambda_3\phi}</a:t>
            </a:r>
          </a:p>
          <a:p>
            <a:r>
              <a:rPr lang="en-US" dirty="0" smtClean="0"/>
              <a:t>         = \</a:t>
            </a:r>
            <a:r>
              <a:rPr lang="en-US" dirty="0" err="1" smtClean="0"/>
              <a:t>frac</a:t>
            </a:r>
            <a:r>
              <a:rPr lang="en-US" dirty="0" smtClean="0"/>
              <a:t>{\lambda_1}{\lambda_2}$, so \</a:t>
            </a:r>
            <a:r>
              <a:rPr lang="en-US" dirty="0" err="1" smtClean="0"/>
              <a:t>emph</a:t>
            </a:r>
            <a:r>
              <a:rPr lang="en-US" dirty="0" smtClean="0"/>
              <a:t>{ratios} of factor loadings  \newline are identifiable.</a:t>
            </a:r>
          </a:p>
          <a:p>
            <a:r>
              <a:rPr lang="en-US" dirty="0" smtClean="0"/>
              <a:t>\end{itemize}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10</a:t>
            </a:fld>
            <a:endParaRPr lang="en-US" dirty="0"/>
          </a:p>
        </p:txBody>
      </p:sp>
    </p:spTree>
    <p:extLst>
      <p:ext uri="{BB962C8B-B14F-4D97-AF65-F5344CB8AC3E}">
        <p14:creationId xmlns:p14="http://schemas.microsoft.com/office/powerpoint/2010/main" val="55582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dirty="0" err="1" smtClean="0"/>
              <a:t>eqnarray</a:t>
            </a:r>
            <a:r>
              <a:rPr lang="en-US" dirty="0" smtClean="0"/>
              <a:t>*}</a:t>
            </a:r>
          </a:p>
          <a:p>
            <a:r>
              <a:rPr lang="en-US" dirty="0" smtClean="0"/>
              <a:t>    \rho^2 &amp; = &amp; \left( \</a:t>
            </a:r>
            <a:r>
              <a:rPr lang="en-US" dirty="0" err="1" smtClean="0"/>
              <a:t>frac</a:t>
            </a:r>
            <a:r>
              <a:rPr lang="en-US" dirty="0" smtClean="0"/>
              <a:t>{</a:t>
            </a:r>
            <a:r>
              <a:rPr lang="en-US" dirty="0" err="1" smtClean="0"/>
              <a:t>Cov</a:t>
            </a:r>
            <a:r>
              <a:rPr lang="en-US" dirty="0" smtClean="0"/>
              <a:t>(D_1,F)}{SD(D_1)SD(F)}\right)^2 \\</a:t>
            </a:r>
          </a:p>
          <a:p>
            <a:r>
              <a:rPr lang="en-US" dirty="0" smtClean="0"/>
              <a:t>           &amp; = &amp; \left( \</a:t>
            </a:r>
            <a:r>
              <a:rPr lang="en-US" dirty="0" err="1" smtClean="0"/>
              <a:t>frac</a:t>
            </a:r>
            <a:r>
              <a:rPr lang="en-US" dirty="0" smtClean="0"/>
              <a:t>{\lambda_1\phi}{\</a:t>
            </a:r>
            <a:r>
              <a:rPr lang="en-US" dirty="0" err="1" smtClean="0"/>
              <a:t>sqrt</a:t>
            </a:r>
            <a:r>
              <a:rPr lang="en-US" dirty="0" smtClean="0"/>
              <a:t>{\lambda_1^2\phi+\omega_1}\</a:t>
            </a:r>
            <a:r>
              <a:rPr lang="en-US" dirty="0" err="1" smtClean="0"/>
              <a:t>sqrt</a:t>
            </a:r>
            <a:r>
              <a:rPr lang="en-US" dirty="0" smtClean="0"/>
              <a:t>{\phi}}\right)^2 \\ </a:t>
            </a:r>
          </a:p>
          <a:p>
            <a:r>
              <a:rPr lang="en-US" dirty="0" smtClean="0"/>
              <a:t>           &amp; = &amp; \</a:t>
            </a:r>
            <a:r>
              <a:rPr lang="en-US" dirty="0" err="1" smtClean="0"/>
              <a:t>frac</a:t>
            </a:r>
            <a:r>
              <a:rPr lang="en-US" dirty="0" smtClean="0"/>
              <a:t>{\lambda_1^2\phi}{\lambda_1^2\phi+\omega_1}</a:t>
            </a:r>
          </a:p>
          <a:p>
            <a:r>
              <a:rPr lang="en-US" dirty="0" smtClean="0"/>
              <a:t>\end{</a:t>
            </a:r>
            <a:r>
              <a:rPr lang="en-US" dirty="0" err="1" smtClean="0"/>
              <a:t>eqnarray</a:t>
            </a:r>
            <a:r>
              <a:rPr lang="en-US" dirty="0" smtClean="0"/>
              <a:t>*} % 24</a:t>
            </a:r>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11</a:t>
            </a:fld>
            <a:endParaRPr lang="en-US" dirty="0"/>
          </a:p>
        </p:txBody>
      </p:sp>
    </p:spTree>
    <p:extLst>
      <p:ext uri="{BB962C8B-B14F-4D97-AF65-F5344CB8AC3E}">
        <p14:creationId xmlns:p14="http://schemas.microsoft.com/office/powerpoint/2010/main" val="20889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\rho^2 = \frac{\lambda_1^2\phi}{\lambda_1^2\phi+\omega_1} % 24</a:t>
            </a:r>
          </a:p>
          <a:p>
            <a:endParaRPr lang="en-US" dirty="0" smtClean="0"/>
          </a:p>
          <a:p>
            <a:r>
              <a:rPr lang="hu-HU" dirty="0" smtClean="0"/>
              <a:t>\boldsymbol{\Sigma} = </a:t>
            </a:r>
          </a:p>
          <a:p>
            <a:r>
              <a:rPr lang="hu-HU" dirty="0" smtClean="0"/>
              <a:t>\left(\begin{array}{rrrr}</a:t>
            </a:r>
          </a:p>
          <a:p>
            <a:r>
              <a:rPr lang="hu-HU" dirty="0" smtClean="0"/>
              <a:t>\lambda_{1}^{2} \phi + \omega_{1} &amp; \lambda_{1} \lambda_{2} \phi &amp;</a:t>
            </a:r>
          </a:p>
          <a:p>
            <a:r>
              <a:rPr lang="hu-HU" dirty="0" smtClean="0"/>
              <a:t>\lambda_{1} \lambda_{3} \phi &amp; \lambda_{1} \lambda_{4} \phi \\</a:t>
            </a:r>
          </a:p>
          <a:p>
            <a:r>
              <a:rPr lang="hu-HU" dirty="0" smtClean="0"/>
              <a:t>\lambda_{1} \lambda_{2} \phi &amp; \lambda_{2}^{2} \phi + \omega_{2} &amp;</a:t>
            </a:r>
          </a:p>
          <a:p>
            <a:r>
              <a:rPr lang="hu-HU" dirty="0" smtClean="0"/>
              <a:t>\lambda_{2} \lambda_{3} \phi &amp; \lambda_{2} \lambda_{4} \phi \\</a:t>
            </a:r>
          </a:p>
          <a:p>
            <a:r>
              <a:rPr lang="hu-HU" dirty="0" smtClean="0"/>
              <a:t>\lambda_{1} \lambda_{3} \phi &amp; \lambda_{2} \lambda_{3} \phi &amp;</a:t>
            </a:r>
          </a:p>
          <a:p>
            <a:r>
              <a:rPr lang="hu-HU" dirty="0" smtClean="0"/>
              <a:t>\lambda_{3}^{2} \phi + \omega_{3} &amp; \lambda_{3} \lambda_{4} \phi \\</a:t>
            </a:r>
          </a:p>
          <a:p>
            <a:r>
              <a:rPr lang="hu-HU" dirty="0" smtClean="0"/>
              <a:t>\lambda_{1} \lambda_{4} \phi &amp; \lambda_{2} \lambda_{4} \phi &amp;</a:t>
            </a:r>
          </a:p>
          <a:p>
            <a:r>
              <a:rPr lang="hu-HU" dirty="0" smtClean="0"/>
              <a:t>\lambda_{3} \lambda_{4} \phi &amp; \lambda_{4}^{2} \phi + \omega_{4}</a:t>
            </a:r>
          </a:p>
          <a:p>
            <a:r>
              <a:rPr lang="hu-HU" dirty="0" smtClean="0"/>
              <a:t>\end{array}\right) % 30 But I shrank it.</a:t>
            </a:r>
          </a:p>
          <a:p>
            <a:endParaRPr lang="hu-HU" dirty="0" smtClean="0"/>
          </a:p>
          <a:p>
            <a:r>
              <a:rPr lang="hu-HU" dirty="0" smtClean="0"/>
              <a:t>\begin{eqnarray*}</a:t>
            </a:r>
          </a:p>
          <a:p>
            <a:r>
              <a:rPr lang="hu-HU" dirty="0" smtClean="0"/>
              <a:t>      \frac{\sigma_{12}\sigma_{13}}{\sigma_{23}\sigma_{11}}  </a:t>
            </a:r>
          </a:p>
          <a:p>
            <a:r>
              <a:rPr lang="hu-HU" dirty="0" smtClean="0"/>
              <a:t>&amp; = &amp; \frac{\lambda_1\lambda_2\phi\lambda_1\lambda_3\phi}</a:t>
            </a:r>
          </a:p>
          <a:p>
            <a:r>
              <a:rPr lang="hu-HU" dirty="0" smtClean="0"/>
              <a:t>                 {\lambda_2\lambda_3\phi (\lambda_1^2\phi+\omega_1)} \\</a:t>
            </a:r>
          </a:p>
          <a:p>
            <a:r>
              <a:rPr lang="hu-HU" dirty="0" smtClean="0"/>
              <a:t>&amp; = &amp; \frac{\lambda_1^2\phi}{\lambda_1^2\phi+\omega_1} \\</a:t>
            </a:r>
          </a:p>
          <a:p>
            <a:r>
              <a:rPr lang="hu-HU" dirty="0" smtClean="0"/>
              <a:t>&amp; = &amp; \rho^2</a:t>
            </a:r>
          </a:p>
          <a:p>
            <a:r>
              <a:rPr lang="hu-HU" dirty="0" smtClean="0"/>
              <a:t>\end{eqnarray*} % 36</a:t>
            </a:r>
          </a:p>
          <a:p>
            <a:endParaRPr lang="hu-HU" dirty="0" smtClean="0"/>
          </a:p>
          <a:p>
            <a:endParaRPr lang="hu-HU"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12</a:t>
            </a:fld>
            <a:endParaRPr lang="en-US" dirty="0"/>
          </a:p>
        </p:txBody>
      </p:sp>
    </p:spTree>
    <p:extLst>
      <p:ext uri="{BB962C8B-B14F-4D97-AF65-F5344CB8AC3E}">
        <p14:creationId xmlns:p14="http://schemas.microsoft.com/office/powerpoint/2010/main" val="200890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Inequality constraints are another matter,</a:t>
            </a:r>
            <a:r>
              <a:rPr lang="en-US" baseline="0" dirty="0" smtClean="0"/>
              <a:t> maybe.</a:t>
            </a:r>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29957-AB09-4913-96B1-FB09EBCE209D}"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6E20-0B8E-41E5-BBD5-D11DD05D0095}" type="datetimeFigureOut">
              <a:rPr lang="en-US" smtClean="0"/>
              <a:pPr/>
              <a:t>15-03-23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4D016F-EEAC-427D-BD69-16914CADA7C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56E20-0B8E-41E5-BBD5-D11DD05D0095}" type="datetimeFigureOut">
              <a:rPr lang="en-US" smtClean="0"/>
              <a:pPr/>
              <a:t>15-03-23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D016F-EEAC-427D-BD69-16914CADA7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4.emf"/><Relationship Id="rId5"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431s1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emf"/><Relationship Id="rId5"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3048000"/>
          </a:xfrm>
        </p:spPr>
        <p:txBody>
          <a:bodyPr/>
          <a:lstStyle/>
          <a:p>
            <a:pPr eaLnBrk="1" hangingPunct="1"/>
            <a:r>
              <a:rPr lang="en-US" dirty="0" smtClean="0"/>
              <a:t>Confirmatory Factor Analysis Part Two</a:t>
            </a:r>
            <a:br>
              <a:rPr lang="en-US" dirty="0" smtClean="0"/>
            </a:br>
            <a:r>
              <a:rPr lang="en-US" dirty="0"/>
              <a:t/>
            </a:r>
            <a:br>
              <a:rPr lang="en-US" dirty="0"/>
            </a:br>
            <a:r>
              <a:rPr lang="en-US" sz="2400" dirty="0" smtClean="0"/>
              <a:t>STA431:  Spring 2013</a:t>
            </a:r>
            <a:endParaRPr lang="en-US" sz="2400" dirty="0"/>
          </a:p>
        </p:txBody>
      </p:sp>
      <p:sp>
        <p:nvSpPr>
          <p:cNvPr id="4" name="TextBox 3"/>
          <p:cNvSpPr txBox="1"/>
          <p:nvPr/>
        </p:nvSpPr>
        <p:spPr>
          <a:xfrm>
            <a:off x="2224314" y="5867400"/>
            <a:ext cx="3864429"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Certain </a:t>
            </a:r>
            <a:r>
              <a:rPr lang="en-US" i="1" dirty="0" smtClean="0"/>
              <a:t>functions </a:t>
            </a:r>
            <a:r>
              <a:rPr lang="en-US" dirty="0" smtClean="0"/>
              <a:t>of the parameter vector are identifiable</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82" y="2279650"/>
            <a:ext cx="8102600" cy="3568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2"/>
            <a:ext cx="8229600" cy="624989"/>
          </a:xfrm>
        </p:spPr>
        <p:txBody>
          <a:bodyPr>
            <a:normAutofit fontScale="90000"/>
          </a:bodyPr>
          <a:lstStyle/>
          <a:p>
            <a:r>
              <a:rPr lang="en-US" dirty="0"/>
              <a:t>Reliability</a:t>
            </a:r>
          </a:p>
        </p:txBody>
      </p:sp>
      <p:sp>
        <p:nvSpPr>
          <p:cNvPr id="3" name="Content Placeholder 2"/>
          <p:cNvSpPr>
            <a:spLocks noGrp="1"/>
          </p:cNvSpPr>
          <p:nvPr>
            <p:ph idx="1"/>
          </p:nvPr>
        </p:nvSpPr>
        <p:spPr>
          <a:xfrm>
            <a:off x="457200" y="819642"/>
            <a:ext cx="8229600" cy="2792096"/>
          </a:xfrm>
        </p:spPr>
        <p:txBody>
          <a:bodyPr/>
          <a:lstStyle/>
          <a:p>
            <a:r>
              <a:rPr lang="en-US" dirty="0" smtClean="0"/>
              <a:t>Reliability is the squared correlation between the observed score and the true score.</a:t>
            </a:r>
          </a:p>
          <a:p>
            <a:r>
              <a:rPr lang="en-US" dirty="0" smtClean="0"/>
              <a:t>The proportion of variance in the observed score that is not error.</a:t>
            </a:r>
          </a:p>
          <a:p>
            <a:r>
              <a:rPr lang="en-US" dirty="0" smtClean="0"/>
              <a:t>For D</a:t>
            </a:r>
            <a:r>
              <a:rPr lang="en-US" baseline="-25000" dirty="0" smtClean="0"/>
              <a:t>1</a:t>
            </a:r>
            <a:r>
              <a:rPr lang="en-US" dirty="0" smtClean="0"/>
              <a:t> = λ</a:t>
            </a:r>
            <a:r>
              <a:rPr lang="en-US" baseline="-25000" dirty="0" smtClean="0"/>
              <a:t>1</a:t>
            </a:r>
            <a:r>
              <a:rPr lang="en-US" dirty="0" smtClean="0"/>
              <a:t>F + e</a:t>
            </a:r>
            <a:r>
              <a:rPr lang="en-US" baseline="-25000" dirty="0" smtClean="0"/>
              <a:t>1</a:t>
            </a:r>
            <a:r>
              <a:rPr lang="en-US" dirty="0" smtClean="0"/>
              <a:t> it’s</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955" y="3788554"/>
            <a:ext cx="3784600" cy="2768600"/>
          </a:xfrm>
          <a:prstGeom prst="rect">
            <a:avLst/>
          </a:prstGeom>
        </p:spPr>
      </p:pic>
    </p:spTree>
    <p:extLst>
      <p:ext uri="{BB962C8B-B14F-4D97-AF65-F5344CB8AC3E}">
        <p14:creationId xmlns:p14="http://schemas.microsoft.com/office/powerpoint/2010/main" val="172400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15" y="809682"/>
            <a:ext cx="1955800" cy="762000"/>
          </a:xfrm>
          <a:prstGeom prst="rect">
            <a:avLst/>
          </a:prstGeom>
        </p:spPr>
      </p:pic>
      <p:pic>
        <p:nvPicPr>
          <p:cNvPr id="3" name="Picture 2" descr="latex-image-1.pdf"/>
          <p:cNvPicPr>
            <a:picLocks noChangeAspect="1"/>
          </p:cNvPicPr>
          <p:nvPr/>
        </p:nvPicPr>
        <p:blipFill>
          <a:blip r:embed="rId4"/>
          <a:stretch>
            <a:fillRect/>
          </a:stretch>
        </p:blipFill>
        <p:spPr>
          <a:xfrm>
            <a:off x="2816039" y="646915"/>
            <a:ext cx="5840339" cy="1218488"/>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343" y="2491511"/>
            <a:ext cx="6019800" cy="3060700"/>
          </a:xfrm>
          <a:prstGeom prst="rect">
            <a:avLst/>
          </a:prstGeom>
        </p:spPr>
      </p:pic>
      <p:sp>
        <p:nvSpPr>
          <p:cNvPr id="5" name="TextBox 4"/>
          <p:cNvSpPr txBox="1"/>
          <p:nvPr/>
        </p:nvSpPr>
        <p:spPr>
          <a:xfrm>
            <a:off x="2328165" y="6132703"/>
            <a:ext cx="4462129" cy="461665"/>
          </a:xfrm>
          <a:prstGeom prst="rect">
            <a:avLst/>
          </a:prstGeom>
          <a:noFill/>
        </p:spPr>
        <p:txBody>
          <a:bodyPr wrap="none" rtlCol="0">
            <a:spAutoFit/>
          </a:bodyPr>
          <a:lstStyle/>
          <a:p>
            <a:r>
              <a:rPr lang="en-US" sz="2400" dirty="0" smtClean="0"/>
              <a:t>So reliabilities are identifiable too.</a:t>
            </a:r>
            <a:endParaRPr lang="en-US" sz="2400" dirty="0"/>
          </a:p>
        </p:txBody>
      </p:sp>
    </p:spTree>
    <p:extLst>
      <p:ext uri="{BB962C8B-B14F-4D97-AF65-F5344CB8AC3E}">
        <p14:creationId xmlns:p14="http://schemas.microsoft.com/office/powerpoint/2010/main" val="111012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successfully estimate?</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Error variances are knowable.</a:t>
            </a:r>
          </a:p>
          <a:p>
            <a:r>
              <a:rPr lang="en-US" dirty="0" smtClean="0"/>
              <a:t>Factor loadings and variance of the factor are not knowable separately.</a:t>
            </a:r>
          </a:p>
          <a:p>
            <a:r>
              <a:rPr lang="en-US" dirty="0" smtClean="0"/>
              <a:t>But both are knowable up to multiplication by a non-zero constant, so </a:t>
            </a:r>
            <a:r>
              <a:rPr lang="en-US" i="1" dirty="0" smtClean="0"/>
              <a:t>signs of </a:t>
            </a:r>
            <a:r>
              <a:rPr lang="en-US" dirty="0" smtClean="0"/>
              <a:t>factor loadings are knowable (if one sign is known).</a:t>
            </a:r>
          </a:p>
          <a:p>
            <a:r>
              <a:rPr lang="en-US" dirty="0" smtClean="0"/>
              <a:t>Relative magnitudes (ratios) of factor loadings are knowable.</a:t>
            </a:r>
          </a:p>
          <a:p>
            <a:r>
              <a:rPr lang="en-US" dirty="0" smtClean="0"/>
              <a:t>Reliabilities </a:t>
            </a:r>
            <a:r>
              <a:rPr lang="en-US" smtClean="0"/>
              <a:t>are knowable.</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Testing the Model</a:t>
            </a:r>
            <a:endParaRPr lang="en-US" dirty="0"/>
          </a:p>
        </p:txBody>
      </p:sp>
      <p:sp>
        <p:nvSpPr>
          <p:cNvPr id="3" name="Content Placeholder 2"/>
          <p:cNvSpPr>
            <a:spLocks noGrp="1"/>
          </p:cNvSpPr>
          <p:nvPr>
            <p:ph idx="1"/>
          </p:nvPr>
        </p:nvSpPr>
        <p:spPr>
          <a:xfrm>
            <a:off x="457200" y="1143000"/>
            <a:ext cx="8229600" cy="5274233"/>
          </a:xfrm>
        </p:spPr>
        <p:txBody>
          <a:bodyPr>
            <a:normAutofit fontScale="92500" lnSpcReduction="20000"/>
          </a:bodyPr>
          <a:lstStyle/>
          <a:p>
            <a:r>
              <a:rPr lang="en-US" dirty="0" smtClean="0"/>
              <a:t>Note that all the equality constraints must involve only the covariances: </a:t>
            </a:r>
            <a:r>
              <a:rPr lang="en-US" dirty="0" err="1" smtClean="0"/>
              <a:t>σ</a:t>
            </a:r>
            <a:r>
              <a:rPr lang="en-US" baseline="-25000" dirty="0" err="1" smtClean="0"/>
              <a:t>ij</a:t>
            </a:r>
            <a:r>
              <a:rPr lang="en-US" dirty="0" smtClean="0"/>
              <a:t> for </a:t>
            </a:r>
            <a:r>
              <a:rPr lang="en-US" dirty="0" err="1"/>
              <a:t>i</a:t>
            </a:r>
            <a:r>
              <a:rPr lang="en-US" dirty="0" smtClean="0"/>
              <a:t> ≠ j.</a:t>
            </a:r>
          </a:p>
          <a:p>
            <a:r>
              <a:rPr lang="en-US" dirty="0" smtClean="0"/>
              <a:t>In the true model, the covariances are all multiplied by the same non-zero constant.</a:t>
            </a:r>
          </a:p>
          <a:p>
            <a:r>
              <a:rPr lang="en-US" dirty="0" smtClean="0"/>
              <a:t>So, the equality constraints of the true model and the pretend model with </a:t>
            </a:r>
            <a:r>
              <a:rPr lang="en-US" dirty="0" err="1" smtClean="0">
                <a:latin typeface="Lucida Grande"/>
                <a:ea typeface="Lucida Grande"/>
                <a:cs typeface="Lucida Grande"/>
              </a:rPr>
              <a:t>ϕ</a:t>
            </a:r>
            <a:r>
              <a:rPr lang="en-US" dirty="0" smtClean="0"/>
              <a:t>=1 are the same. </a:t>
            </a:r>
          </a:p>
          <a:p>
            <a:r>
              <a:rPr lang="en-US" dirty="0" smtClean="0"/>
              <a:t>The chi-square test for goodness of fit applies to the true model.  This is a great relief!</a:t>
            </a:r>
          </a:p>
          <a:p>
            <a:r>
              <a:rPr lang="en-US" dirty="0" smtClean="0"/>
              <a:t>Likelihood ratio tests comparing full and reduced models are mostly valid without deep thought.</a:t>
            </a:r>
          </a:p>
          <a:p>
            <a:pPr lvl="1"/>
            <a:r>
              <a:rPr lang="en-US" dirty="0" smtClean="0"/>
              <a:t>Equality of factor loadings is testable.</a:t>
            </a:r>
          </a:p>
          <a:p>
            <a:pPr lvl="1"/>
            <a:r>
              <a:rPr lang="en-US" dirty="0" smtClean="0"/>
              <a:t>Could test H</a:t>
            </a:r>
            <a:r>
              <a:rPr lang="en-US" baseline="-25000" dirty="0" smtClean="0"/>
              <a:t>0</a:t>
            </a:r>
            <a:r>
              <a:rPr lang="en-US" dirty="0" smtClean="0"/>
              <a:t>: λ</a:t>
            </a:r>
            <a:r>
              <a:rPr lang="en-US" baseline="-25000" dirty="0" smtClean="0"/>
              <a:t>4</a:t>
            </a:r>
            <a:r>
              <a:rPr lang="en-US" dirty="0" smtClean="0"/>
              <a:t> = 0, etc.</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Re-parameterization</a:t>
            </a:r>
            <a:endParaRPr lang="en-US" dirty="0"/>
          </a:p>
        </p:txBody>
      </p:sp>
      <p:sp>
        <p:nvSpPr>
          <p:cNvPr id="3" name="Content Placeholder 2"/>
          <p:cNvSpPr>
            <a:spLocks noGrp="1"/>
          </p:cNvSpPr>
          <p:nvPr>
            <p:ph idx="1"/>
          </p:nvPr>
        </p:nvSpPr>
        <p:spPr>
          <a:xfrm>
            <a:off x="457200" y="1143000"/>
            <a:ext cx="8229600" cy="5474772"/>
          </a:xfrm>
        </p:spPr>
        <p:txBody>
          <a:bodyPr>
            <a:normAutofit fontScale="92500"/>
          </a:bodyPr>
          <a:lstStyle/>
          <a:p>
            <a:r>
              <a:rPr lang="en-US" dirty="0" smtClean="0"/>
              <a:t>The choice </a:t>
            </a:r>
            <a:r>
              <a:rPr lang="en-US" dirty="0" err="1" smtClean="0">
                <a:latin typeface="Lucida Grande"/>
                <a:ea typeface="Lucida Grande"/>
                <a:cs typeface="Lucida Grande"/>
              </a:rPr>
              <a:t>ϕ</a:t>
            </a:r>
            <a:r>
              <a:rPr lang="en-US" dirty="0" smtClean="0"/>
              <a:t>=1 is a very smart re-parameterization.</a:t>
            </a:r>
          </a:p>
          <a:p>
            <a:r>
              <a:rPr lang="en-US" dirty="0" smtClean="0"/>
              <a:t>It re-expresses the factor loadings as multiples of the square root of </a:t>
            </a:r>
            <a:r>
              <a:rPr lang="en-US" dirty="0" err="1" smtClean="0">
                <a:latin typeface="Lucida Grande"/>
                <a:ea typeface="Lucida Grande"/>
                <a:cs typeface="Lucida Grande"/>
              </a:rPr>
              <a:t>ϕ</a:t>
            </a:r>
            <a:r>
              <a:rPr lang="en-US" dirty="0" smtClean="0"/>
              <a:t>.</a:t>
            </a:r>
          </a:p>
          <a:p>
            <a:r>
              <a:rPr lang="en-US" dirty="0" smtClean="0"/>
              <a:t>It preserves what information is accessible about the parameters of the true model.</a:t>
            </a:r>
          </a:p>
          <a:p>
            <a:r>
              <a:rPr lang="en-US" dirty="0" smtClean="0"/>
              <a:t>Much better than exploratory factor analysis, which lost even the signs of the factor loadings.</a:t>
            </a:r>
          </a:p>
          <a:p>
            <a:r>
              <a:rPr lang="en-US" dirty="0" smtClean="0"/>
              <a:t>This is the second major re-parameterization. The first was losing the the means and intercepts.</a:t>
            </a:r>
          </a:p>
          <a:p>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Oval 27"/>
          <p:cNvSpPr>
            <a:spLocks noChangeArrowheads="1"/>
          </p:cNvSpPr>
          <p:nvPr/>
        </p:nvSpPr>
        <p:spPr bwMode="auto">
          <a:xfrm rot="1420158">
            <a:off x="21209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73756" name="Rectangle 28"/>
          <p:cNvSpPr>
            <a:spLocks noChangeAspect="1" noChangeArrowheads="1"/>
          </p:cNvSpPr>
          <p:nvPr/>
        </p:nvSpPr>
        <p:spPr bwMode="auto">
          <a:xfrm>
            <a:off x="1020036" y="2526270"/>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7" name="Rectangle 29"/>
          <p:cNvSpPr>
            <a:spLocks noChangeAspect="1" noChangeArrowheads="1"/>
          </p:cNvSpPr>
          <p:nvPr/>
        </p:nvSpPr>
        <p:spPr bwMode="auto">
          <a:xfrm>
            <a:off x="2135455" y="2523569"/>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8" name="Rectangle 30"/>
          <p:cNvSpPr>
            <a:spLocks noChangeAspect="1" noChangeArrowheads="1"/>
          </p:cNvSpPr>
          <p:nvPr/>
        </p:nvSpPr>
        <p:spPr bwMode="auto">
          <a:xfrm>
            <a:off x="3204277" y="25352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59" name="Oval 31"/>
          <p:cNvSpPr>
            <a:spLocks noChangeArrowheads="1"/>
          </p:cNvSpPr>
          <p:nvPr/>
        </p:nvSpPr>
        <p:spPr bwMode="auto">
          <a:xfrm rot="-1985002">
            <a:off x="6159500" y="3983037"/>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cxnSp>
        <p:nvCxnSpPr>
          <p:cNvPr id="73762" name="AutoShape 34"/>
          <p:cNvCxnSpPr>
            <a:cxnSpLocks noChangeShapeType="1"/>
            <a:stCxn id="73755" idx="0"/>
            <a:endCxn id="73758" idx="2"/>
          </p:cNvCxnSpPr>
          <p:nvPr/>
        </p:nvCxnSpPr>
        <p:spPr bwMode="auto">
          <a:xfrm flipV="1">
            <a:off x="2761646" y="2992437"/>
            <a:ext cx="671231" cy="1029061"/>
          </a:xfrm>
          <a:prstGeom prst="straightConnector1">
            <a:avLst/>
          </a:prstGeom>
          <a:noFill/>
          <a:ln w="9525">
            <a:solidFill>
              <a:schemeClr val="tx1"/>
            </a:solidFill>
            <a:round/>
            <a:headEnd/>
            <a:tailEnd type="triangle" w="med" len="med"/>
          </a:ln>
        </p:spPr>
      </p:cxnSp>
      <p:cxnSp>
        <p:nvCxnSpPr>
          <p:cNvPr id="73763" name="AutoShape 35"/>
          <p:cNvCxnSpPr>
            <a:cxnSpLocks noChangeShapeType="1"/>
            <a:stCxn id="73755" idx="1"/>
            <a:endCxn id="73757" idx="2"/>
          </p:cNvCxnSpPr>
          <p:nvPr/>
        </p:nvCxnSpPr>
        <p:spPr bwMode="auto">
          <a:xfrm flipH="1" flipV="1">
            <a:off x="2364055" y="2980769"/>
            <a:ext cx="47738" cy="1033588"/>
          </a:xfrm>
          <a:prstGeom prst="straightConnector1">
            <a:avLst/>
          </a:prstGeom>
          <a:noFill/>
          <a:ln w="9525">
            <a:solidFill>
              <a:schemeClr val="tx1"/>
            </a:solidFill>
            <a:round/>
            <a:headEnd/>
            <a:tailEnd type="triangle" w="med" len="med"/>
          </a:ln>
        </p:spPr>
      </p:cxnSp>
      <p:cxnSp>
        <p:nvCxnSpPr>
          <p:cNvPr id="73764" name="AutoShape 36"/>
          <p:cNvCxnSpPr>
            <a:cxnSpLocks noChangeShapeType="1"/>
            <a:stCxn id="73755" idx="2"/>
            <a:endCxn id="73756" idx="2"/>
          </p:cNvCxnSpPr>
          <p:nvPr/>
        </p:nvCxnSpPr>
        <p:spPr bwMode="auto">
          <a:xfrm flipH="1" flipV="1">
            <a:off x="1248636" y="2983470"/>
            <a:ext cx="910725" cy="1273221"/>
          </a:xfrm>
          <a:prstGeom prst="straightConnector1">
            <a:avLst/>
          </a:prstGeom>
          <a:noFill/>
          <a:ln w="9525">
            <a:solidFill>
              <a:schemeClr val="tx1"/>
            </a:solidFill>
            <a:round/>
            <a:headEnd/>
            <a:tailEnd type="triangle" w="med" len="med"/>
          </a:ln>
        </p:spPr>
      </p:cxnSp>
      <p:sp>
        <p:nvSpPr>
          <p:cNvPr id="73766" name="Rectangle 38"/>
          <p:cNvSpPr>
            <a:spLocks noChangeAspect="1" noChangeArrowheads="1"/>
          </p:cNvSpPr>
          <p:nvPr/>
        </p:nvSpPr>
        <p:spPr bwMode="auto">
          <a:xfrm>
            <a:off x="5367682"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7" name="Rectangle 39"/>
          <p:cNvSpPr>
            <a:spLocks noChangeAspect="1" noChangeArrowheads="1"/>
          </p:cNvSpPr>
          <p:nvPr/>
        </p:nvSpPr>
        <p:spPr bwMode="auto">
          <a:xfrm>
            <a:off x="64643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73768" name="Rectangle 40"/>
          <p:cNvSpPr>
            <a:spLocks noChangeAspect="1" noChangeArrowheads="1"/>
          </p:cNvSpPr>
          <p:nvPr/>
        </p:nvSpPr>
        <p:spPr bwMode="auto">
          <a:xfrm>
            <a:off x="7531100" y="2611437"/>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73769" name="AutoShape 41"/>
          <p:cNvCxnSpPr>
            <a:cxnSpLocks noChangeShapeType="1"/>
            <a:stCxn id="73759" idx="6"/>
            <a:endCxn id="73768" idx="2"/>
          </p:cNvCxnSpPr>
          <p:nvPr/>
        </p:nvCxnSpPr>
        <p:spPr bwMode="auto">
          <a:xfrm flipV="1">
            <a:off x="6999288" y="3068637"/>
            <a:ext cx="760412" cy="1120775"/>
          </a:xfrm>
          <a:prstGeom prst="straightConnector1">
            <a:avLst/>
          </a:prstGeom>
          <a:noFill/>
          <a:ln w="9525">
            <a:solidFill>
              <a:schemeClr val="tx1"/>
            </a:solidFill>
            <a:round/>
            <a:headEnd/>
            <a:tailEnd type="triangle" w="med" len="med"/>
          </a:ln>
        </p:spPr>
      </p:cxnSp>
      <p:cxnSp>
        <p:nvCxnSpPr>
          <p:cNvPr id="73770" name="AutoShape 42"/>
          <p:cNvCxnSpPr>
            <a:cxnSpLocks noChangeShapeType="1"/>
            <a:stCxn id="73759" idx="7"/>
            <a:endCxn id="73767" idx="2"/>
          </p:cNvCxnSpPr>
          <p:nvPr/>
        </p:nvCxnSpPr>
        <p:spPr bwMode="auto">
          <a:xfrm flipH="1" flipV="1">
            <a:off x="6692900" y="3068637"/>
            <a:ext cx="18206" cy="924253"/>
          </a:xfrm>
          <a:prstGeom prst="straightConnector1">
            <a:avLst/>
          </a:prstGeom>
          <a:noFill/>
          <a:ln w="9525">
            <a:solidFill>
              <a:schemeClr val="tx1"/>
            </a:solidFill>
            <a:round/>
            <a:headEnd/>
            <a:tailEnd type="triangle" w="med" len="med"/>
          </a:ln>
        </p:spPr>
      </p:cxnSp>
      <p:cxnSp>
        <p:nvCxnSpPr>
          <p:cNvPr id="73771" name="AutoShape 43"/>
          <p:cNvCxnSpPr>
            <a:cxnSpLocks noChangeShapeType="1"/>
            <a:stCxn id="73759" idx="0"/>
            <a:endCxn id="73766" idx="2"/>
          </p:cNvCxnSpPr>
          <p:nvPr/>
        </p:nvCxnSpPr>
        <p:spPr bwMode="auto">
          <a:xfrm flipH="1" flipV="1">
            <a:off x="5596282" y="3068637"/>
            <a:ext cx="770851" cy="988523"/>
          </a:xfrm>
          <a:prstGeom prst="straightConnector1">
            <a:avLst/>
          </a:prstGeom>
          <a:noFill/>
          <a:ln w="9525">
            <a:solidFill>
              <a:schemeClr val="tx1"/>
            </a:solidFill>
            <a:round/>
            <a:headEnd/>
            <a:tailEnd type="triangle" w="med" len="med"/>
          </a:ln>
        </p:spPr>
      </p:cxnSp>
      <p:sp>
        <p:nvSpPr>
          <p:cNvPr id="73781" name="Line 53"/>
          <p:cNvSpPr>
            <a:spLocks noChangeShapeType="1"/>
          </p:cNvSpPr>
          <p:nvPr/>
        </p:nvSpPr>
        <p:spPr bwMode="auto">
          <a:xfrm>
            <a:off x="1248636" y="214527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2" name="Line 54"/>
          <p:cNvSpPr>
            <a:spLocks noChangeShapeType="1"/>
          </p:cNvSpPr>
          <p:nvPr/>
        </p:nvSpPr>
        <p:spPr bwMode="auto">
          <a:xfrm>
            <a:off x="2364055" y="2142569"/>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3" name="Line 55"/>
          <p:cNvSpPr>
            <a:spLocks noChangeShapeType="1"/>
          </p:cNvSpPr>
          <p:nvPr/>
        </p:nvSpPr>
        <p:spPr bwMode="auto">
          <a:xfrm>
            <a:off x="3432877" y="21542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6" name="Line 58"/>
          <p:cNvSpPr>
            <a:spLocks noChangeShapeType="1"/>
          </p:cNvSpPr>
          <p:nvPr/>
        </p:nvSpPr>
        <p:spPr bwMode="auto">
          <a:xfrm>
            <a:off x="5596282"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7" name="Line 59"/>
          <p:cNvSpPr>
            <a:spLocks noChangeShapeType="1"/>
          </p:cNvSpPr>
          <p:nvPr/>
        </p:nvSpPr>
        <p:spPr bwMode="auto">
          <a:xfrm>
            <a:off x="66929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73788" name="Line 60"/>
          <p:cNvSpPr>
            <a:spLocks noChangeShapeType="1"/>
          </p:cNvSpPr>
          <p:nvPr/>
        </p:nvSpPr>
        <p:spPr bwMode="auto">
          <a:xfrm>
            <a:off x="7759700" y="2230437"/>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cxnSp>
        <p:nvCxnSpPr>
          <p:cNvPr id="73789" name="AutoShape 61"/>
          <p:cNvCxnSpPr>
            <a:cxnSpLocks noChangeShapeType="1"/>
            <a:stCxn id="73755" idx="5"/>
            <a:endCxn id="73759" idx="3"/>
          </p:cNvCxnSpPr>
          <p:nvPr/>
        </p:nvCxnSpPr>
        <p:spPr bwMode="auto">
          <a:xfrm rot="16200000" flipH="1">
            <a:off x="4622006" y="2986881"/>
            <a:ext cx="20638" cy="3778250"/>
          </a:xfrm>
          <a:prstGeom prst="curvedConnector3">
            <a:avLst>
              <a:gd name="adj1" fmla="val 5055737"/>
            </a:avLst>
          </a:prstGeom>
          <a:noFill/>
          <a:ln w="9525">
            <a:solidFill>
              <a:schemeClr val="tx1"/>
            </a:solidFill>
            <a:round/>
            <a:headEnd type="triangle" w="med" len="med"/>
            <a:tailEnd type="triangle" w="med" len="med"/>
          </a:ln>
        </p:spPr>
      </p:cxnSp>
      <p:sp>
        <p:nvSpPr>
          <p:cNvPr id="73791" name="Text Box 63"/>
          <p:cNvSpPr txBox="1">
            <a:spLocks noChangeArrowheads="1"/>
          </p:cNvSpPr>
          <p:nvPr/>
        </p:nvSpPr>
        <p:spPr bwMode="auto">
          <a:xfrm>
            <a:off x="1004161" y="2537383"/>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1</a:t>
            </a:r>
            <a:endParaRPr lang="en-US" dirty="0"/>
          </a:p>
        </p:txBody>
      </p:sp>
      <p:sp>
        <p:nvSpPr>
          <p:cNvPr id="73792" name="Text Box 64"/>
          <p:cNvSpPr txBox="1">
            <a:spLocks noChangeArrowheads="1"/>
          </p:cNvSpPr>
          <p:nvPr/>
        </p:nvSpPr>
        <p:spPr bwMode="auto">
          <a:xfrm>
            <a:off x="7557361" y="263370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6</a:t>
            </a:r>
            <a:endParaRPr lang="en-US" dirty="0"/>
          </a:p>
        </p:txBody>
      </p:sp>
      <p:sp>
        <p:nvSpPr>
          <p:cNvPr id="73793" name="Text Box 65"/>
          <p:cNvSpPr txBox="1">
            <a:spLocks noChangeArrowheads="1"/>
          </p:cNvSpPr>
          <p:nvPr/>
        </p:nvSpPr>
        <p:spPr bwMode="auto">
          <a:xfrm>
            <a:off x="6464300"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5</a:t>
            </a:r>
            <a:endParaRPr lang="en-US" dirty="0"/>
          </a:p>
        </p:txBody>
      </p:sp>
      <p:sp>
        <p:nvSpPr>
          <p:cNvPr id="73794" name="Text Box 66"/>
          <p:cNvSpPr txBox="1">
            <a:spLocks noChangeArrowheads="1"/>
          </p:cNvSpPr>
          <p:nvPr/>
        </p:nvSpPr>
        <p:spPr bwMode="auto">
          <a:xfrm>
            <a:off x="5367682" y="26876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a:t>4</a:t>
            </a:r>
            <a:endParaRPr lang="en-US" dirty="0"/>
          </a:p>
        </p:txBody>
      </p:sp>
      <p:sp>
        <p:nvSpPr>
          <p:cNvPr id="73797" name="Text Box 69"/>
          <p:cNvSpPr txBox="1">
            <a:spLocks noChangeArrowheads="1"/>
          </p:cNvSpPr>
          <p:nvPr/>
        </p:nvSpPr>
        <p:spPr bwMode="auto">
          <a:xfrm>
            <a:off x="3204277" y="2611437"/>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3</a:t>
            </a:r>
            <a:endParaRPr lang="en-US" dirty="0"/>
          </a:p>
        </p:txBody>
      </p:sp>
      <p:sp>
        <p:nvSpPr>
          <p:cNvPr id="73798" name="Text Box 70"/>
          <p:cNvSpPr txBox="1">
            <a:spLocks noChangeArrowheads="1"/>
          </p:cNvSpPr>
          <p:nvPr/>
        </p:nvSpPr>
        <p:spPr bwMode="auto">
          <a:xfrm>
            <a:off x="2135455" y="2599769"/>
            <a:ext cx="404678" cy="369332"/>
          </a:xfrm>
          <a:prstGeom prst="rect">
            <a:avLst/>
          </a:prstGeom>
          <a:noFill/>
          <a:ln w="9525">
            <a:noFill/>
            <a:miter lim="800000"/>
            <a:headEnd/>
            <a:tailEnd/>
          </a:ln>
        </p:spPr>
        <p:txBody>
          <a:bodyPr wrap="none">
            <a:prstTxWarp prst="textNoShape">
              <a:avLst/>
            </a:prstTxWarp>
            <a:spAutoFit/>
          </a:bodyPr>
          <a:lstStyle/>
          <a:p>
            <a:r>
              <a:rPr lang="en-US" dirty="0" smtClean="0"/>
              <a:t>D</a:t>
            </a:r>
            <a:r>
              <a:rPr lang="en-US" baseline="-25000" dirty="0" smtClean="0"/>
              <a:t>2</a:t>
            </a:r>
            <a:endParaRPr lang="en-US" dirty="0"/>
          </a:p>
        </p:txBody>
      </p:sp>
      <p:sp>
        <p:nvSpPr>
          <p:cNvPr id="73799" name="Text Box 71"/>
          <p:cNvSpPr txBox="1">
            <a:spLocks noChangeArrowheads="1"/>
          </p:cNvSpPr>
          <p:nvPr/>
        </p:nvSpPr>
        <p:spPr bwMode="auto">
          <a:xfrm>
            <a:off x="23495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1</a:t>
            </a:r>
            <a:endParaRPr lang="en-US" sz="2400" dirty="0"/>
          </a:p>
        </p:txBody>
      </p:sp>
      <p:sp>
        <p:nvSpPr>
          <p:cNvPr id="73800" name="Text Box 72"/>
          <p:cNvSpPr txBox="1">
            <a:spLocks noChangeArrowheads="1"/>
          </p:cNvSpPr>
          <p:nvPr/>
        </p:nvSpPr>
        <p:spPr bwMode="auto">
          <a:xfrm>
            <a:off x="6388100" y="4211637"/>
            <a:ext cx="482600" cy="457200"/>
          </a:xfrm>
          <a:prstGeom prst="rect">
            <a:avLst/>
          </a:prstGeom>
          <a:noFill/>
          <a:ln w="9525">
            <a:noFill/>
            <a:miter lim="800000"/>
            <a:headEnd/>
            <a:tailEnd/>
          </a:ln>
        </p:spPr>
        <p:txBody>
          <a:bodyPr wrap="none">
            <a:prstTxWarp prst="textNoShape">
              <a:avLst/>
            </a:prstTxWarp>
            <a:spAutoFit/>
          </a:bodyPr>
          <a:lstStyle/>
          <a:p>
            <a:r>
              <a:rPr lang="en-US" sz="2400" dirty="0"/>
              <a:t>F</a:t>
            </a:r>
            <a:r>
              <a:rPr lang="en-US" sz="2400" baseline="-25000" dirty="0"/>
              <a:t>2</a:t>
            </a:r>
            <a:endParaRPr lang="en-US" sz="2400" dirty="0"/>
          </a:p>
        </p:txBody>
      </p:sp>
      <p:sp>
        <p:nvSpPr>
          <p:cNvPr id="41" name="Title 1"/>
          <p:cNvSpPr txBox="1">
            <a:spLocks/>
          </p:cNvSpPr>
          <p:nvPr/>
        </p:nvSpPr>
        <p:spPr>
          <a:xfrm>
            <a:off x="525644" y="145790"/>
            <a:ext cx="8229600" cy="818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Add a factor to the true model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8866"/>
          </a:xfrm>
        </p:spPr>
        <p:txBody>
          <a:bodyPr/>
          <a:lstStyle/>
          <a:p>
            <a:r>
              <a:rPr lang="en-US" dirty="0" smtClean="0"/>
              <a:t>Add a factor to the true model</a:t>
            </a:r>
            <a:endParaRPr lang="en-US" dirty="0"/>
          </a:p>
        </p:txBody>
      </p:sp>
      <p:pic>
        <p:nvPicPr>
          <p:cNvPr id="3" name="Picture 2" descr="latex-image-1.pdf"/>
          <p:cNvPicPr>
            <a:picLocks noChangeAspect="1"/>
          </p:cNvPicPr>
          <p:nvPr/>
        </p:nvPicPr>
        <p:blipFill>
          <a:blip r:embed="rId3"/>
          <a:stretch>
            <a:fillRect/>
          </a:stretch>
        </p:blipFill>
        <p:spPr>
          <a:xfrm>
            <a:off x="457200" y="1438275"/>
            <a:ext cx="2489200" cy="2552700"/>
          </a:xfrm>
          <a:prstGeom prst="rect">
            <a:avLst/>
          </a:prstGeom>
        </p:spPr>
      </p:pic>
      <p:pic>
        <p:nvPicPr>
          <p:cNvPr id="4" name="Picture 3" descr="latex-image-1.pdf"/>
          <p:cNvPicPr>
            <a:picLocks noChangeAspect="1"/>
          </p:cNvPicPr>
          <p:nvPr/>
        </p:nvPicPr>
        <p:blipFill>
          <a:blip r:embed="rId4"/>
          <a:stretch>
            <a:fillRect/>
          </a:stretch>
        </p:blipFill>
        <p:spPr>
          <a:xfrm>
            <a:off x="1062147" y="4695825"/>
            <a:ext cx="6565900" cy="1054100"/>
          </a:xfrm>
          <a:prstGeom prst="rect">
            <a:avLst/>
          </a:prstGeom>
        </p:spPr>
      </p:pic>
      <p:pic>
        <p:nvPicPr>
          <p:cNvPr id="5" name="Picture 4" descr="latex-image-1.pdf"/>
          <p:cNvPicPr>
            <a:picLocks noChangeAspect="1"/>
          </p:cNvPicPr>
          <p:nvPr/>
        </p:nvPicPr>
        <p:blipFill>
          <a:blip r:embed="rId5"/>
          <a:stretch>
            <a:fillRect/>
          </a:stretch>
        </p:blipFill>
        <p:spPr>
          <a:xfrm>
            <a:off x="4449763" y="2339975"/>
            <a:ext cx="3632200" cy="749300"/>
          </a:xfrm>
          <a:prstGeom prst="rect">
            <a:avLst/>
          </a:prstGeom>
        </p:spPr>
      </p:pic>
    </p:spTree>
    <p:extLst>
      <p:ext uri="{BB962C8B-B14F-4D97-AF65-F5344CB8AC3E}">
        <p14:creationId xmlns:p14="http://schemas.microsoft.com/office/powerpoint/2010/main" val="302023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0" y="496272"/>
            <a:ext cx="9144000" cy="1743075"/>
          </a:xfrm>
          <a:prstGeom prst="rect">
            <a:avLst/>
          </a:prstGeom>
        </p:spPr>
      </p:pic>
      <p:pic>
        <p:nvPicPr>
          <p:cNvPr id="5" name="Picture 4" descr="latex-image-1.pdf"/>
          <p:cNvPicPr>
            <a:picLocks noChangeAspect="1"/>
          </p:cNvPicPr>
          <p:nvPr/>
        </p:nvPicPr>
        <p:blipFill>
          <a:blip r:embed="rId4"/>
          <a:stretch>
            <a:fillRect/>
          </a:stretch>
        </p:blipFill>
        <p:spPr>
          <a:xfrm>
            <a:off x="1292225" y="2751138"/>
            <a:ext cx="5829300" cy="774700"/>
          </a:xfrm>
          <a:prstGeom prst="rect">
            <a:avLst/>
          </a:prstGeom>
        </p:spPr>
      </p:pic>
      <p:pic>
        <p:nvPicPr>
          <p:cNvPr id="7" name="Picture 6" descr="latex-image-1.pdf"/>
          <p:cNvPicPr>
            <a:picLocks noChangeAspect="1"/>
          </p:cNvPicPr>
          <p:nvPr/>
        </p:nvPicPr>
        <p:blipFill>
          <a:blip r:embed="rId5"/>
          <a:stretch>
            <a:fillRect/>
          </a:stretch>
        </p:blipFill>
        <p:spPr>
          <a:xfrm>
            <a:off x="1292225" y="5449888"/>
            <a:ext cx="3111500" cy="381000"/>
          </a:xfrm>
          <a:prstGeom prst="rect">
            <a:avLst/>
          </a:prstGeom>
        </p:spPr>
      </p:pic>
      <p:sp>
        <p:nvSpPr>
          <p:cNvPr id="8" name="TextBox 7"/>
          <p:cNvSpPr txBox="1"/>
          <p:nvPr/>
        </p:nvSpPr>
        <p:spPr>
          <a:xfrm>
            <a:off x="3293103" y="6198305"/>
            <a:ext cx="2221244" cy="369332"/>
          </a:xfrm>
          <a:prstGeom prst="rect">
            <a:avLst/>
          </a:prstGeom>
          <a:noFill/>
        </p:spPr>
        <p:txBody>
          <a:bodyPr wrap="none" rtlCol="0">
            <a:spAutoFit/>
          </a:bodyPr>
          <a:lstStyle/>
          <a:p>
            <a:r>
              <a:rPr lang="en-US" dirty="0" smtClean="0"/>
              <a:t>Where c</a:t>
            </a:r>
            <a:r>
              <a:rPr lang="en-US" baseline="-25000" dirty="0" smtClean="0"/>
              <a:t>1</a:t>
            </a:r>
            <a:r>
              <a:rPr lang="en-US" dirty="0" smtClean="0"/>
              <a:t>&gt;0 and c</a:t>
            </a:r>
            <a:r>
              <a:rPr lang="en-US" baseline="-25000" dirty="0" smtClean="0"/>
              <a:t>2</a:t>
            </a:r>
            <a:r>
              <a:rPr lang="en-US" dirty="0" smtClean="0"/>
              <a:t>&gt;0</a:t>
            </a:r>
            <a:endParaRPr lang="en-US" dirty="0"/>
          </a:p>
        </p:txBody>
      </p:sp>
      <p:pic>
        <p:nvPicPr>
          <p:cNvPr id="9" name="Picture 8" descr="latex-image-1.pdf"/>
          <p:cNvPicPr>
            <a:picLocks noChangeAspect="1"/>
          </p:cNvPicPr>
          <p:nvPr/>
        </p:nvPicPr>
        <p:blipFill>
          <a:blip r:embed="rId6"/>
          <a:stretch>
            <a:fillRect/>
          </a:stretch>
        </p:blipFill>
        <p:spPr>
          <a:xfrm>
            <a:off x="1292225" y="3875088"/>
            <a:ext cx="6540500" cy="1155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Variances and covariances of factors</a:t>
            </a:r>
            <a:endParaRPr lang="en-US" dirty="0"/>
          </a:p>
        </p:txBody>
      </p:sp>
      <p:sp>
        <p:nvSpPr>
          <p:cNvPr id="3" name="Content Placeholder 2"/>
          <p:cNvSpPr>
            <a:spLocks noGrp="1"/>
          </p:cNvSpPr>
          <p:nvPr>
            <p:ph idx="1"/>
          </p:nvPr>
        </p:nvSpPr>
        <p:spPr/>
        <p:txBody>
          <a:bodyPr/>
          <a:lstStyle/>
          <a:p>
            <a:r>
              <a:rPr lang="en-US" dirty="0" smtClean="0"/>
              <a:t>Are knowable only up to multiplication by a unknown positive constants.</a:t>
            </a:r>
          </a:p>
          <a:p>
            <a:r>
              <a:rPr lang="en-US" dirty="0" smtClean="0"/>
              <a:t>Since the parameters of the latent variable model will be recovered from </a:t>
            </a:r>
            <a:r>
              <a:rPr lang="en-US" b="1" dirty="0" smtClean="0"/>
              <a:t>Φ</a:t>
            </a:r>
            <a:r>
              <a:rPr lang="en-US" dirty="0" smtClean="0"/>
              <a:t>=V(</a:t>
            </a:r>
            <a:r>
              <a:rPr lang="en-US" b="1" dirty="0" smtClean="0"/>
              <a:t>F</a:t>
            </a:r>
            <a:r>
              <a:rPr lang="en-US" dirty="0" smtClean="0"/>
              <a:t>), they also will be knowable only up to multiplication by unknown positive constants – at best.</a:t>
            </a:r>
          </a:p>
          <a:p>
            <a:r>
              <a:rPr lang="en-US" dirty="0" smtClean="0"/>
              <a:t>Luckily, in most applications the interest is in testing (pos-neg-zero) more than estimation.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THE TRUTH</a:t>
            </a:r>
            <a:endParaRPr lang="en-US" sz="9600" dirty="0"/>
          </a:p>
        </p:txBody>
      </p:sp>
      <p:sp>
        <p:nvSpPr>
          <p:cNvPr id="3" name="Subtitle 2"/>
          <p:cNvSpPr>
            <a:spLocks noGrp="1"/>
          </p:cNvSpPr>
          <p:nvPr>
            <p:ph type="subTitle" idx="1"/>
          </p:nvPr>
        </p:nvSpPr>
        <p:spPr>
          <a:xfrm>
            <a:off x="1371600" y="4452083"/>
            <a:ext cx="6400800" cy="1752600"/>
          </a:xfrm>
        </p:spPr>
        <p:txBody>
          <a:bodyPr/>
          <a:lstStyle/>
          <a:p>
            <a:r>
              <a:rPr lang="en-US" dirty="0" smtClean="0"/>
              <a:t>(Well, closer to the truth, anyway)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Cov(F</a:t>
            </a:r>
            <a:r>
              <a:rPr lang="en-US" baseline="-25000" dirty="0" smtClean="0"/>
              <a:t>1</a:t>
            </a:r>
            <a:r>
              <a:rPr lang="en-US" dirty="0" smtClean="0"/>
              <a:t>,F</a:t>
            </a:r>
            <a:r>
              <a:rPr lang="en-US" baseline="-25000" dirty="0" smtClean="0"/>
              <a:t>2</a:t>
            </a:r>
            <a:r>
              <a:rPr lang="en-US" dirty="0" smtClean="0"/>
              <a:t>) is un-knowable, but</a:t>
            </a:r>
            <a:endParaRPr lang="en-US" dirty="0"/>
          </a:p>
        </p:txBody>
      </p:sp>
      <p:sp>
        <p:nvSpPr>
          <p:cNvPr id="3" name="Content Placeholder 2"/>
          <p:cNvSpPr>
            <a:spLocks noGrp="1"/>
          </p:cNvSpPr>
          <p:nvPr>
            <p:ph idx="1"/>
          </p:nvPr>
        </p:nvSpPr>
        <p:spPr>
          <a:xfrm>
            <a:off x="457200" y="1143000"/>
            <a:ext cx="8229600" cy="5324367"/>
          </a:xfrm>
        </p:spPr>
        <p:txBody>
          <a:bodyPr>
            <a:normAutofit lnSpcReduction="10000"/>
          </a:bodyPr>
          <a:lstStyle/>
          <a:p>
            <a:r>
              <a:rPr lang="en-US" dirty="0" smtClean="0"/>
              <a:t>Easy to tell if it’s zero</a:t>
            </a:r>
          </a:p>
          <a:p>
            <a:r>
              <a:rPr lang="en-US" dirty="0" smtClean="0"/>
              <a:t>Sign is known if one factor loading from each set is known – say lambda1&gt;0, lambda4&gt;0</a:t>
            </a:r>
          </a:p>
          <a:p>
            <a:r>
              <a:rPr lang="en-US" dirty="0" smtClean="0"/>
              <a:t>And,</a:t>
            </a:r>
          </a:p>
          <a:p>
            <a:endParaRPr lang="en-US" dirty="0" smtClean="0"/>
          </a:p>
          <a:p>
            <a:endParaRPr lang="en-US" dirty="0" smtClean="0"/>
          </a:p>
          <a:p>
            <a:endParaRPr lang="en-US" dirty="0" smtClean="0"/>
          </a:p>
          <a:p>
            <a:endParaRPr lang="en-US" dirty="0" smtClean="0"/>
          </a:p>
          <a:p>
            <a:r>
              <a:rPr lang="en-US" dirty="0" smtClean="0"/>
              <a:t>The </a:t>
            </a:r>
            <a:r>
              <a:rPr lang="en-US" u="sng" dirty="0" smtClean="0"/>
              <a:t>correlation</a:t>
            </a:r>
            <a:r>
              <a:rPr lang="en-US" dirty="0" smtClean="0"/>
              <a:t> between factors is identifiable!</a:t>
            </a:r>
          </a:p>
          <a:p>
            <a:endParaRPr lang="en-US" dirty="0"/>
          </a:p>
        </p:txBody>
      </p:sp>
      <p:pic>
        <p:nvPicPr>
          <p:cNvPr id="5" name="Picture 4" descr="latex-image-1.pdf"/>
          <p:cNvPicPr>
            <a:picLocks noChangeAspect="1"/>
          </p:cNvPicPr>
          <p:nvPr/>
        </p:nvPicPr>
        <p:blipFill>
          <a:blip r:embed="rId3"/>
          <a:stretch>
            <a:fillRect/>
          </a:stretch>
        </p:blipFill>
        <p:spPr>
          <a:xfrm>
            <a:off x="2233588" y="2931428"/>
            <a:ext cx="5130800" cy="2209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correlation between factors is identifiable</a:t>
            </a:r>
            <a:endParaRPr lang="en-US" dirty="0"/>
          </a:p>
        </p:txBody>
      </p:sp>
      <p:sp>
        <p:nvSpPr>
          <p:cNvPr id="3" name="Content Placeholder 2"/>
          <p:cNvSpPr>
            <a:spLocks noGrp="1"/>
          </p:cNvSpPr>
          <p:nvPr>
            <p:ph idx="1"/>
          </p:nvPr>
        </p:nvSpPr>
        <p:spPr>
          <a:xfrm>
            <a:off x="457200" y="1600200"/>
            <a:ext cx="8229600" cy="5050995"/>
          </a:xfrm>
        </p:spPr>
        <p:txBody>
          <a:bodyPr>
            <a:normAutofit/>
          </a:bodyPr>
          <a:lstStyle/>
          <a:p>
            <a:r>
              <a:rPr lang="en-US" dirty="0" smtClean="0"/>
              <a:t>Furthermore, it is the </a:t>
            </a:r>
            <a:r>
              <a:rPr lang="en-US" i="1" dirty="0" smtClean="0"/>
              <a:t>same function of Sigma </a:t>
            </a:r>
            <a:r>
              <a:rPr lang="en-US" dirty="0" smtClean="0"/>
              <a:t>that yields </a:t>
            </a:r>
            <a:r>
              <a:rPr lang="en-US" dirty="0" smtClean="0">
                <a:latin typeface="Lucida Grande"/>
                <a:ea typeface="Lucida Grande"/>
                <a:cs typeface="Lucida Grande"/>
              </a:rPr>
              <a:t>ϕ</a:t>
            </a:r>
            <a:r>
              <a:rPr lang="en-US" baseline="-25000" dirty="0" smtClean="0"/>
              <a:t>12</a:t>
            </a:r>
            <a:r>
              <a:rPr lang="en-US" dirty="0" smtClean="0"/>
              <a:t> under the pretend model.</a:t>
            </a:r>
          </a:p>
          <a:p>
            <a:r>
              <a:rPr lang="en-US" dirty="0" smtClean="0"/>
              <a:t>Therefore, Corr(F</a:t>
            </a:r>
            <a:r>
              <a:rPr lang="en-US" baseline="-25000" dirty="0" smtClean="0"/>
              <a:t>1</a:t>
            </a:r>
            <a:r>
              <a:rPr lang="en-US" dirty="0" smtClean="0"/>
              <a:t>,F</a:t>
            </a:r>
            <a:r>
              <a:rPr lang="en-US" baseline="-25000" dirty="0" smtClean="0"/>
              <a:t>2</a:t>
            </a:r>
            <a:r>
              <a:rPr lang="en-US" dirty="0" smtClean="0"/>
              <a:t>) = </a:t>
            </a:r>
            <a:r>
              <a:rPr lang="en-US" dirty="0" smtClean="0">
                <a:latin typeface="Lucida Grande"/>
                <a:ea typeface="Lucida Grande"/>
                <a:cs typeface="Lucida Grande"/>
              </a:rPr>
              <a:t>ϕ</a:t>
            </a:r>
            <a:r>
              <a:rPr lang="en-US" baseline="-25000" dirty="0" smtClean="0"/>
              <a:t>12</a:t>
            </a:r>
            <a:r>
              <a:rPr lang="en-US" dirty="0" smtClean="0"/>
              <a:t> under the pretend model is equivalent to  Corr(F</a:t>
            </a:r>
            <a:r>
              <a:rPr lang="en-US" baseline="-25000" dirty="0" smtClean="0"/>
              <a:t>1</a:t>
            </a:r>
            <a:r>
              <a:rPr lang="en-US" dirty="0" smtClean="0"/>
              <a:t>,F</a:t>
            </a:r>
            <a:r>
              <a:rPr lang="en-US" baseline="-25000" dirty="0" smtClean="0"/>
              <a:t>2</a:t>
            </a:r>
            <a:r>
              <a:rPr lang="en-US" dirty="0" smtClean="0"/>
              <a:t>) under the true model.</a:t>
            </a:r>
          </a:p>
          <a:p>
            <a:r>
              <a:rPr lang="en-US" dirty="0" smtClean="0"/>
              <a:t>Estimates and tests of </a:t>
            </a:r>
            <a:r>
              <a:rPr lang="en-US" dirty="0" smtClean="0">
                <a:latin typeface="Lucida Grande"/>
                <a:ea typeface="Lucida Grande"/>
                <a:cs typeface="Lucida Grande"/>
              </a:rPr>
              <a:t>ϕ</a:t>
            </a:r>
            <a:r>
              <a:rPr lang="en-US" baseline="-25000" dirty="0" smtClean="0"/>
              <a:t>12</a:t>
            </a:r>
            <a:r>
              <a:rPr lang="en-US" dirty="0" smtClean="0"/>
              <a:t> under the</a:t>
            </a:r>
          </a:p>
          <a:p>
            <a:pPr>
              <a:buNone/>
            </a:pPr>
            <a:r>
              <a:rPr lang="en-US" dirty="0" smtClean="0"/>
              <a:t>    pretend model apply to </a:t>
            </a:r>
          </a:p>
          <a:p>
            <a:pPr>
              <a:buNone/>
            </a:pPr>
            <a:r>
              <a:rPr lang="en-US" dirty="0" smtClean="0"/>
              <a:t>    under the true model.                </a:t>
            </a:r>
            <a:endParaRPr lang="en-US" dirty="0"/>
          </a:p>
        </p:txBody>
      </p:sp>
      <p:pic>
        <p:nvPicPr>
          <p:cNvPr id="4" name="Picture 3" descr="latex-image-1.pdf"/>
          <p:cNvPicPr>
            <a:picLocks noChangeAspect="1"/>
          </p:cNvPicPr>
          <p:nvPr/>
        </p:nvPicPr>
        <p:blipFill>
          <a:blip r:embed="rId3"/>
          <a:stretch>
            <a:fillRect/>
          </a:stretch>
        </p:blipFill>
        <p:spPr>
          <a:xfrm>
            <a:off x="5245100" y="4762790"/>
            <a:ext cx="1841500" cy="952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variances of factors to one</a:t>
            </a:r>
            <a:endParaRPr lang="en-US" dirty="0"/>
          </a:p>
        </p:txBody>
      </p:sp>
      <p:sp>
        <p:nvSpPr>
          <p:cNvPr id="3" name="Content Placeholder 2"/>
          <p:cNvSpPr>
            <a:spLocks noGrp="1"/>
          </p:cNvSpPr>
          <p:nvPr>
            <p:ph idx="1"/>
          </p:nvPr>
        </p:nvSpPr>
        <p:spPr/>
        <p:txBody>
          <a:bodyPr/>
          <a:lstStyle/>
          <a:p>
            <a:r>
              <a:rPr lang="en-US" dirty="0" smtClean="0"/>
              <a:t>Is a </a:t>
            </a:r>
            <a:r>
              <a:rPr lang="en-US" u="sng" dirty="0" smtClean="0"/>
              <a:t>very</a:t>
            </a:r>
            <a:r>
              <a:rPr lang="en-US" dirty="0" smtClean="0"/>
              <a:t> smart re-parameterization</a:t>
            </a:r>
          </a:p>
          <a:p>
            <a:r>
              <a:rPr lang="en-US" dirty="0" smtClean="0"/>
              <a:t>Is excellent when the interest is in correlations between factors.</a:t>
            </a:r>
          </a:p>
          <a:p>
            <a:endParaRPr lang="en-US" dirty="0" smtClean="0"/>
          </a:p>
          <a:p>
            <a:r>
              <a:rPr lang="en-US" dirty="0" smtClean="0"/>
              <a:t>When the interest is in the factor loadings, we can do better.</a:t>
            </a:r>
          </a:p>
          <a:p>
            <a:r>
              <a:rPr lang="en-US" dirty="0" smtClean="0"/>
              <a:t>Recall that ratios of factor loadings are identifiable.</a:t>
            </a:r>
          </a:p>
          <a:p>
            <a:endParaRPr lang="en-US" dirty="0" smtClean="0"/>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459"/>
          </a:xfrm>
        </p:spPr>
        <p:txBody>
          <a:bodyPr>
            <a:normAutofit/>
          </a:bodyPr>
          <a:lstStyle/>
          <a:p>
            <a:r>
              <a:rPr lang="en-US" dirty="0" smtClean="0"/>
              <a:t>Back to a single-factor model with λ</a:t>
            </a:r>
            <a:r>
              <a:rPr lang="en-US" baseline="-25000" dirty="0" smtClean="0"/>
              <a:t>1</a:t>
            </a:r>
            <a:r>
              <a:rPr lang="en-US" dirty="0" smtClean="0"/>
              <a:t>&gt;0</a:t>
            </a:r>
            <a:endParaRPr lang="en-US" dirty="0"/>
          </a:p>
        </p:txBody>
      </p:sp>
      <p:pic>
        <p:nvPicPr>
          <p:cNvPr id="3" name="Picture 2" descr="latex-image-1.pdf"/>
          <p:cNvPicPr>
            <a:picLocks noChangeAspect="1"/>
          </p:cNvPicPr>
          <p:nvPr/>
        </p:nvPicPr>
        <p:blipFill>
          <a:blip r:embed="rId3"/>
          <a:stretch>
            <a:fillRect/>
          </a:stretch>
        </p:blipFill>
        <p:spPr>
          <a:xfrm>
            <a:off x="538433" y="1097736"/>
            <a:ext cx="7747000" cy="1993900"/>
          </a:xfrm>
          <a:prstGeom prst="rect">
            <a:avLst/>
          </a:prstGeom>
        </p:spPr>
      </p:pic>
      <p:pic>
        <p:nvPicPr>
          <p:cNvPr id="4" name="Picture 3" descr="latex-image-1.pdf"/>
          <p:cNvPicPr>
            <a:picLocks noChangeAspect="1"/>
          </p:cNvPicPr>
          <p:nvPr/>
        </p:nvPicPr>
        <p:blipFill>
          <a:blip r:embed="rId4"/>
          <a:stretch>
            <a:fillRect/>
          </a:stretch>
        </p:blipFill>
        <p:spPr>
          <a:xfrm>
            <a:off x="538433" y="4044290"/>
            <a:ext cx="3187700" cy="1587500"/>
          </a:xfrm>
          <a:prstGeom prst="rect">
            <a:avLst/>
          </a:prstGeom>
        </p:spPr>
      </p:pic>
      <p:pic>
        <p:nvPicPr>
          <p:cNvPr id="5" name="Picture 4" descr="latex-image-1.pdf"/>
          <p:cNvPicPr>
            <a:picLocks noChangeAspect="1"/>
          </p:cNvPicPr>
          <p:nvPr/>
        </p:nvPicPr>
        <p:blipFill>
          <a:blip r:embed="rId5"/>
          <a:stretch>
            <a:fillRect/>
          </a:stretch>
        </p:blipFill>
        <p:spPr>
          <a:xfrm>
            <a:off x="5475288" y="4337050"/>
            <a:ext cx="2984500" cy="8509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390525" y="704850"/>
            <a:ext cx="7874000" cy="1663700"/>
          </a:xfrm>
          <a:prstGeom prst="rect">
            <a:avLst/>
          </a:prstGeom>
        </p:spPr>
      </p:pic>
      <p:pic>
        <p:nvPicPr>
          <p:cNvPr id="4" name="Picture 3" descr="latex-image-1.pdf"/>
          <p:cNvPicPr>
            <a:picLocks noChangeAspect="1"/>
          </p:cNvPicPr>
          <p:nvPr/>
        </p:nvPicPr>
        <p:blipFill>
          <a:blip r:embed="rId4"/>
          <a:stretch>
            <a:fillRect/>
          </a:stretch>
        </p:blipFill>
        <p:spPr>
          <a:xfrm>
            <a:off x="390525" y="3238500"/>
            <a:ext cx="8661400" cy="2679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this second pretend model</a:t>
            </a:r>
            <a:endParaRPr lang="en-US" dirty="0"/>
          </a:p>
        </p:txBody>
      </p:sp>
      <p:pic>
        <p:nvPicPr>
          <p:cNvPr id="5" name="Picture 4" descr="latex-image-1.pdf"/>
          <p:cNvPicPr>
            <a:picLocks noChangeAspect="1"/>
          </p:cNvPicPr>
          <p:nvPr/>
        </p:nvPicPr>
        <p:blipFill>
          <a:blip r:embed="rId3"/>
          <a:stretch>
            <a:fillRect/>
          </a:stretch>
        </p:blipFill>
        <p:spPr>
          <a:xfrm>
            <a:off x="800100" y="1749419"/>
            <a:ext cx="7886700" cy="2755900"/>
          </a:xfrm>
          <a:prstGeom prst="rect">
            <a:avLst/>
          </a:prstGeom>
        </p:spPr>
      </p:pic>
      <p:sp>
        <p:nvSpPr>
          <p:cNvPr id="6" name="TextBox 5"/>
          <p:cNvSpPr txBox="1"/>
          <p:nvPr/>
        </p:nvSpPr>
        <p:spPr>
          <a:xfrm>
            <a:off x="1483496" y="5027171"/>
            <a:ext cx="5673248" cy="461665"/>
          </a:xfrm>
          <a:prstGeom prst="rect">
            <a:avLst/>
          </a:prstGeom>
          <a:noFill/>
        </p:spPr>
        <p:txBody>
          <a:bodyPr wrap="none" rtlCol="0">
            <a:spAutoFit/>
          </a:bodyPr>
          <a:lstStyle/>
          <a:p>
            <a:r>
              <a:rPr lang="en-US" sz="2400" dirty="0" smtClean="0"/>
              <a:t>Everything is being expressed in terms of λ</a:t>
            </a:r>
            <a:r>
              <a:rPr lang="en-US" sz="2400" baseline="-25000" dirty="0" smtClean="0"/>
              <a:t>1</a:t>
            </a:r>
            <a:r>
              <a:rPr lang="en-US" sz="2400" dirty="0" smtClean="0"/>
              <a:t>.</a:t>
            </a:r>
            <a:endParaRPr lang="en-US" sz="2400" dirty="0"/>
          </a:p>
        </p:txBody>
      </p:sp>
      <p:sp>
        <p:nvSpPr>
          <p:cNvPr id="7" name="TextBox 6"/>
          <p:cNvSpPr txBox="1"/>
          <p:nvPr/>
        </p:nvSpPr>
        <p:spPr>
          <a:xfrm>
            <a:off x="1483496" y="5983899"/>
            <a:ext cx="6329377" cy="461665"/>
          </a:xfrm>
          <a:prstGeom prst="rect">
            <a:avLst/>
          </a:prstGeom>
          <a:noFill/>
        </p:spPr>
        <p:txBody>
          <a:bodyPr wrap="none" rtlCol="0">
            <a:spAutoFit/>
          </a:bodyPr>
          <a:lstStyle/>
          <a:p>
            <a:r>
              <a:rPr lang="en-US" sz="2400" dirty="0" smtClean="0"/>
              <a:t>Make D</a:t>
            </a:r>
            <a:r>
              <a:rPr lang="en-US" sz="2400" baseline="-25000" dirty="0" smtClean="0"/>
              <a:t>1</a:t>
            </a:r>
            <a:r>
              <a:rPr lang="en-US" sz="2400" dirty="0" smtClean="0"/>
              <a:t> the clearest representative of the factor.</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variable</a:t>
            </a:r>
            <a:endParaRPr lang="en-US" dirty="0"/>
          </a:p>
        </p:txBody>
      </p:sp>
      <p:sp>
        <p:nvSpPr>
          <p:cNvPr id="3" name="Content Placeholder 2"/>
          <p:cNvSpPr>
            <a:spLocks noGrp="1"/>
          </p:cNvSpPr>
          <p:nvPr>
            <p:ph idx="1"/>
          </p:nvPr>
        </p:nvSpPr>
        <p:spPr/>
        <p:txBody>
          <a:bodyPr/>
          <a:lstStyle/>
          <a:p>
            <a:r>
              <a:rPr lang="en-US" dirty="0" smtClean="0"/>
              <a:t>Parameters are all identifiable, even if the factor loading of the new variable equals zero.</a:t>
            </a:r>
          </a:p>
          <a:p>
            <a:r>
              <a:rPr lang="en-US" dirty="0" smtClean="0"/>
              <a:t>Equality restrictions on Sigma are created, because we are adding more equations than unknowns.</a:t>
            </a:r>
          </a:p>
          <a:p>
            <a:r>
              <a:rPr lang="en-US" dirty="0" smtClean="0"/>
              <a:t>It is straightforward to see what the restrictions are, though the calculations can be time consuming.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equality restrictions</a:t>
            </a:r>
            <a:endParaRPr lang="en-US" dirty="0"/>
          </a:p>
        </p:txBody>
      </p:sp>
      <p:sp>
        <p:nvSpPr>
          <p:cNvPr id="3" name="Content Placeholder 2"/>
          <p:cNvSpPr>
            <a:spLocks noGrp="1"/>
          </p:cNvSpPr>
          <p:nvPr>
            <p:ph idx="1"/>
          </p:nvPr>
        </p:nvSpPr>
        <p:spPr/>
        <p:txBody>
          <a:bodyPr/>
          <a:lstStyle/>
          <a:p>
            <a:r>
              <a:rPr lang="en-US" dirty="0" smtClean="0"/>
              <a:t>Calculate </a:t>
            </a:r>
            <a:r>
              <a:rPr lang="en-US" b="1" dirty="0" smtClean="0"/>
              <a:t>Σ</a:t>
            </a:r>
            <a:r>
              <a:rPr lang="en-US" dirty="0" smtClean="0"/>
              <a:t>(</a:t>
            </a:r>
            <a:r>
              <a:rPr lang="en-US" b="1" dirty="0" smtClean="0"/>
              <a:t>θ</a:t>
            </a:r>
            <a:r>
              <a:rPr lang="en-US" dirty="0" smtClean="0"/>
              <a:t>)</a:t>
            </a:r>
          </a:p>
          <a:p>
            <a:r>
              <a:rPr lang="en-US" dirty="0" smtClean="0"/>
              <a:t>Solve the covariance structure equations explicitly, obtaining </a:t>
            </a:r>
            <a:r>
              <a:rPr lang="en-US" b="1" dirty="0" err="1" smtClean="0"/>
              <a:t>θ</a:t>
            </a:r>
            <a:r>
              <a:rPr lang="en-US" b="1" dirty="0" smtClean="0"/>
              <a:t> </a:t>
            </a:r>
            <a:r>
              <a:rPr lang="en-US" dirty="0" smtClean="0"/>
              <a:t>as a function of </a:t>
            </a:r>
            <a:r>
              <a:rPr lang="en-US" b="1" dirty="0" smtClean="0"/>
              <a:t>Σ</a:t>
            </a:r>
            <a:r>
              <a:rPr lang="en-US" dirty="0" smtClean="0"/>
              <a:t>.</a:t>
            </a:r>
          </a:p>
          <a:p>
            <a:r>
              <a:rPr lang="en-US" dirty="0" smtClean="0"/>
              <a:t>Substitute the solutions back into </a:t>
            </a:r>
            <a:r>
              <a:rPr lang="en-US" b="1" dirty="0" smtClean="0"/>
              <a:t>Σ</a:t>
            </a:r>
            <a:r>
              <a:rPr lang="en-US" dirty="0" smtClean="0"/>
              <a:t>(</a:t>
            </a:r>
            <a:r>
              <a:rPr lang="en-US" b="1" dirty="0" smtClean="0"/>
              <a:t>θ</a:t>
            </a:r>
            <a:r>
              <a:rPr lang="en-US" dirty="0" smtClean="0"/>
              <a:t>)</a:t>
            </a:r>
          </a:p>
          <a:p>
            <a:r>
              <a:rPr lang="en-US" dirty="0" smtClean="0"/>
              <a:t>Simplify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Add a 4th variable</a:t>
            </a:r>
            <a:endParaRPr lang="en-US" dirty="0"/>
          </a:p>
        </p:txBody>
      </p:sp>
      <p:pic>
        <p:nvPicPr>
          <p:cNvPr id="3" name="Picture 2" descr="latex-image-1.pdf"/>
          <p:cNvPicPr>
            <a:picLocks noChangeAspect="1"/>
          </p:cNvPicPr>
          <p:nvPr/>
        </p:nvPicPr>
        <p:blipFill>
          <a:blip r:embed="rId3"/>
          <a:stretch>
            <a:fillRect/>
          </a:stretch>
        </p:blipFill>
        <p:spPr>
          <a:xfrm>
            <a:off x="2665413" y="1882775"/>
            <a:ext cx="3594100" cy="2451100"/>
          </a:xfrm>
          <a:prstGeom prst="rect">
            <a:avLst/>
          </a:prstGeom>
        </p:spPr>
      </p:pic>
      <p:pic>
        <p:nvPicPr>
          <p:cNvPr id="4" name="Picture 3" descr="latex-image-1.pdf"/>
          <p:cNvPicPr>
            <a:picLocks noChangeAspect="1"/>
          </p:cNvPicPr>
          <p:nvPr/>
        </p:nvPicPr>
        <p:blipFill>
          <a:blip r:embed="rId4"/>
          <a:stretch>
            <a:fillRect/>
          </a:stretch>
        </p:blipFill>
        <p:spPr>
          <a:xfrm>
            <a:off x="2041525" y="4846638"/>
            <a:ext cx="5575300" cy="15367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417513" y="673100"/>
            <a:ext cx="8356600" cy="1727200"/>
          </a:xfrm>
          <a:prstGeom prst="rect">
            <a:avLst/>
          </a:prstGeom>
        </p:spPr>
      </p:pic>
      <p:pic>
        <p:nvPicPr>
          <p:cNvPr id="5" name="Picture 4" descr="latex-image-1.pdf"/>
          <p:cNvPicPr>
            <a:picLocks noChangeAspect="1"/>
          </p:cNvPicPr>
          <p:nvPr/>
        </p:nvPicPr>
        <p:blipFill>
          <a:blip r:embed="rId4"/>
          <a:stretch>
            <a:fillRect/>
          </a:stretch>
        </p:blipFill>
        <p:spPr>
          <a:xfrm>
            <a:off x="417513" y="2963863"/>
            <a:ext cx="2438400" cy="3263900"/>
          </a:xfrm>
          <a:prstGeom prst="rect">
            <a:avLst/>
          </a:prstGeom>
        </p:spPr>
      </p:pic>
      <p:pic>
        <p:nvPicPr>
          <p:cNvPr id="6" name="Picture 5" descr="latex-image-1.pdf"/>
          <p:cNvPicPr>
            <a:picLocks noChangeAspect="1"/>
          </p:cNvPicPr>
          <p:nvPr/>
        </p:nvPicPr>
        <p:blipFill>
          <a:blip r:embed="rId5"/>
          <a:stretch>
            <a:fillRect/>
          </a:stretch>
        </p:blipFill>
        <p:spPr>
          <a:xfrm>
            <a:off x="4603750" y="2963863"/>
            <a:ext cx="1562100" cy="279400"/>
          </a:xfrm>
          <a:prstGeom prst="rect">
            <a:avLst/>
          </a:prstGeom>
        </p:spPr>
      </p:pic>
      <p:pic>
        <p:nvPicPr>
          <p:cNvPr id="7" name="Picture 6" descr="latex-image-1.pdf"/>
          <p:cNvPicPr>
            <a:picLocks noChangeAspect="1"/>
          </p:cNvPicPr>
          <p:nvPr/>
        </p:nvPicPr>
        <p:blipFill>
          <a:blip r:embed="rId6"/>
          <a:stretch>
            <a:fillRect/>
          </a:stretch>
        </p:blipFill>
        <p:spPr>
          <a:xfrm>
            <a:off x="5195888" y="3619144"/>
            <a:ext cx="3111500" cy="1511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Regression-like models are close enough to the truth</a:t>
            </a:r>
            <a:endParaRPr lang="en-US" dirty="0"/>
          </a:p>
        </p:txBody>
      </p:sp>
      <p:sp>
        <p:nvSpPr>
          <p:cNvPr id="3" name="Content Placeholder 2"/>
          <p:cNvSpPr>
            <a:spLocks noGrp="1"/>
          </p:cNvSpPr>
          <p:nvPr>
            <p:ph idx="1"/>
          </p:nvPr>
        </p:nvSpPr>
        <p:spPr>
          <a:xfrm>
            <a:off x="457200" y="1600200"/>
            <a:ext cx="8229600" cy="3940763"/>
          </a:xfrm>
        </p:spPr>
        <p:txBody>
          <a:bodyPr/>
          <a:lstStyle/>
          <a:p>
            <a:r>
              <a:rPr lang="en-US" dirty="0" smtClean="0"/>
              <a:t>Latent variables have unknown expected values and variances.</a:t>
            </a:r>
          </a:p>
          <a:p>
            <a:r>
              <a:rPr lang="en-US" dirty="0" smtClean="0"/>
              <a:t>Regression equations have unknown slopes and unknown intercepts.</a:t>
            </a:r>
          </a:p>
          <a:p>
            <a:r>
              <a:rPr lang="en-US" dirty="0" smtClean="0"/>
              <a:t>Like D</a:t>
            </a:r>
            <a:r>
              <a:rPr lang="en-US" baseline="-25000" dirty="0" smtClean="0"/>
              <a:t>1</a:t>
            </a:r>
            <a:r>
              <a:rPr lang="en-US" dirty="0" smtClean="0"/>
              <a:t> = λ</a:t>
            </a:r>
            <a:r>
              <a:rPr lang="en-US" baseline="-25000" dirty="0" smtClean="0"/>
              <a:t>0,1</a:t>
            </a:r>
            <a:r>
              <a:rPr lang="en-US" dirty="0" smtClean="0"/>
              <a:t> + λ</a:t>
            </a:r>
            <a:r>
              <a:rPr lang="en-US" baseline="-25000" dirty="0" smtClean="0"/>
              <a:t>1</a:t>
            </a:r>
            <a:r>
              <a:rPr lang="en-US" dirty="0" smtClean="0"/>
              <a:t>F</a:t>
            </a:r>
            <a:r>
              <a:rPr lang="en-US" baseline="-25000" dirty="0" smtClean="0"/>
              <a:t>1</a:t>
            </a:r>
            <a:r>
              <a:rPr lang="en-US" dirty="0" smtClean="0"/>
              <a:t> + e</a:t>
            </a:r>
            <a:r>
              <a:rPr lang="en-US" baseline="-25000" dirty="0" smtClean="0"/>
              <a:t>1</a:t>
            </a:r>
          </a:p>
          <a:p>
            <a:r>
              <a:rPr lang="en-US" dirty="0" smtClean="0"/>
              <a:t>We have already re-parameterized the model by centering the latent variables.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485" y="5916789"/>
            <a:ext cx="3073400" cy="584200"/>
          </a:xfrm>
          <a:prstGeom prst="rect">
            <a:avLst/>
          </a:prstGeom>
        </p:spPr>
      </p:pic>
    </p:spTree>
    <p:extLst>
      <p:ext uri="{BB962C8B-B14F-4D97-AF65-F5344CB8AC3E}">
        <p14:creationId xmlns:p14="http://schemas.microsoft.com/office/powerpoint/2010/main" val="3238022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Substitute solutions into expressions for the covariances</a:t>
            </a:r>
            <a:endParaRPr lang="en-US" dirty="0"/>
          </a:p>
        </p:txBody>
      </p:sp>
      <p:pic>
        <p:nvPicPr>
          <p:cNvPr id="3" name="Picture 2" descr="latex-image-1.pdf"/>
          <p:cNvPicPr>
            <a:picLocks noChangeAspect="1"/>
          </p:cNvPicPr>
          <p:nvPr/>
        </p:nvPicPr>
        <p:blipFill>
          <a:blip r:embed="rId3"/>
          <a:stretch>
            <a:fillRect/>
          </a:stretch>
        </p:blipFill>
        <p:spPr>
          <a:xfrm>
            <a:off x="3019425" y="1922463"/>
            <a:ext cx="3251200" cy="4241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Constraints</a:t>
            </a:r>
            <a:endParaRPr lang="en-US" dirty="0"/>
          </a:p>
        </p:txBody>
      </p:sp>
      <p:pic>
        <p:nvPicPr>
          <p:cNvPr id="3" name="Picture 2" descr="latex-image-1.pdf"/>
          <p:cNvPicPr>
            <a:picLocks noChangeAspect="1"/>
          </p:cNvPicPr>
          <p:nvPr/>
        </p:nvPicPr>
        <p:blipFill>
          <a:blip r:embed="rId3"/>
          <a:stretch>
            <a:fillRect/>
          </a:stretch>
        </p:blipFill>
        <p:spPr>
          <a:xfrm>
            <a:off x="2563813" y="1933575"/>
            <a:ext cx="3797300" cy="977900"/>
          </a:xfrm>
          <a:prstGeom prst="rect">
            <a:avLst/>
          </a:prstGeom>
        </p:spPr>
      </p:pic>
      <p:sp>
        <p:nvSpPr>
          <p:cNvPr id="4" name="TextBox 3"/>
          <p:cNvSpPr txBox="1"/>
          <p:nvPr/>
        </p:nvSpPr>
        <p:spPr>
          <a:xfrm>
            <a:off x="394897" y="3924083"/>
            <a:ext cx="8291903" cy="461665"/>
          </a:xfrm>
          <a:prstGeom prst="rect">
            <a:avLst/>
          </a:prstGeom>
          <a:noFill/>
        </p:spPr>
        <p:txBody>
          <a:bodyPr wrap="none" rtlCol="0">
            <a:spAutoFit/>
          </a:bodyPr>
          <a:lstStyle/>
          <a:p>
            <a:r>
              <a:rPr lang="en-US" sz="2400" dirty="0" smtClean="0"/>
              <a:t>These hold regardless of whether factor loadings are zero (1234).</a:t>
            </a:r>
            <a:endParaRPr lang="en-US" sz="2400" dirty="0"/>
          </a:p>
        </p:txBody>
      </p:sp>
      <p:pic>
        <p:nvPicPr>
          <p:cNvPr id="5" name="Picture 4" descr="latex-image-1.pdf"/>
          <p:cNvPicPr>
            <a:picLocks noChangeAspect="1"/>
          </p:cNvPicPr>
          <p:nvPr/>
        </p:nvPicPr>
        <p:blipFill>
          <a:blip r:embed="rId4"/>
          <a:stretch>
            <a:fillRect/>
          </a:stretch>
        </p:blipFill>
        <p:spPr>
          <a:xfrm>
            <a:off x="1655763" y="5543550"/>
            <a:ext cx="5880100" cy="3429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For both pretend models</a:t>
            </a:r>
            <a:endParaRPr lang="en-US" dirty="0"/>
          </a:p>
        </p:txBody>
      </p:sp>
      <p:sp>
        <p:nvSpPr>
          <p:cNvPr id="3" name="Content Placeholder 2"/>
          <p:cNvSpPr>
            <a:spLocks noGrp="1"/>
          </p:cNvSpPr>
          <p:nvPr>
            <p:ph idx="1"/>
          </p:nvPr>
        </p:nvSpPr>
        <p:spPr>
          <a:xfrm>
            <a:off x="457200" y="846138"/>
            <a:ext cx="8229600" cy="5420691"/>
          </a:xfrm>
        </p:spPr>
        <p:txBody>
          <a:bodyPr>
            <a:normAutofit fontScale="77500" lnSpcReduction="20000"/>
          </a:bodyPr>
          <a:lstStyle/>
          <a:p>
            <a:r>
              <a:rPr lang="en-US" dirty="0" smtClean="0"/>
              <a:t>Parameters of the 3-variable version are just identifiable.</a:t>
            </a:r>
          </a:p>
          <a:p>
            <a:r>
              <a:rPr lang="en-US" dirty="0" smtClean="0"/>
              <a:t>Six equations in 6 unknowns</a:t>
            </a:r>
          </a:p>
          <a:p>
            <a:r>
              <a:rPr lang="en-US" dirty="0" smtClean="0"/>
              <a:t>There is a one-to-one function between theta1 and Sigma, and another one-to-one function between theta2 and Sigma.</a:t>
            </a:r>
          </a:p>
          <a:p>
            <a:r>
              <a:rPr lang="en-US" dirty="0" smtClean="0"/>
              <a:t>So, there is a one-to-one function between theta1 and theta2.</a:t>
            </a:r>
          </a:p>
          <a:p>
            <a:r>
              <a:rPr lang="en-US" dirty="0" smtClean="0"/>
              <a:t>Add a variable and you really only add 2 more equations in 2 more unknowns – one for lambda and one for omega.</a:t>
            </a:r>
          </a:p>
          <a:p>
            <a:r>
              <a:rPr lang="en-US" dirty="0" smtClean="0"/>
              <a:t>The rest become (over-identifying) restrictions on the </a:t>
            </a:r>
            <a:r>
              <a:rPr lang="en-US" dirty="0" err="1" smtClean="0"/>
              <a:t>sigmas</a:t>
            </a:r>
            <a:r>
              <a:rPr lang="en-US" dirty="0" smtClean="0"/>
              <a:t>.</a:t>
            </a:r>
          </a:p>
          <a:p>
            <a:r>
              <a:rPr lang="en-US" dirty="0" smtClean="0"/>
              <a:t>So the relationship between theta1 and theta2 remains one-to-one.</a:t>
            </a:r>
          </a:p>
          <a:p>
            <a:r>
              <a:rPr lang="en-US" dirty="0" smtClean="0"/>
              <a:t>The models are equivalent.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Add another 3-variable factor</a:t>
            </a:r>
            <a:endParaRPr lang="en-US" dirty="0"/>
          </a:p>
        </p:txBody>
      </p:sp>
      <p:sp>
        <p:nvSpPr>
          <p:cNvPr id="3" name="Content Placeholder 2"/>
          <p:cNvSpPr>
            <a:spLocks noGrp="1"/>
          </p:cNvSpPr>
          <p:nvPr>
            <p:ph idx="1"/>
          </p:nvPr>
        </p:nvSpPr>
        <p:spPr>
          <a:xfrm>
            <a:off x="457200" y="1143000"/>
            <a:ext cx="8229600" cy="5715000"/>
          </a:xfrm>
        </p:spPr>
        <p:txBody>
          <a:bodyPr>
            <a:normAutofit fontScale="92500" lnSpcReduction="20000"/>
          </a:bodyPr>
          <a:lstStyle/>
          <a:p>
            <a:r>
              <a:rPr lang="en-US" dirty="0" smtClean="0"/>
              <a:t>Identifiability is maintained.</a:t>
            </a:r>
          </a:p>
          <a:p>
            <a:r>
              <a:rPr lang="en-US" dirty="0" smtClean="0"/>
              <a:t>The covariance </a:t>
            </a:r>
            <a:r>
              <a:rPr lang="en-US" dirty="0" smtClean="0">
                <a:latin typeface="Lucida Grande"/>
                <a:ea typeface="Lucida Grande"/>
                <a:cs typeface="Lucida Grande"/>
              </a:rPr>
              <a:t>ϕ</a:t>
            </a:r>
            <a:r>
              <a:rPr lang="en-US" baseline="-25000" dirty="0" smtClean="0"/>
              <a:t>12</a:t>
            </a:r>
            <a:r>
              <a:rPr lang="en-US" dirty="0" smtClean="0"/>
              <a:t> = σ</a:t>
            </a:r>
            <a:r>
              <a:rPr lang="en-US" baseline="-25000" dirty="0" smtClean="0"/>
              <a:t>14</a:t>
            </a:r>
          </a:p>
          <a:p>
            <a:r>
              <a:rPr lang="en-US" dirty="0" smtClean="0"/>
              <a:t>Actually σ</a:t>
            </a:r>
            <a:r>
              <a:rPr lang="en-US" baseline="-25000" dirty="0" smtClean="0"/>
              <a:t>14</a:t>
            </a:r>
            <a:r>
              <a:rPr lang="en-US" dirty="0" smtClean="0"/>
              <a:t> =  λ</a:t>
            </a:r>
            <a:r>
              <a:rPr lang="en-US" baseline="-25000" dirty="0" smtClean="0"/>
              <a:t>1</a:t>
            </a:r>
            <a:r>
              <a:rPr lang="en-US" dirty="0" smtClean="0"/>
              <a:t> λ</a:t>
            </a:r>
            <a:r>
              <a:rPr lang="en-US" baseline="-25000" dirty="0" smtClean="0"/>
              <a:t>4</a:t>
            </a:r>
            <a:r>
              <a:rPr lang="en-US" dirty="0" smtClean="0"/>
              <a:t> </a:t>
            </a:r>
            <a:r>
              <a:rPr lang="en-US" dirty="0" smtClean="0">
                <a:latin typeface="Lucida Grande"/>
                <a:ea typeface="Lucida Grande"/>
                <a:cs typeface="Lucida Grande"/>
              </a:rPr>
              <a:t>ϕ</a:t>
            </a:r>
            <a:r>
              <a:rPr lang="en-US" baseline="-25000" dirty="0" smtClean="0"/>
              <a:t>12</a:t>
            </a:r>
            <a:r>
              <a:rPr lang="en-US" dirty="0" smtClean="0"/>
              <a:t> under the true model.</a:t>
            </a:r>
          </a:p>
          <a:p>
            <a:r>
              <a:rPr lang="en-US" dirty="0" smtClean="0"/>
              <a:t>The two pretend models remain one-to-one.</a:t>
            </a:r>
          </a:p>
          <a:p>
            <a:r>
              <a:rPr lang="en-US" dirty="0" smtClean="0"/>
              <a:t>Again, the covariances of the true model are just those of the pretend model, multiplied by an un-knowable positive constant.</a:t>
            </a:r>
          </a:p>
          <a:p>
            <a:r>
              <a:rPr lang="en-US" dirty="0" smtClean="0"/>
              <a:t>The true model and both pretend models share the same equality constraints, and hence the same goodness of fit results for any given data set.</a:t>
            </a:r>
          </a:p>
          <a:p>
            <a:r>
              <a:rPr lang="en-US" dirty="0" smtClean="0"/>
              <a:t>As more variables and more factors are added, all this remains true.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Which re-parameterization is better?</a:t>
            </a:r>
            <a:endParaRPr lang="en-US" dirty="0"/>
          </a:p>
        </p:txBody>
      </p:sp>
      <p:sp>
        <p:nvSpPr>
          <p:cNvPr id="3" name="Content Placeholder 2"/>
          <p:cNvSpPr>
            <a:spLocks noGrp="1"/>
          </p:cNvSpPr>
          <p:nvPr>
            <p:ph idx="1"/>
          </p:nvPr>
        </p:nvSpPr>
        <p:spPr>
          <a:xfrm>
            <a:off x="457200" y="1143000"/>
            <a:ext cx="8229600" cy="5450064"/>
          </a:xfrm>
        </p:spPr>
        <p:txBody>
          <a:bodyPr>
            <a:normAutofit fontScale="77500" lnSpcReduction="20000"/>
          </a:bodyPr>
          <a:lstStyle/>
          <a:p>
            <a:r>
              <a:rPr lang="en-US" dirty="0" smtClean="0"/>
              <a:t>Technically, they are equivalent.</a:t>
            </a:r>
          </a:p>
          <a:p>
            <a:r>
              <a:rPr lang="en-US" dirty="0" smtClean="0"/>
              <a:t>They both involve setting a single un-knowable parameter to one, for each factor. </a:t>
            </a:r>
          </a:p>
          <a:p>
            <a:r>
              <a:rPr lang="en-US" dirty="0" smtClean="0"/>
              <a:t>This seems arbitrary, but actually it results in a very good re-parameterization that preserves what is knowable about the true model.</a:t>
            </a:r>
          </a:p>
          <a:p>
            <a:r>
              <a:rPr lang="en-US" dirty="0" smtClean="0"/>
              <a:t>Standardizing the factors (pretend model 1) is more convenient for estimating correlations between factors.</a:t>
            </a:r>
          </a:p>
          <a:p>
            <a:r>
              <a:rPr lang="en-US" dirty="0" smtClean="0"/>
              <a:t>Setting one loading per factor equal to one (pretend model 2) is more convenient for estimating the relative sizes of factor loadings.</a:t>
            </a:r>
          </a:p>
          <a:p>
            <a:r>
              <a:rPr lang="en-US" dirty="0" smtClean="0"/>
              <a:t>Calculations with pretend model 2 can be easier.</a:t>
            </a:r>
          </a:p>
          <a:p>
            <a:r>
              <a:rPr lang="en-US" dirty="0" smtClean="0"/>
              <a:t>Mixing pretend model 2 with double measurement is natural.</a:t>
            </a:r>
          </a:p>
          <a:p>
            <a:r>
              <a:rPr lang="en-US" dirty="0" smtClean="0"/>
              <a:t>Don’t do both restrictions for the same factor!</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Why all this pretending?</a:t>
            </a:r>
            <a:endParaRPr lang="en-US" dirty="0"/>
          </a:p>
        </p:txBody>
      </p:sp>
      <p:sp>
        <p:nvSpPr>
          <p:cNvPr id="3" name="Content Placeholder 2"/>
          <p:cNvSpPr>
            <a:spLocks noGrp="1"/>
          </p:cNvSpPr>
          <p:nvPr>
            <p:ph idx="1"/>
          </p:nvPr>
        </p:nvSpPr>
        <p:spPr>
          <a:xfrm>
            <a:off x="457200" y="1143000"/>
            <a:ext cx="8229600" cy="5257521"/>
          </a:xfrm>
        </p:spPr>
        <p:txBody>
          <a:bodyPr>
            <a:normAutofit fontScale="92500" lnSpcReduction="20000"/>
          </a:bodyPr>
          <a:lstStyle/>
          <a:p>
            <a:r>
              <a:rPr lang="en-US" smtClean="0"/>
              <a:t>The parameters of the true model cannot be estimated directly. For example, maximum likelihood will fail because the maximum is not unique.</a:t>
            </a:r>
          </a:p>
          <a:p>
            <a:r>
              <a:rPr lang="en-US" smtClean="0"/>
              <a:t>The parameters of the pretend models are all identifiable (estimable) </a:t>
            </a:r>
            <a:r>
              <a:rPr lang="en-US" i="1" smtClean="0"/>
              <a:t>functions </a:t>
            </a:r>
            <a:r>
              <a:rPr lang="en-US" smtClean="0"/>
              <a:t>of the parameters of the true model. </a:t>
            </a:r>
          </a:p>
          <a:p>
            <a:r>
              <a:rPr lang="en-US" smtClean="0"/>
              <a:t>They have the same signs (positive, negative or zero) of the corresponding parameters of the true model.</a:t>
            </a:r>
          </a:p>
          <a:p>
            <a:r>
              <a:rPr lang="en-US" smtClean="0"/>
              <a:t>Hypothesis tests mean what you think they do.</a:t>
            </a:r>
          </a:p>
          <a:p>
            <a:r>
              <a:rPr lang="en-US" smtClean="0"/>
              <a:t>Parameter estimates are interpretable for </a:t>
            </a:r>
            <a:r>
              <a:rPr lang="en-US" i="1" smtClean="0"/>
              <a:t>some </a:t>
            </a:r>
            <a:r>
              <a:rPr lang="en-US" smtClean="0"/>
              <a:t>parameters.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The Crossover Rule</a:t>
            </a:r>
            <a:endParaRPr lang="en-US" dirty="0"/>
          </a:p>
        </p:txBody>
      </p:sp>
      <p:sp>
        <p:nvSpPr>
          <p:cNvPr id="3" name="Content Placeholder 2"/>
          <p:cNvSpPr>
            <a:spLocks noGrp="1"/>
          </p:cNvSpPr>
          <p:nvPr>
            <p:ph idx="1"/>
          </p:nvPr>
        </p:nvSpPr>
        <p:spPr>
          <a:xfrm>
            <a:off x="457200" y="778189"/>
            <a:ext cx="8229600" cy="2363581"/>
          </a:xfrm>
        </p:spPr>
        <p:txBody>
          <a:bodyPr/>
          <a:lstStyle/>
          <a:p>
            <a:r>
              <a:rPr lang="en-US" dirty="0" smtClean="0"/>
              <a:t>It is unfortunate that variables can only be caused by one factor.  In fact, it’s unbelievable most of the time.</a:t>
            </a:r>
          </a:p>
          <a:p>
            <a:r>
              <a:rPr lang="en-US" dirty="0" smtClean="0"/>
              <a:t>A pattern like this would be nicer.</a:t>
            </a:r>
            <a:endParaRPr lang="en-US" dirty="0"/>
          </a:p>
        </p:txBody>
      </p:sp>
      <p:pic>
        <p:nvPicPr>
          <p:cNvPr id="4" name="Picture 3" descr="Halo1Path"/>
          <p:cNvPicPr>
            <a:picLocks noChangeAspect="1" noChangeArrowheads="1"/>
          </p:cNvPicPr>
          <p:nvPr/>
        </p:nvPicPr>
        <p:blipFill>
          <a:blip r:embed="rId2"/>
          <a:srcRect/>
          <a:stretch>
            <a:fillRect/>
          </a:stretch>
        </p:blipFill>
        <p:spPr bwMode="auto">
          <a:xfrm>
            <a:off x="1969086" y="3141770"/>
            <a:ext cx="4346916" cy="338982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2"/>
          </a:xfrm>
        </p:spPr>
        <p:txBody>
          <a:bodyPr>
            <a:normAutofit/>
          </a:bodyPr>
          <a:lstStyle/>
          <a:p>
            <a:r>
              <a:rPr lang="en-US" sz="3200" dirty="0" smtClean="0"/>
              <a:t>When you add a set of variables to a factor analysis model whose parameters are identifiable</a:t>
            </a:r>
            <a:endParaRPr lang="en-US" sz="3200" dirty="0"/>
          </a:p>
        </p:txBody>
      </p:sp>
      <p:sp>
        <p:nvSpPr>
          <p:cNvPr id="3" name="Content Placeholder 2"/>
          <p:cNvSpPr>
            <a:spLocks noGrp="1"/>
          </p:cNvSpPr>
          <p:nvPr>
            <p:ph idx="1"/>
          </p:nvPr>
        </p:nvSpPr>
        <p:spPr/>
        <p:txBody>
          <a:bodyPr>
            <a:normAutofit/>
          </a:bodyPr>
          <a:lstStyle/>
          <a:p>
            <a:r>
              <a:rPr lang="en-US" sz="2800" dirty="0" smtClean="0"/>
              <a:t>Straight arrows with factor loadings on them may point from each existing factor to each new variable.</a:t>
            </a:r>
          </a:p>
          <a:p>
            <a:r>
              <a:rPr lang="en-US" sz="2800" dirty="0" smtClean="0"/>
              <a:t> You don’t need to include all such arrows.</a:t>
            </a:r>
          </a:p>
          <a:p>
            <a:r>
              <a:rPr lang="en-US" sz="2800" dirty="0" smtClean="0"/>
              <a:t>Error terms for the new set of variables may have non-zero covariances with each other, but not with the error variances or factors of the original model.</a:t>
            </a:r>
          </a:p>
          <a:p>
            <a:r>
              <a:rPr lang="en-US" sz="2800" dirty="0" smtClean="0"/>
              <a:t>Some of the new error </a:t>
            </a:r>
            <a:r>
              <a:rPr lang="en-US" sz="2800" smtClean="0"/>
              <a:t>terms may have </a:t>
            </a:r>
            <a:r>
              <a:rPr lang="en-US" sz="2800" dirty="0" smtClean="0"/>
              <a:t>zero covariance with each other.  It’s up to you.</a:t>
            </a:r>
          </a:p>
          <a:p>
            <a:r>
              <a:rPr lang="en-US" sz="2800" dirty="0" smtClean="0"/>
              <a:t>All parameters of the new model are identifiable.</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Idea of the proof</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Have a measurement (factor analysis) model with </a:t>
            </a:r>
            <a:r>
              <a:rPr lang="en-US" i="1" dirty="0" smtClean="0"/>
              <a:t>p</a:t>
            </a:r>
            <a:r>
              <a:rPr lang="en-US" dirty="0" smtClean="0"/>
              <a:t> factors and </a:t>
            </a:r>
            <a:r>
              <a:rPr lang="en-US" i="1" dirty="0" smtClean="0"/>
              <a:t>k</a:t>
            </a:r>
            <a:r>
              <a:rPr lang="en-US" i="1" baseline="-25000" dirty="0" smtClean="0"/>
              <a:t>1</a:t>
            </a:r>
            <a:r>
              <a:rPr lang="en-US" dirty="0" smtClean="0"/>
              <a:t> observable variables. The parameters are all identifiable.</a:t>
            </a:r>
          </a:p>
          <a:p>
            <a:r>
              <a:rPr lang="en-US" dirty="0" smtClean="0"/>
              <a:t>Assume that for each factor, there is at least one observable variable with a factor loading of one.</a:t>
            </a:r>
          </a:p>
          <a:p>
            <a:r>
              <a:rPr lang="en-US" dirty="0" smtClean="0"/>
              <a:t>If this is not the case, re-parameterize.</a:t>
            </a:r>
          </a:p>
          <a:p>
            <a:r>
              <a:rPr lang="en-US" dirty="0" smtClean="0"/>
              <a:t>Re-order the variables, putting the </a:t>
            </a:r>
            <a:r>
              <a:rPr lang="en-US" i="1" dirty="0" smtClean="0"/>
              <a:t>p</a:t>
            </a:r>
            <a:r>
              <a:rPr lang="en-US" dirty="0" smtClean="0"/>
              <a:t> variables with unit factor loadings first, in the order of the corresponding factors. </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The first two equations belong to the initial model</a:t>
            </a:r>
            <a:endParaRPr lang="en-US" sz="3200" dirty="0"/>
          </a:p>
        </p:txBody>
      </p:sp>
      <p:pic>
        <p:nvPicPr>
          <p:cNvPr id="8" name="Picture 7" descr="latex-image-1.pdf"/>
          <p:cNvPicPr>
            <a:picLocks noChangeAspect="1"/>
          </p:cNvPicPr>
          <p:nvPr/>
        </p:nvPicPr>
        <p:blipFill>
          <a:blip r:embed="rId3"/>
          <a:stretch>
            <a:fillRect/>
          </a:stretch>
        </p:blipFill>
        <p:spPr>
          <a:xfrm>
            <a:off x="2747963" y="1355725"/>
            <a:ext cx="3759200" cy="1778000"/>
          </a:xfrm>
          <a:prstGeom prst="rect">
            <a:avLst/>
          </a:prstGeom>
        </p:spPr>
      </p:pic>
      <p:pic>
        <p:nvPicPr>
          <p:cNvPr id="9" name="Picture 8" descr="latex-image-1.pdf"/>
          <p:cNvPicPr>
            <a:picLocks noChangeAspect="1"/>
          </p:cNvPicPr>
          <p:nvPr/>
        </p:nvPicPr>
        <p:blipFill>
          <a:blip r:embed="rId4"/>
          <a:stretch>
            <a:fillRect/>
          </a:stretch>
        </p:blipFill>
        <p:spPr>
          <a:xfrm>
            <a:off x="4662488" y="2714625"/>
            <a:ext cx="520700" cy="419100"/>
          </a:xfrm>
          <a:prstGeom prst="rect">
            <a:avLst/>
          </a:prstGeom>
        </p:spPr>
      </p:pic>
      <p:pic>
        <p:nvPicPr>
          <p:cNvPr id="10" name="Picture 9" descr="latex-image-1.pdf"/>
          <p:cNvPicPr>
            <a:picLocks noChangeAspect="1"/>
          </p:cNvPicPr>
          <p:nvPr/>
        </p:nvPicPr>
        <p:blipFill>
          <a:blip r:embed="rId5"/>
          <a:stretch>
            <a:fillRect/>
          </a:stretch>
        </p:blipFill>
        <p:spPr>
          <a:xfrm>
            <a:off x="901700" y="3881438"/>
            <a:ext cx="7035800" cy="1701800"/>
          </a:xfrm>
          <a:prstGeom prst="rect">
            <a:avLst/>
          </a:prstGeom>
        </p:spPr>
      </p:pic>
      <p:pic>
        <p:nvPicPr>
          <p:cNvPr id="11" name="Picture 10" descr="latex-image-1.pdf"/>
          <p:cNvPicPr>
            <a:picLocks noChangeAspect="1"/>
          </p:cNvPicPr>
          <p:nvPr/>
        </p:nvPicPr>
        <p:blipFill>
          <a:blip r:embed="rId6"/>
          <a:stretch>
            <a:fillRect/>
          </a:stretch>
        </p:blipFill>
        <p:spPr>
          <a:xfrm>
            <a:off x="6765925" y="5148263"/>
            <a:ext cx="698500" cy="419100"/>
          </a:xfrm>
          <a:prstGeom prst="rect">
            <a:avLst/>
          </a:prstGeom>
        </p:spPr>
      </p:pic>
      <p:pic>
        <p:nvPicPr>
          <p:cNvPr id="12" name="Picture 11" descr="latex-image-1.pdf"/>
          <p:cNvPicPr>
            <a:picLocks noChangeAspect="1"/>
          </p:cNvPicPr>
          <p:nvPr/>
        </p:nvPicPr>
        <p:blipFill>
          <a:blip r:embed="rId7"/>
          <a:stretch>
            <a:fillRect/>
          </a:stretch>
        </p:blipFill>
        <p:spPr>
          <a:xfrm>
            <a:off x="3359150" y="6126163"/>
            <a:ext cx="1981200" cy="48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 is a re-parameterization</a:t>
            </a:r>
            <a:endParaRPr lang="en-US" dirty="0"/>
          </a:p>
        </p:txBody>
      </p:sp>
      <p:sp>
        <p:nvSpPr>
          <p:cNvPr id="3" name="Content Placeholder 2"/>
          <p:cNvSpPr>
            <a:spLocks noGrp="1"/>
          </p:cNvSpPr>
          <p:nvPr>
            <p:ph idx="1"/>
          </p:nvPr>
        </p:nvSpPr>
        <p:spPr/>
        <p:txBody>
          <a:bodyPr/>
          <a:lstStyle/>
          <a:p>
            <a:r>
              <a:rPr lang="en-US" dirty="0" smtClean="0"/>
              <a:t>Not one-to-one.</a:t>
            </a:r>
          </a:p>
          <a:p>
            <a:r>
              <a:rPr lang="en-US" dirty="0" smtClean="0"/>
              <a:t>It reduces the dimension of the parameter space, helping with </a:t>
            </a:r>
            <a:r>
              <a:rPr lang="en-US" dirty="0" err="1" smtClean="0"/>
              <a:t>identifiability</a:t>
            </a:r>
            <a:r>
              <a:rPr lang="en-US" dirty="0" smtClean="0"/>
              <a:t>.</a:t>
            </a:r>
          </a:p>
          <a:p>
            <a:r>
              <a:rPr lang="en-US" dirty="0" smtClean="0"/>
              <a:t>Does not affect slopes, variances or </a:t>
            </a:r>
            <a:r>
              <a:rPr lang="en-US" dirty="0" err="1" smtClean="0"/>
              <a:t>covariances</a:t>
            </a:r>
            <a:r>
              <a:rPr lang="en-US" dirty="0" smtClean="0"/>
              <a:t>.</a:t>
            </a:r>
          </a:p>
          <a:p>
            <a:r>
              <a:rPr lang="en-US" i="1" dirty="0" smtClean="0"/>
              <a:t>Meaning</a:t>
            </a:r>
            <a:r>
              <a:rPr lang="en-US" dirty="0" smtClean="0"/>
              <a:t> is unaffected.</a:t>
            </a:r>
          </a:p>
          <a:p>
            <a:endParaRPr lang="en-US" dirty="0"/>
          </a:p>
          <a:p>
            <a:r>
              <a:rPr lang="en-US" dirty="0" smtClean="0"/>
              <a:t>What about </a:t>
            </a:r>
            <a:r>
              <a:rPr lang="en-US" dirty="0" err="1" smtClean="0"/>
              <a:t>Var</a:t>
            </a:r>
            <a:r>
              <a:rPr lang="en-US" dirty="0" smtClean="0"/>
              <a:t>(</a:t>
            </a:r>
            <a:r>
              <a:rPr lang="en-US" dirty="0" err="1" smtClean="0"/>
              <a:t>F</a:t>
            </a:r>
            <a:r>
              <a:rPr lang="en-US" baseline="-25000" dirty="0" err="1" smtClean="0"/>
              <a:t>j</a:t>
            </a:r>
            <a:r>
              <a:rPr lang="en-US" dirty="0" smtClean="0"/>
              <a:t>)=1?</a:t>
            </a:r>
            <a:endParaRPr lang="en-US" dirty="0"/>
          </a:p>
        </p:txBody>
      </p:sp>
    </p:spTree>
    <p:extLst>
      <p:ext uri="{BB962C8B-B14F-4D97-AF65-F5344CB8AC3E}">
        <p14:creationId xmlns:p14="http://schemas.microsoft.com/office/powerpoint/2010/main" val="3329036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tex-image-1.pdf"/>
          <p:cNvPicPr>
            <a:picLocks noChangeAspect="1"/>
          </p:cNvPicPr>
          <p:nvPr/>
        </p:nvPicPr>
        <p:blipFill>
          <a:blip r:embed="rId3"/>
          <a:stretch>
            <a:fillRect/>
          </a:stretch>
        </p:blipFill>
        <p:spPr>
          <a:xfrm>
            <a:off x="7583488" y="2960255"/>
            <a:ext cx="546100" cy="3302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41" y="496455"/>
            <a:ext cx="7785100" cy="27940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245" y="1903268"/>
            <a:ext cx="482600" cy="419100"/>
          </a:xfrm>
          <a:prstGeom prst="rect">
            <a:avLst/>
          </a:prstGeom>
        </p:spPr>
      </p:pic>
      <p:pic>
        <p:nvPicPr>
          <p:cNvPr id="5" name="Picture 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1659" y="4140200"/>
            <a:ext cx="4254500" cy="1117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846"/>
          </a:xfrm>
        </p:spPr>
        <p:txBody>
          <a:bodyPr>
            <a:normAutofit/>
          </a:bodyPr>
          <a:lstStyle/>
          <a:p>
            <a:r>
              <a:rPr lang="en-US" dirty="0" smtClean="0"/>
              <a:t>Comments</a:t>
            </a:r>
            <a:endParaRPr lang="en-US" dirty="0"/>
          </a:p>
        </p:txBody>
      </p:sp>
      <p:sp>
        <p:nvSpPr>
          <p:cNvPr id="3" name="Content Placeholder 2"/>
          <p:cNvSpPr>
            <a:spLocks noGrp="1"/>
          </p:cNvSpPr>
          <p:nvPr>
            <p:ph idx="1"/>
          </p:nvPr>
        </p:nvSpPr>
        <p:spPr>
          <a:xfrm>
            <a:off x="457200" y="935846"/>
            <a:ext cx="8229600" cy="5548233"/>
          </a:xfrm>
        </p:spPr>
        <p:txBody>
          <a:bodyPr>
            <a:normAutofit fontScale="92500" lnSpcReduction="20000"/>
          </a:bodyPr>
          <a:lstStyle/>
          <a:p>
            <a:r>
              <a:rPr lang="en-US" dirty="0" smtClean="0"/>
              <a:t>There are no restriction on the factor loadings of the variables that are being added to the model</a:t>
            </a:r>
          </a:p>
          <a:p>
            <a:r>
              <a:rPr lang="en-US" dirty="0" smtClean="0"/>
              <a:t>There are no restriction on the covariances of error terms for the new set of variables, except that they must not be correlated with error terms already in the model.</a:t>
            </a:r>
          </a:p>
          <a:p>
            <a:r>
              <a:rPr lang="en-US" dirty="0" smtClean="0"/>
              <a:t>This suggests a model building strategy.  Start small, perhaps with 3 variables per factor. Then add the remaining variables – maximum flexibility.</a:t>
            </a:r>
          </a:p>
          <a:p>
            <a:r>
              <a:rPr lang="en-US" dirty="0" smtClean="0"/>
              <a:t>Could even fit the one-variable sub-models one at a time to make sure they are okay, then combine factors, then add variables.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971"/>
            <a:ext cx="9144000" cy="763697"/>
          </a:xfrm>
        </p:spPr>
        <p:txBody>
          <a:bodyPr>
            <a:normAutofit/>
          </a:bodyPr>
          <a:lstStyle/>
          <a:p>
            <a:r>
              <a:rPr lang="en-US" dirty="0" smtClean="0"/>
              <a:t>Add an observed variable to the factors</a:t>
            </a:r>
            <a:endParaRPr lang="en-US" dirty="0"/>
          </a:p>
        </p:txBody>
      </p:sp>
      <p:sp>
        <p:nvSpPr>
          <p:cNvPr id="3" name="Content Placeholder 2"/>
          <p:cNvSpPr>
            <a:spLocks noGrp="1"/>
          </p:cNvSpPr>
          <p:nvPr>
            <p:ph idx="1"/>
          </p:nvPr>
        </p:nvSpPr>
        <p:spPr>
          <a:xfrm>
            <a:off x="457200" y="985186"/>
            <a:ext cx="8229600" cy="5708078"/>
          </a:xfrm>
        </p:spPr>
        <p:txBody>
          <a:bodyPr>
            <a:normAutofit fontScale="92500" lnSpcReduction="10000"/>
          </a:bodyPr>
          <a:lstStyle/>
          <a:p>
            <a:r>
              <a:rPr lang="en-US" sz="2800" dirty="0" smtClean="0"/>
              <a:t>Often it’s an observed exogenous variable (like sex or experimental condition) you want to be in a latent variable model.</a:t>
            </a:r>
          </a:p>
          <a:p>
            <a:r>
              <a:rPr lang="en-US" sz="2800" dirty="0" smtClean="0"/>
              <a:t>Suppose parameters of the existing (surrogate) factor analysis model (p factors) are all identifiable.</a:t>
            </a:r>
          </a:p>
          <a:p>
            <a:r>
              <a:rPr lang="en-US" sz="2800" dirty="0" smtClean="0"/>
              <a:t>X independent of the error terms.</a:t>
            </a:r>
          </a:p>
          <a:p>
            <a:r>
              <a:rPr lang="en-US" sz="2800" dirty="0" smtClean="0"/>
              <a:t>Add a row (and column) to the covariance matrix.</a:t>
            </a:r>
          </a:p>
          <a:p>
            <a:r>
              <a:rPr lang="en-US" sz="2800" dirty="0" smtClean="0"/>
              <a:t>Add p+1 parameters to the model.</a:t>
            </a:r>
          </a:p>
          <a:p>
            <a:r>
              <a:rPr lang="en-US" sz="2800" dirty="0" smtClean="0"/>
              <a:t>Say </a:t>
            </a:r>
            <a:r>
              <a:rPr lang="en-US" sz="2800" dirty="0" err="1" smtClean="0"/>
              <a:t>Var</a:t>
            </a:r>
            <a:r>
              <a:rPr lang="en-US" sz="2800" dirty="0" smtClean="0"/>
              <a:t>(X)=Φ</a:t>
            </a:r>
            <a:r>
              <a:rPr lang="en-US" sz="2800" baseline="-25000" dirty="0" smtClean="0"/>
              <a:t>0</a:t>
            </a:r>
            <a:r>
              <a:rPr lang="en-US" sz="2800" dirty="0" smtClean="0"/>
              <a:t>, </a:t>
            </a:r>
            <a:r>
              <a:rPr lang="en-US" sz="2800" dirty="0" err="1" smtClean="0"/>
              <a:t>Cov</a:t>
            </a:r>
            <a:r>
              <a:rPr lang="en-US" sz="2800" dirty="0" smtClean="0"/>
              <a:t>(</a:t>
            </a:r>
            <a:r>
              <a:rPr lang="en-US" sz="2800" dirty="0" err="1" smtClean="0"/>
              <a:t>X,F</a:t>
            </a:r>
            <a:r>
              <a:rPr lang="en-US" sz="2800" baseline="-25000" dirty="0" err="1" smtClean="0"/>
              <a:t>j</a:t>
            </a:r>
            <a:r>
              <a:rPr lang="en-US" sz="2800" dirty="0" smtClean="0"/>
              <a:t>)=Φ</a:t>
            </a:r>
            <a:r>
              <a:rPr lang="en-US" sz="2800" baseline="-25000" dirty="0" smtClean="0"/>
              <a:t>0,j</a:t>
            </a:r>
            <a:endParaRPr lang="en-US" sz="2800" dirty="0" smtClean="0"/>
          </a:p>
          <a:p>
            <a:r>
              <a:rPr lang="en-US" sz="2800" dirty="0" err="1" smtClean="0"/>
              <a:t>D</a:t>
            </a:r>
            <a:r>
              <a:rPr lang="en-US" sz="2800" baseline="-25000" dirty="0" err="1" smtClean="0"/>
              <a:t>k</a:t>
            </a:r>
            <a:r>
              <a:rPr lang="en-US" sz="2800" dirty="0" smtClean="0"/>
              <a:t> = </a:t>
            </a:r>
            <a:r>
              <a:rPr lang="en-US" sz="2800" dirty="0" err="1" smtClean="0"/>
              <a:t>λ</a:t>
            </a:r>
            <a:r>
              <a:rPr lang="en-US" sz="2800" baseline="-25000" dirty="0" err="1" smtClean="0"/>
              <a:t>k</a:t>
            </a:r>
            <a:r>
              <a:rPr lang="en-US" sz="2800" dirty="0" err="1"/>
              <a:t>F</a:t>
            </a:r>
            <a:r>
              <a:rPr lang="en-US" sz="2800" baseline="-25000" dirty="0" err="1"/>
              <a:t>j</a:t>
            </a:r>
            <a:r>
              <a:rPr lang="en-US" sz="2800" dirty="0" smtClean="0"/>
              <a:t> + </a:t>
            </a:r>
            <a:r>
              <a:rPr lang="en-US" sz="2800" dirty="0" err="1" smtClean="0"/>
              <a:t>e</a:t>
            </a:r>
            <a:r>
              <a:rPr lang="en-US" sz="2800" baseline="-25000" dirty="0" err="1" smtClean="0"/>
              <a:t>k</a:t>
            </a:r>
            <a:r>
              <a:rPr lang="en-US" sz="2800" dirty="0" smtClean="0"/>
              <a:t>, </a:t>
            </a:r>
            <a:r>
              <a:rPr lang="en-US" sz="2800" dirty="0" err="1"/>
              <a:t>λ</a:t>
            </a:r>
            <a:r>
              <a:rPr lang="en-US" sz="2800" baseline="-25000" dirty="0" err="1"/>
              <a:t>k</a:t>
            </a:r>
            <a:r>
              <a:rPr lang="en-US" sz="2800" dirty="0" smtClean="0"/>
              <a:t> is already identified.</a:t>
            </a:r>
          </a:p>
          <a:p>
            <a:r>
              <a:rPr lang="en-US" sz="2800" dirty="0" smtClean="0"/>
              <a:t>E(</a:t>
            </a:r>
            <a:r>
              <a:rPr lang="en-US" sz="2800" dirty="0" err="1" smtClean="0"/>
              <a:t>X</a:t>
            </a:r>
            <a:r>
              <a:rPr lang="en-US" sz="2800" dirty="0" err="1"/>
              <a:t>D</a:t>
            </a:r>
            <a:r>
              <a:rPr lang="en-US" sz="2800" baseline="-25000" dirty="0" err="1"/>
              <a:t>k</a:t>
            </a:r>
            <a:r>
              <a:rPr lang="en-US" sz="2800" dirty="0" smtClean="0"/>
              <a:t>) = </a:t>
            </a:r>
            <a:r>
              <a:rPr lang="en-US" sz="2800" dirty="0" err="1" smtClean="0"/>
              <a:t>λ</a:t>
            </a:r>
            <a:r>
              <a:rPr lang="en-US" sz="2800" baseline="-25000" dirty="0" err="1" smtClean="0"/>
              <a:t>k</a:t>
            </a:r>
            <a:r>
              <a:rPr lang="en-US" sz="2800" dirty="0" err="1" smtClean="0"/>
              <a:t>E</a:t>
            </a:r>
            <a:r>
              <a:rPr lang="en-US" sz="2800" dirty="0" smtClean="0"/>
              <a:t>(</a:t>
            </a:r>
            <a:r>
              <a:rPr lang="en-US" sz="2800" dirty="0" err="1" smtClean="0"/>
              <a:t>XF</a:t>
            </a:r>
            <a:r>
              <a:rPr lang="en-US" sz="2800" baseline="-25000" dirty="0" err="1" smtClean="0"/>
              <a:t>j</a:t>
            </a:r>
            <a:r>
              <a:rPr lang="en-US" sz="2800" dirty="0" smtClean="0"/>
              <a:t>) + 0  = λ</a:t>
            </a:r>
            <a:r>
              <a:rPr lang="en-US" sz="2800" baseline="-25000" dirty="0" smtClean="0"/>
              <a:t>k</a:t>
            </a:r>
            <a:r>
              <a:rPr lang="en-US" sz="2800" dirty="0" smtClean="0"/>
              <a:t>Φ</a:t>
            </a:r>
            <a:r>
              <a:rPr lang="en-US" sz="2800" baseline="-25000" dirty="0" smtClean="0"/>
              <a:t>0</a:t>
            </a:r>
            <a:r>
              <a:rPr lang="en-US" sz="2800" baseline="-25000" dirty="0"/>
              <a:t>,</a:t>
            </a:r>
            <a:r>
              <a:rPr lang="en-US" sz="2800" baseline="-25000" dirty="0" smtClean="0"/>
              <a:t>j</a:t>
            </a:r>
          </a:p>
          <a:p>
            <a:r>
              <a:rPr lang="en-US" sz="2800" dirty="0" smtClean="0"/>
              <a:t>Solve for the covariance.</a:t>
            </a:r>
          </a:p>
          <a:p>
            <a:r>
              <a:rPr lang="en-US" sz="2800" dirty="0" smtClean="0"/>
              <a:t>Do this for each factor in the model. Done.</a:t>
            </a:r>
            <a:endParaRPr lang="en-US" sz="2800" dirty="0"/>
          </a:p>
        </p:txBody>
      </p:sp>
    </p:spTree>
    <p:extLst>
      <p:ext uri="{BB962C8B-B14F-4D97-AF65-F5344CB8AC3E}">
        <p14:creationId xmlns:p14="http://schemas.microsoft.com/office/powerpoint/2010/main" val="1994068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are available 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ctr"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www.utstat.toronto.edu</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brunner</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oldclass</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lang="en-US" sz="2000" kern="0" dirty="0" smtClean="0">
                <a:solidFill>
                  <a:srgbClr val="000000"/>
                </a:solidFill>
                <a:latin typeface="+mn-lt"/>
                <a:ea typeface="+mn-ea"/>
                <a:cs typeface="+mn-cs"/>
                <a:hlinkClick r:id="rId2"/>
              </a:rPr>
              <a:t>431s15</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the variance of the factors equal one?</a:t>
            </a:r>
            <a:endParaRPr lang="en-US" dirty="0"/>
          </a:p>
        </p:txBody>
      </p:sp>
      <p:sp>
        <p:nvSpPr>
          <p:cNvPr id="3" name="Content Placeholder 2"/>
          <p:cNvSpPr>
            <a:spLocks noGrp="1"/>
          </p:cNvSpPr>
          <p:nvPr>
            <p:ph idx="1"/>
          </p:nvPr>
        </p:nvSpPr>
        <p:spPr>
          <a:xfrm>
            <a:off x="457200" y="1600200"/>
            <a:ext cx="8229600" cy="4934014"/>
          </a:xfrm>
        </p:spPr>
        <p:txBody>
          <a:bodyPr>
            <a:normAutofit fontScale="92500" lnSpcReduction="10000"/>
          </a:bodyPr>
          <a:lstStyle/>
          <a:p>
            <a:r>
              <a:rPr lang="en-US" dirty="0" smtClean="0"/>
              <a:t>Inherited from exploratory factor analysis, which was mostly a disaster.</a:t>
            </a:r>
          </a:p>
          <a:p>
            <a:r>
              <a:rPr lang="en-US" dirty="0" smtClean="0"/>
              <a:t>The standard answer is something like this:  “Because it’s arbitrary.  The variance depends upon the scale on which the variable is measured, but we can’t see it to measure it directly.  So set it to one for convenience.”</a:t>
            </a:r>
          </a:p>
          <a:p>
            <a:r>
              <a:rPr lang="en-US" dirty="0" smtClean="0"/>
              <a:t>But saying it does not make it so.  If F is a random variable with an unknown variance, then </a:t>
            </a:r>
          </a:p>
          <a:p>
            <a:r>
              <a:rPr lang="en-US" dirty="0" smtClean="0"/>
              <a:t>Var(F)=</a:t>
            </a:r>
            <a:r>
              <a:rPr lang="en-US" dirty="0" err="1" smtClean="0">
                <a:latin typeface="Lucida Grande"/>
                <a:ea typeface="Lucida Grande"/>
                <a:cs typeface="Lucida Grande"/>
              </a:rPr>
              <a:t>ϕ</a:t>
            </a:r>
            <a:r>
              <a:rPr lang="en-US" dirty="0" smtClean="0"/>
              <a:t> is an unknown parameter in the </a:t>
            </a:r>
            <a:r>
              <a:rPr lang="en-US" dirty="0" smtClean="0"/>
              <a:t>true model</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True Model</a:t>
            </a:r>
            <a:endParaRPr lang="en-US" dirty="0"/>
          </a:p>
        </p:txBody>
      </p:sp>
      <p:pic>
        <p:nvPicPr>
          <p:cNvPr id="4" name="Picture 3" descr="latex-image-1.pdf"/>
          <p:cNvPicPr>
            <a:picLocks noChangeAspect="1"/>
          </p:cNvPicPr>
          <p:nvPr/>
        </p:nvPicPr>
        <p:blipFill>
          <a:blip r:embed="rId3"/>
          <a:stretch>
            <a:fillRect/>
          </a:stretch>
        </p:blipFill>
        <p:spPr>
          <a:xfrm>
            <a:off x="2665413" y="1592263"/>
            <a:ext cx="3594100" cy="2463800"/>
          </a:xfrm>
          <a:prstGeom prst="rect">
            <a:avLst/>
          </a:prstGeom>
        </p:spPr>
      </p:pic>
      <p:pic>
        <p:nvPicPr>
          <p:cNvPr id="8" name="Picture 7" descr="latex-image-1.pdf"/>
          <p:cNvPicPr>
            <a:picLocks noChangeAspect="1"/>
          </p:cNvPicPr>
          <p:nvPr/>
        </p:nvPicPr>
        <p:blipFill>
          <a:blip r:embed="rId4"/>
          <a:stretch>
            <a:fillRect/>
          </a:stretch>
        </p:blipFill>
        <p:spPr>
          <a:xfrm>
            <a:off x="1890713" y="4746625"/>
            <a:ext cx="5575300" cy="1536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p:pic>
        <p:nvPicPr>
          <p:cNvPr id="5" name="Picture 4" descr="latex-image-1.pdf"/>
          <p:cNvPicPr>
            <a:picLocks noChangeAspect="1"/>
          </p:cNvPicPr>
          <p:nvPr/>
        </p:nvPicPr>
        <p:blipFill>
          <a:blip r:embed="rId3"/>
          <a:stretch>
            <a:fillRect/>
          </a:stretch>
        </p:blipFill>
        <p:spPr>
          <a:xfrm>
            <a:off x="198438" y="2705100"/>
            <a:ext cx="8826500" cy="1841500"/>
          </a:xfrm>
          <a:prstGeom prst="rect">
            <a:avLst/>
          </a:prstGeom>
        </p:spPr>
      </p:pic>
      <p:sp>
        <p:nvSpPr>
          <p:cNvPr id="6" name="TextBox 5"/>
          <p:cNvSpPr txBox="1"/>
          <p:nvPr/>
        </p:nvSpPr>
        <p:spPr>
          <a:xfrm>
            <a:off x="3191419" y="5647663"/>
            <a:ext cx="2932000" cy="369332"/>
          </a:xfrm>
          <a:prstGeom prst="rect">
            <a:avLst/>
          </a:prstGeom>
          <a:noFill/>
        </p:spPr>
        <p:txBody>
          <a:bodyPr wrap="none" rtlCol="0">
            <a:spAutoFit/>
          </a:bodyPr>
          <a:lstStyle/>
          <a:p>
            <a:r>
              <a:rPr lang="en-US" dirty="0" smtClean="0"/>
              <a:t>Passes the Counting Rule test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0"/>
            <a:ext cx="8229600" cy="1143000"/>
          </a:xfrm>
        </p:spPr>
        <p:txBody>
          <a:bodyPr/>
          <a:lstStyle/>
          <a:p>
            <a:r>
              <a:rPr lang="en-US" dirty="0" smtClean="0"/>
              <a:t>But for any c &gt; 0</a:t>
            </a:r>
            <a:endParaRPr lang="en-US" dirty="0"/>
          </a:p>
        </p:txBody>
      </p:sp>
      <p:pic>
        <p:nvPicPr>
          <p:cNvPr id="4" name="Picture 3" descr="latex-image-1.pdf"/>
          <p:cNvPicPr>
            <a:picLocks noChangeAspect="1"/>
          </p:cNvPicPr>
          <p:nvPr/>
        </p:nvPicPr>
        <p:blipFill>
          <a:blip r:embed="rId3"/>
          <a:stretch>
            <a:fillRect/>
          </a:stretch>
        </p:blipFill>
        <p:spPr>
          <a:xfrm>
            <a:off x="236538" y="1252538"/>
            <a:ext cx="8788400" cy="952500"/>
          </a:xfrm>
          <a:prstGeom prst="rect">
            <a:avLst/>
          </a:prstGeom>
        </p:spPr>
      </p:pic>
      <p:sp>
        <p:nvSpPr>
          <p:cNvPr id="5" name="TextBox 4"/>
          <p:cNvSpPr txBox="1"/>
          <p:nvPr/>
        </p:nvSpPr>
        <p:spPr>
          <a:xfrm>
            <a:off x="3926615" y="2840124"/>
            <a:ext cx="1129298" cy="369332"/>
          </a:xfrm>
          <a:prstGeom prst="rect">
            <a:avLst/>
          </a:prstGeom>
          <a:noFill/>
        </p:spPr>
        <p:txBody>
          <a:bodyPr wrap="none" rtlCol="0">
            <a:spAutoFit/>
          </a:bodyPr>
          <a:lstStyle/>
          <a:p>
            <a:r>
              <a:rPr lang="en-US" dirty="0" smtClean="0"/>
              <a:t>Both yield</a:t>
            </a:r>
            <a:endParaRPr lang="en-US" dirty="0"/>
          </a:p>
        </p:txBody>
      </p:sp>
      <p:pic>
        <p:nvPicPr>
          <p:cNvPr id="6" name="Picture 5" descr="latex-image-1.pdf"/>
          <p:cNvPicPr>
            <a:picLocks noChangeAspect="1"/>
          </p:cNvPicPr>
          <p:nvPr/>
        </p:nvPicPr>
        <p:blipFill>
          <a:blip r:embed="rId4"/>
          <a:stretch>
            <a:fillRect/>
          </a:stretch>
        </p:blipFill>
        <p:spPr>
          <a:xfrm>
            <a:off x="236538" y="3676540"/>
            <a:ext cx="8826500" cy="1841500"/>
          </a:xfrm>
          <a:prstGeom prst="rect">
            <a:avLst/>
          </a:prstGeom>
        </p:spPr>
      </p:pic>
      <p:pic>
        <p:nvPicPr>
          <p:cNvPr id="7" name="Picture 6" descr="latex-image-1.pdf"/>
          <p:cNvPicPr>
            <a:picLocks noChangeAspect="1"/>
          </p:cNvPicPr>
          <p:nvPr/>
        </p:nvPicPr>
        <p:blipFill>
          <a:blip r:embed="rId5"/>
          <a:stretch>
            <a:fillRect/>
          </a:stretch>
        </p:blipFill>
        <p:spPr>
          <a:xfrm>
            <a:off x="571500" y="6132513"/>
            <a:ext cx="7848600" cy="266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concerned!</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For any set of </a:t>
            </a:r>
            <a:r>
              <a:rPr lang="en-US" i="1" dirty="0" smtClean="0"/>
              <a:t>true </a:t>
            </a:r>
            <a:r>
              <a:rPr lang="en-US" dirty="0" smtClean="0"/>
              <a:t>parameter values, there are infinitely many </a:t>
            </a:r>
            <a:r>
              <a:rPr lang="en-US" i="1" dirty="0" smtClean="0"/>
              <a:t>untrue </a:t>
            </a:r>
            <a:r>
              <a:rPr lang="en-US" dirty="0" smtClean="0"/>
              <a:t>sets of parameter values that yield exactly the same Sigma and hence exactly the same probability distribution of the observable data.</a:t>
            </a:r>
          </a:p>
          <a:p>
            <a:r>
              <a:rPr lang="en-US" dirty="0" smtClean="0"/>
              <a:t>There is no way to know the </a:t>
            </a:r>
            <a:r>
              <a:rPr lang="en-US" i="1" dirty="0" smtClean="0"/>
              <a:t>full </a:t>
            </a:r>
            <a:r>
              <a:rPr lang="en-US" dirty="0" smtClean="0"/>
              <a:t>truth based on the data, no matter how large the sample size.</a:t>
            </a:r>
          </a:p>
          <a:p>
            <a:r>
              <a:rPr lang="en-US" dirty="0" smtClean="0"/>
              <a:t>But there is a way to know the </a:t>
            </a:r>
            <a:r>
              <a:rPr lang="en-US" i="1" dirty="0" smtClean="0"/>
              <a:t>partial </a:t>
            </a:r>
            <a:r>
              <a:rPr lang="en-US" dirty="0" smtClean="0"/>
              <a:t>truth.</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2058</TotalTime>
  <Words>7974</Words>
  <Application>Microsoft Macintosh PowerPoint</Application>
  <PresentationFormat>On-screen Show (4:3)</PresentationFormat>
  <Paragraphs>607</Paragraphs>
  <Slides>43</Slides>
  <Notes>28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Confirmatory Factor Analysis Part Two  STA431:  Spring 2013</vt:lpstr>
      <vt:lpstr>THE TRUTH</vt:lpstr>
      <vt:lpstr>Regression-like models are close enough to the truth</vt:lpstr>
      <vt:lpstr>Centering is a re-parameterization</vt:lpstr>
      <vt:lpstr>Why should the variance of the factors equal one?</vt:lpstr>
      <vt:lpstr>True Model</vt:lpstr>
      <vt:lpstr>Covariance Matrix</vt:lpstr>
      <vt:lpstr>But for any c &gt; 0</vt:lpstr>
      <vt:lpstr>You should be concerned!</vt:lpstr>
      <vt:lpstr>Certain functions of the parameter vector are identifiable</vt:lpstr>
      <vt:lpstr>Reliability</vt:lpstr>
      <vt:lpstr>PowerPoint Presentation</vt:lpstr>
      <vt:lpstr>What can we successfully estimate?</vt:lpstr>
      <vt:lpstr>Testing the Model</vt:lpstr>
      <vt:lpstr>Re-parameterization</vt:lpstr>
      <vt:lpstr>PowerPoint Presentation</vt:lpstr>
      <vt:lpstr>Add a factor to the true model</vt:lpstr>
      <vt:lpstr>PowerPoint Presentation</vt:lpstr>
      <vt:lpstr>Variances and covariances of factors</vt:lpstr>
      <vt:lpstr>Cov(F1,F2) is un-knowable, but</vt:lpstr>
      <vt:lpstr>The correlation between factors is identifiable</vt:lpstr>
      <vt:lpstr>Setting variances of factors to one</vt:lpstr>
      <vt:lpstr>Back to a single-factor model with λ1&gt;0</vt:lpstr>
      <vt:lpstr>PowerPoint Presentation</vt:lpstr>
      <vt:lpstr>Under this second pretend model</vt:lpstr>
      <vt:lpstr>Add a variable</vt:lpstr>
      <vt:lpstr>Finding the equality restrictions</vt:lpstr>
      <vt:lpstr>Example: Add a 4th variable</vt:lpstr>
      <vt:lpstr>PowerPoint Presentation</vt:lpstr>
      <vt:lpstr>Substitute solutions into expressions for the covariances</vt:lpstr>
      <vt:lpstr>Equality Constraints</vt:lpstr>
      <vt:lpstr>For both pretend models</vt:lpstr>
      <vt:lpstr>Add another 3-variable factor</vt:lpstr>
      <vt:lpstr>Which re-parameterization is better?</vt:lpstr>
      <vt:lpstr>Why all this pretending?</vt:lpstr>
      <vt:lpstr>The Crossover Rule</vt:lpstr>
      <vt:lpstr>When you add a set of variables to a factor analysis model whose parameters are identifiable</vt:lpstr>
      <vt:lpstr>Idea of the proof</vt:lpstr>
      <vt:lpstr>The first two equations belong to the initial model</vt:lpstr>
      <vt:lpstr>PowerPoint Presentation</vt:lpstr>
      <vt:lpstr>Comments</vt:lpstr>
      <vt:lpstr>Add an observed variable to the factors</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dc:title>
  <dc:creator>Earl Monroe</dc:creator>
  <cp:lastModifiedBy>Jerry Brunner</cp:lastModifiedBy>
  <cp:revision>152</cp:revision>
  <cp:lastPrinted>2011-03-23T15:43:42Z</cp:lastPrinted>
  <dcterms:created xsi:type="dcterms:W3CDTF">2011-03-24T15:01:15Z</dcterms:created>
  <dcterms:modified xsi:type="dcterms:W3CDTF">2015-03-23T14:54:55Z</dcterms:modified>
</cp:coreProperties>
</file>