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256" r:id="rId2"/>
    <p:sldId id="313" r:id="rId3"/>
    <p:sldId id="314" r:id="rId4"/>
    <p:sldId id="315" r:id="rId5"/>
    <p:sldId id="316" r:id="rId6"/>
    <p:sldId id="31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74722" autoAdjust="0"/>
  </p:normalViewPr>
  <p:slideViewPr>
    <p:cSldViewPr>
      <p:cViewPr varScale="1">
        <p:scale>
          <a:sx n="128" d="100"/>
          <a:sy n="128" d="100"/>
        </p:scale>
        <p:origin x="-120" y="-5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6EE463-C522-471E-B489-723C6454F20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47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4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Doubly Labeled Water: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ＭＳ Ｐゴシック" pitchFamily="-44" charset="-128"/>
                <a:cs typeface="ＭＳ Ｐゴシック" charset="-128"/>
              </a:rPr>
              <a:t>Participants drink water that is enriched with respect to two isotopes, and urine samples allow the measurement of energy expenditure.</a:t>
            </a:r>
            <a:endParaRPr lang="en-US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ABB87-4FBF-4969-A85B-33BBDC2BAB0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these variables are likely measured with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EE463-C522-471E-B489-723C6454F20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799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E116FA-6DDA-46B9-A3BA-7A531181BD7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6D9A6-EF56-4655-989A-5913941E657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4A19E-C409-42EF-AFC8-E35BEF891F6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9B703B-831B-4A69-ADB9-E132ABBC0F2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2455EA-1C7D-45A7-8E58-90AB198D7B4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15D445-2D1C-49ED-82F4-BE4CB2BA49A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D90D5C-7F4C-4DB8-B298-611CEE4B60C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876C0-0F4D-448E-8E7C-F0D6DAC9F5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D3F791-C3EA-4ED2-90D6-906BC406DAB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E84757-A15D-4EBE-8FA9-E43D05FC25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8B0A9-E5F5-49AD-A7E0-419382A61F5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308C4F-263B-47E6-89A8-0689AF3177DD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4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31s1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3048000"/>
          </a:xfrm>
        </p:spPr>
        <p:txBody>
          <a:bodyPr/>
          <a:lstStyle/>
          <a:p>
            <a:pPr eaLnBrk="1" hangingPunct="1"/>
            <a:r>
              <a:rPr lang="en-US" dirty="0" smtClean="0"/>
              <a:t>Structural Equation Models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STA431:  Spring 2013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5867400"/>
            <a:ext cx="5896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r>
              <a:rPr lang="en-US" dirty="0" smtClean="0"/>
              <a:t>An extension of multiple regression. Can incorporate measurement error, and more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838200"/>
          </a:xfrm>
        </p:spPr>
        <p:txBody>
          <a:bodyPr/>
          <a:lstStyle/>
          <a:p>
            <a:r>
              <a:rPr lang="en-US" dirty="0" smtClean="0"/>
              <a:t>Measurement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772400" cy="5486400"/>
          </a:xfrm>
        </p:spPr>
        <p:txBody>
          <a:bodyPr/>
          <a:lstStyle/>
          <a:p>
            <a:r>
              <a:rPr lang="en-US" dirty="0" smtClean="0"/>
              <a:t>What you see is not what you really want.</a:t>
            </a:r>
          </a:p>
          <a:p>
            <a:r>
              <a:rPr lang="en-US" b="1" dirty="0" smtClean="0"/>
              <a:t>Latent variable</a:t>
            </a:r>
            <a:r>
              <a:rPr lang="en-US" dirty="0" smtClean="0"/>
              <a:t>:  A random variable whose values cannot be directly observed.</a:t>
            </a:r>
          </a:p>
          <a:p>
            <a:r>
              <a:rPr lang="en-US" dirty="0" smtClean="0"/>
              <a:t>Contrast with </a:t>
            </a:r>
            <a:r>
              <a:rPr lang="en-US" b="1" dirty="0" smtClean="0"/>
              <a:t>Observable variable</a:t>
            </a:r>
          </a:p>
          <a:p>
            <a:r>
              <a:rPr lang="en-US" dirty="0" smtClean="0"/>
              <a:t>Usually, interest is in relationships between latent variables.</a:t>
            </a:r>
          </a:p>
          <a:p>
            <a:r>
              <a:rPr lang="en-US" dirty="0" smtClean="0"/>
              <a:t>But all you can see are the observable variables.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802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iomarker2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159217"/>
            <a:ext cx="7200727" cy="568478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2400" i="1" kern="1200" dirty="0">
                <a:solidFill>
                  <a:schemeClr val="tx1"/>
                </a:solidFill>
              </a:rPr>
              <a:t>Measurement Error in Nonlinear </a:t>
            </a:r>
            <a:r>
              <a:rPr lang="en-US" sz="2400" i="1" kern="1200" dirty="0" smtClean="0">
                <a:solidFill>
                  <a:schemeClr val="tx1"/>
                </a:solidFill>
              </a:rPr>
              <a:t>Models</a:t>
            </a:r>
            <a:r>
              <a:rPr lang="en-US" sz="2400" kern="1200" dirty="0" smtClean="0">
                <a:solidFill>
                  <a:schemeClr val="tx1"/>
                </a:solidFill>
              </a:rPr>
              <a:t>: Carroll </a:t>
            </a:r>
            <a:r>
              <a:rPr lang="en-US" sz="2400" kern="1200" dirty="0">
                <a:solidFill>
                  <a:schemeClr val="tx1"/>
                </a:solidFill>
              </a:rPr>
              <a:t>et al</a:t>
            </a:r>
            <a:r>
              <a:rPr lang="en-US" sz="2400" kern="1200" dirty="0" smtClean="0">
                <a:solidFill>
                  <a:schemeClr val="tx1"/>
                </a:solidFill>
              </a:rPr>
              <a:t>., 2006, p. 8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886"/>
            <a:ext cx="7772400" cy="762000"/>
          </a:xfrm>
        </p:spPr>
        <p:txBody>
          <a:bodyPr/>
          <a:lstStyle/>
          <a:p>
            <a:r>
              <a:rPr lang="en-US" dirty="0" smtClean="0"/>
              <a:t>Let’s stop pretending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638800"/>
          </a:xfrm>
        </p:spPr>
        <p:txBody>
          <a:bodyPr/>
          <a:lstStyle/>
          <a:p>
            <a:r>
              <a:rPr lang="en-US" dirty="0" smtClean="0"/>
              <a:t>Most statistical models assume the random variables of interest are observable.</a:t>
            </a:r>
          </a:p>
          <a:p>
            <a:r>
              <a:rPr lang="en-US" dirty="0" smtClean="0"/>
              <a:t>But really the observable variables are latent variables measured with error.</a:t>
            </a:r>
          </a:p>
          <a:p>
            <a:r>
              <a:rPr lang="en-US" dirty="0" smtClean="0"/>
              <a:t>Building measurement error into the statistical model is a lot of trouble.</a:t>
            </a:r>
          </a:p>
          <a:p>
            <a:r>
              <a:rPr lang="en-US" dirty="0" smtClean="0"/>
              <a:t>Is it worth it?</a:t>
            </a:r>
          </a:p>
          <a:p>
            <a:r>
              <a:rPr lang="en-US" dirty="0" smtClean="0"/>
              <a:t>Yes! Pretending there is no measurement error can easily produce incorrect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3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7772400" cy="3429000"/>
          </a:xfrm>
        </p:spPr>
        <p:txBody>
          <a:bodyPr/>
          <a:lstStyle/>
          <a:p>
            <a:r>
              <a:rPr lang="en-US" sz="2800" dirty="0" smtClean="0"/>
              <a:t>Regression with random explanatory variables.</a:t>
            </a:r>
          </a:p>
          <a:p>
            <a:r>
              <a:rPr lang="en-US" sz="2800" dirty="0" smtClean="0"/>
              <a:t>Regression with latent variables and measurement error.</a:t>
            </a:r>
          </a:p>
          <a:p>
            <a:r>
              <a:rPr lang="en-US" sz="2800" dirty="0" smtClean="0"/>
              <a:t>Extension to regression-like models in which variables can be both response and explanatory.</a:t>
            </a: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971800" y="4343400"/>
            <a:ext cx="2438400" cy="6858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44" charset="-128"/>
              </a:rPr>
              <a:t>Disease Severity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1600200" y="5105400"/>
            <a:ext cx="10668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charset="0"/>
                <a:ea typeface="ＭＳ Ｐゴシック" pitchFamily="-44" charset="-128"/>
              </a:rPr>
              <a:t>Pain 1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44" charset="-128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295400" y="6019800"/>
            <a:ext cx="16002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44" charset="-128"/>
              </a:rPr>
              <a:t>Exercise 1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5486400" y="6019800"/>
            <a:ext cx="1600200" cy="533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44" charset="-128"/>
              </a:rPr>
              <a:t>Exercise 2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5638800" y="5105400"/>
            <a:ext cx="1066800" cy="6096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Arial" charset="0"/>
                <a:ea typeface="ＭＳ Ｐゴシック" pitchFamily="-44" charset="-128"/>
              </a:rPr>
              <a:t>Pain 2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44" charset="-128"/>
            </a:endParaRPr>
          </a:p>
        </p:txBody>
      </p:sp>
      <p:cxnSp>
        <p:nvCxnSpPr>
          <p:cNvPr id="11" name="Straight Arrow Connector 10"/>
          <p:cNvCxnSpPr>
            <a:stCxn id="4" idx="2"/>
            <a:endCxn id="5" idx="7"/>
          </p:cNvCxnSpPr>
          <p:nvPr/>
        </p:nvCxnSpPr>
        <p:spPr bwMode="auto">
          <a:xfrm flipH="1">
            <a:off x="2510771" y="4686300"/>
            <a:ext cx="461029" cy="5083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4" idx="6"/>
            <a:endCxn id="9" idx="1"/>
          </p:cNvCxnSpPr>
          <p:nvPr/>
        </p:nvCxnSpPr>
        <p:spPr bwMode="auto">
          <a:xfrm>
            <a:off x="5410200" y="4686300"/>
            <a:ext cx="384829" cy="5083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5" idx="4"/>
            <a:endCxn id="6" idx="0"/>
          </p:cNvCxnSpPr>
          <p:nvPr/>
        </p:nvCxnSpPr>
        <p:spPr bwMode="auto">
          <a:xfrm flipH="1">
            <a:off x="2095500" y="5715000"/>
            <a:ext cx="381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9" idx="4"/>
            <a:endCxn id="7" idx="0"/>
          </p:cNvCxnSpPr>
          <p:nvPr/>
        </p:nvCxnSpPr>
        <p:spPr bwMode="auto">
          <a:xfrm>
            <a:off x="6172200" y="5715000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6" idx="6"/>
            <a:endCxn id="7" idx="2"/>
          </p:cNvCxnSpPr>
          <p:nvPr/>
        </p:nvCxnSpPr>
        <p:spPr bwMode="auto">
          <a:xfrm>
            <a:off x="2895600" y="6286500"/>
            <a:ext cx="2590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6" idx="7"/>
            <a:endCxn id="9" idx="2"/>
          </p:cNvCxnSpPr>
          <p:nvPr/>
        </p:nvCxnSpPr>
        <p:spPr bwMode="auto">
          <a:xfrm flipV="1">
            <a:off x="2661256" y="5410200"/>
            <a:ext cx="2977544" cy="6877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3962400" y="6019800"/>
            <a:ext cx="2745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+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514600" y="4724400"/>
            <a:ext cx="2745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+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4724400"/>
            <a:ext cx="2745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+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6172200" y="5638800"/>
            <a:ext cx="2359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-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962400" y="5486400"/>
            <a:ext cx="2359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-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05000" y="5638800"/>
            <a:ext cx="2359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157277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5908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lvl="0" defTabSz="457200">
              <a:spcBef>
                <a:spcPts val="800"/>
              </a:spcBef>
              <a:buClr>
                <a:srgbClr val="000000"/>
              </a:buClr>
              <a:buSzPct val="100000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Statistical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Sciences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University of Toronto. 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Figure 1.5 from </a:t>
            </a:r>
            <a:r>
              <a:rPr lang="en-US" sz="2000" kern="0" dirty="0" err="1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Caroll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et al. is copyrighted, and therefore I cannot protect this brief slideshow with any form of copyright.  However, the </a:t>
            </a:r>
            <a:r>
              <a:rPr lang="en-US" sz="2000" kern="0" dirty="0" err="1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</a:t>
            </a:r>
            <a:r>
              <a:rPr lang="en-US" sz="2000" kern="0" dirty="0">
                <a:solidFill>
                  <a:srgbClr val="000000"/>
                </a:solidFill>
              </a:rPr>
              <a:t>available from the course website:</a:t>
            </a:r>
          </a:p>
          <a:p>
            <a:pPr marL="342900" lvl="0" algn="ctr" defTabSz="457200">
              <a:spcBef>
                <a:spcPts val="800"/>
              </a:spcBef>
              <a:buClr>
                <a:srgbClr val="000000"/>
              </a:buClr>
              <a:buSzPct val="100000"/>
              <a:defRPr/>
            </a:pPr>
            <a:r>
              <a:rPr lang="en-US" sz="2000" kern="0" dirty="0">
                <a:solidFill>
                  <a:srgbClr val="FF0000"/>
                </a:solidFill>
                <a:hlinkClick r:id="rId2"/>
              </a:rPr>
              <a:t>http://www.utstat.toronto.edu</a:t>
            </a:r>
            <a:r>
              <a:rPr lang="en-US" sz="2000" kern="0" dirty="0" smtClean="0">
                <a:solidFill>
                  <a:srgbClr val="FF0000"/>
                </a:solidFill>
                <a:hlinkClick r:id="rId2"/>
              </a:rPr>
              <a:t>/~brunner</a:t>
            </a:r>
            <a:r>
              <a:rPr lang="en-US" sz="2000" kern="0" dirty="0">
                <a:solidFill>
                  <a:srgbClr val="FF0000"/>
                </a:solidFill>
                <a:hlinkClick r:id="rId2"/>
              </a:rPr>
              <a:t>/oldclass/431s13</a:t>
            </a:r>
            <a:endParaRPr lang="en-US" sz="2000" kern="0" dirty="0">
              <a:solidFill>
                <a:srgbClr val="FF0000"/>
              </a:solidFill>
            </a:endParaRPr>
          </a:p>
          <a:p>
            <a:pPr marL="342900" marR="0" lvl="0" indent="-342900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299</Words>
  <Application>Microsoft Macintosh PowerPoint</Application>
  <PresentationFormat>On-screen Show (4:3)</PresentationFormat>
  <Paragraphs>39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Structural Equation Models  STA431:  Spring 2013</vt:lpstr>
      <vt:lpstr>Measurement Error</vt:lpstr>
      <vt:lpstr>Measurement Error in Nonlinear Models: Carroll et al., 2006, p. 8</vt:lpstr>
      <vt:lpstr>Let’s stop pretending</vt:lpstr>
      <vt:lpstr>Roadmap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Regression: Part One</dc:title>
  <dc:creator>Earl Monroe</dc:creator>
  <cp:lastModifiedBy>Jerry Brunner</cp:lastModifiedBy>
  <cp:revision>150</cp:revision>
  <cp:lastPrinted>2013-01-08T15:35:29Z</cp:lastPrinted>
  <dcterms:created xsi:type="dcterms:W3CDTF">2012-10-09T02:56:34Z</dcterms:created>
  <dcterms:modified xsi:type="dcterms:W3CDTF">2013-01-08T15:36:35Z</dcterms:modified>
</cp:coreProperties>
</file>