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75" autoAdjust="0"/>
  </p:normalViewPr>
  <p:slideViewPr>
    <p:cSldViewPr snapToGrid="0" snapToObjects="1">
      <p:cViewPr varScale="1">
        <p:scale>
          <a:sx n="122" d="100"/>
          <a:sy n="122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C07AD-A586-C442-8923-4416274D132E}" type="datetimeFigureOut">
              <a:rPr lang="en-US" smtClean="0"/>
              <a:t>13-02-11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66795-2186-6B40-8372-0DCB2E0A2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1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+   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&amp;=&amp; \left( \begin{array}{c}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 \\ 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\end{array} \right) 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{\nu}_1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{e}_{i,1}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{D}_{i,2}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{\nu}_2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{e}_{i,2} %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6795-2186-6B40-8372-0DCB2E0A21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2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+   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&amp;=&amp; \left( \begin{array}{c}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 \\ 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\end{array} \right) 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{\nu}_1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{e}_{i,1}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{D}_{i,2}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{\nu}_2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{e}_{i,2} % 24</a:t>
            </a:r>
          </a:p>
          <a:p>
            <a:endParaRPr lang="en-US" dirty="0" smtClean="0"/>
          </a:p>
          <a:p>
            <a:r>
              <a:rPr lang="en-US" dirty="0" smtClean="0"/>
              <a:t>E(\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= \</a:t>
            </a:r>
            <a:r>
              <a:rPr lang="en-US" dirty="0" err="1" smtClean="0"/>
              <a:t>boldsymbol</a:t>
            </a:r>
            <a:r>
              <a:rPr lang="en-US" dirty="0" smtClean="0"/>
              <a:t>{\mu}_x, % 24</a:t>
            </a:r>
          </a:p>
          <a:p>
            <a:endParaRPr lang="en-US" dirty="0" smtClean="0"/>
          </a:p>
          <a:p>
            <a:r>
              <a:rPr lang="en-US" dirty="0" smtClean="0"/>
              <a:t>E(\</a:t>
            </a:r>
            <a:r>
              <a:rPr lang="en-US" dirty="0" err="1" smtClean="0"/>
              <a:t>mathbf</a:t>
            </a:r>
            <a:r>
              <a:rPr lang="en-US" dirty="0" smtClean="0"/>
              <a:t>{D}_{i,1})  &amp;=&amp; \left( \begin{array}{c}</a:t>
            </a:r>
          </a:p>
          <a:p>
            <a:r>
              <a:rPr lang="en-US" dirty="0" smtClean="0"/>
              <a:t>     \</a:t>
            </a:r>
            <a:r>
              <a:rPr lang="en-US" dirty="0" err="1" smtClean="0"/>
              <a:t>boldsymbol</a:t>
            </a:r>
            <a:r>
              <a:rPr lang="en-US" dirty="0" smtClean="0"/>
              <a:t>{\mu}_{1,1}   \\ \</a:t>
            </a:r>
            <a:r>
              <a:rPr lang="en-US" dirty="0" err="1" smtClean="0"/>
              <a:t>boldsymbol</a:t>
            </a:r>
            <a:r>
              <a:rPr lang="en-US" dirty="0" smtClean="0"/>
              <a:t>{\mu}_{1,2} </a:t>
            </a:r>
          </a:p>
          <a:p>
            <a:r>
              <a:rPr lang="en-US" dirty="0" smtClean="0"/>
              <a:t>             \end{array} \right)  </a:t>
            </a:r>
          </a:p>
          <a:p>
            <a:r>
              <a:rPr lang="en-US" dirty="0" smtClean="0"/>
              <a:t>                    = \left( \begin{array}{c}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{\nu}_{1,1} +  E(\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 \\ \</a:t>
            </a:r>
            <a:r>
              <a:rPr lang="en-US" dirty="0" err="1" smtClean="0"/>
              <a:t>boldsymbol</a:t>
            </a:r>
            <a:r>
              <a:rPr lang="en-US" dirty="0" smtClean="0"/>
              <a:t>{\nu}_{1,2} + E(\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\end{array} \right)</a:t>
            </a:r>
          </a:p>
          <a:p>
            <a:r>
              <a:rPr lang="en-US" dirty="0" smtClean="0"/>
              <a:t>                    = \left( \begin{array}{c}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{\nu}_{1,1} +  \</a:t>
            </a:r>
            <a:r>
              <a:rPr lang="en-US" dirty="0" err="1" smtClean="0"/>
              <a:t>boldsymbol</a:t>
            </a:r>
            <a:r>
              <a:rPr lang="en-US" dirty="0" smtClean="0"/>
              <a:t>{\mu}_x  \\ \</a:t>
            </a:r>
            <a:r>
              <a:rPr lang="en-US" dirty="0" err="1" smtClean="0"/>
              <a:t>boldsymbol</a:t>
            </a:r>
            <a:r>
              <a:rPr lang="en-US" dirty="0" smtClean="0"/>
              <a:t>{\nu}_{1,2} +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{\beta}_1\</a:t>
            </a:r>
            <a:r>
              <a:rPr lang="en-US" dirty="0" err="1" smtClean="0"/>
              <a:t>boldsymbol</a:t>
            </a:r>
            <a:r>
              <a:rPr lang="en-US" dirty="0" smtClean="0"/>
              <a:t>{\mu}_x</a:t>
            </a:r>
          </a:p>
          <a:p>
            <a:r>
              <a:rPr lang="en-US" dirty="0" smtClean="0"/>
              <a:t>             \end{array} \right) \\ \\ </a:t>
            </a:r>
          </a:p>
          <a:p>
            <a:r>
              <a:rPr lang="en-US" dirty="0" smtClean="0"/>
              <a:t>E(\</a:t>
            </a:r>
            <a:r>
              <a:rPr lang="en-US" dirty="0" err="1" smtClean="0"/>
              <a:t>mathbf</a:t>
            </a:r>
            <a:r>
              <a:rPr lang="en-US" dirty="0" smtClean="0"/>
              <a:t>{D}_{i,2})  &amp;=&amp; \left( \begin{array}{c}</a:t>
            </a:r>
          </a:p>
          <a:p>
            <a:r>
              <a:rPr lang="en-US" dirty="0" smtClean="0"/>
              <a:t>     \</a:t>
            </a:r>
            <a:r>
              <a:rPr lang="en-US" dirty="0" err="1" smtClean="0"/>
              <a:t>boldsymbol</a:t>
            </a:r>
            <a:r>
              <a:rPr lang="en-US" dirty="0" smtClean="0"/>
              <a:t>{\mu}_{2,1}   \\ \</a:t>
            </a:r>
            <a:r>
              <a:rPr lang="en-US" dirty="0" err="1" smtClean="0"/>
              <a:t>boldsymbol</a:t>
            </a:r>
            <a:r>
              <a:rPr lang="en-US" dirty="0" smtClean="0"/>
              <a:t>{\mu}_{2,2} </a:t>
            </a:r>
          </a:p>
          <a:p>
            <a:r>
              <a:rPr lang="en-US" dirty="0" smtClean="0"/>
              <a:t>             \end{array} \right)  </a:t>
            </a:r>
          </a:p>
          <a:p>
            <a:r>
              <a:rPr lang="en-US" dirty="0" smtClean="0"/>
              <a:t>                    = \left( \begin{array}{c}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{\nu}_{2,1} +  E(\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 \\ \</a:t>
            </a:r>
            <a:r>
              <a:rPr lang="en-US" dirty="0" err="1" smtClean="0"/>
              <a:t>boldsymbol</a:t>
            </a:r>
            <a:r>
              <a:rPr lang="en-US" dirty="0" smtClean="0"/>
              <a:t>{\nu}_{2,2} + E(\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\end{array} \right)</a:t>
            </a:r>
          </a:p>
          <a:p>
            <a:r>
              <a:rPr lang="en-US" dirty="0" smtClean="0"/>
              <a:t>                    = \left( \begin{array}{c}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{\nu}_{2,1} +  \</a:t>
            </a:r>
            <a:r>
              <a:rPr lang="en-US" dirty="0" err="1" smtClean="0"/>
              <a:t>boldsymbol</a:t>
            </a:r>
            <a:r>
              <a:rPr lang="en-US" dirty="0" smtClean="0"/>
              <a:t>{\mu}_x  \\ \</a:t>
            </a:r>
            <a:r>
              <a:rPr lang="en-US" dirty="0" err="1" smtClean="0"/>
              <a:t>boldsymbol</a:t>
            </a:r>
            <a:r>
              <a:rPr lang="en-US" dirty="0" smtClean="0"/>
              <a:t>{\nu}_{2,2} +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{\beta}_1\</a:t>
            </a:r>
            <a:r>
              <a:rPr lang="en-US" dirty="0" err="1" smtClean="0"/>
              <a:t>boldsymbol</a:t>
            </a:r>
            <a:r>
              <a:rPr lang="en-US" dirty="0" smtClean="0"/>
              <a:t>{\mu}_x</a:t>
            </a:r>
          </a:p>
          <a:p>
            <a:r>
              <a:rPr lang="en-US" dirty="0" smtClean="0"/>
              <a:t>             \end{array} \right)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6795-2186-6B40-8372-0DCB2E0A21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13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+   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&amp;=&amp; \left( \begin{array}{c}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 \\ 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\end{array} \right) 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{\nu}_1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{e}_{i,1}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{D}_{i,2}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{\nu}_2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{e}_{i,2} % 24</a:t>
            </a:r>
          </a:p>
          <a:p>
            <a:endParaRPr lang="en-US" dirty="0" smtClean="0"/>
          </a:p>
          <a:p>
            <a:r>
              <a:rPr lang="en-US" dirty="0" smtClean="0"/>
              <a:t>$V(\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)=\</a:t>
            </a:r>
            <a:r>
              <a:rPr lang="en-US" dirty="0" err="1" smtClean="0"/>
              <a:t>boldsymbol</a:t>
            </a:r>
            <a:r>
              <a:rPr lang="en-US" dirty="0" smtClean="0"/>
              <a:t>{\Phi}_{11}$, $V(\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)=\</a:t>
            </a:r>
            <a:r>
              <a:rPr lang="en-US" dirty="0" err="1" smtClean="0"/>
              <a:t>boldsymbol</a:t>
            </a:r>
            <a:r>
              <a:rPr lang="en-US" dirty="0" smtClean="0"/>
              <a:t>{\Psi}$, $V(\</a:t>
            </a:r>
            <a:r>
              <a:rPr lang="en-US" dirty="0" err="1" smtClean="0"/>
              <a:t>mathbf</a:t>
            </a:r>
            <a:r>
              <a:rPr lang="en-US" dirty="0" smtClean="0"/>
              <a:t>{e}_{i,1})=\</a:t>
            </a:r>
            <a:r>
              <a:rPr lang="en-US" dirty="0" err="1" smtClean="0"/>
              <a:t>boldsymbol</a:t>
            </a:r>
            <a:r>
              <a:rPr lang="en-US" dirty="0" smtClean="0"/>
              <a:t>{\Omega}_1$, $V(\</a:t>
            </a:r>
            <a:r>
              <a:rPr lang="en-US" dirty="0" err="1" smtClean="0"/>
              <a:t>mathbf</a:t>
            </a:r>
            <a:r>
              <a:rPr lang="en-US" dirty="0" smtClean="0"/>
              <a:t>{e}_{i,2})=\</a:t>
            </a:r>
            <a:r>
              <a:rPr lang="en-US" dirty="0" err="1" smtClean="0"/>
              <a:t>boldsymbol</a:t>
            </a:r>
            <a:r>
              <a:rPr lang="en-US" dirty="0" smtClean="0"/>
              <a:t>{\Omega}_2$, % 24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$, $\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$, $\</a:t>
            </a:r>
            <a:r>
              <a:rPr lang="en-US" dirty="0" err="1" smtClean="0"/>
              <a:t>mathbf</a:t>
            </a:r>
            <a:r>
              <a:rPr lang="en-US" dirty="0" smtClean="0"/>
              <a:t>{e}_{i,1}$ and $\</a:t>
            </a:r>
            <a:r>
              <a:rPr lang="en-US" dirty="0" err="1" smtClean="0"/>
              <a:t>mathbf</a:t>
            </a:r>
            <a:r>
              <a:rPr lang="en-US" dirty="0" smtClean="0"/>
              <a:t>{e}_{i,2}$ independent.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6795-2186-6B40-8372-0DCB2E0A21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Repeating ...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+   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&amp;=&amp; \left( \begin{array}{c}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 \\ 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\end{array} \right) 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{\nu}_1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{e}_{i,1}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{D}_{i,2}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{\nu}_2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{e}_{i,2} % 24</a:t>
            </a:r>
          </a:p>
          <a:p>
            <a:endParaRPr lang="en-US" dirty="0" smtClean="0"/>
          </a:p>
          <a:p>
            <a:r>
              <a:rPr lang="en-US" dirty="0" smtClean="0"/>
              <a:t>$V(\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)=\</a:t>
            </a:r>
            <a:r>
              <a:rPr lang="en-US" dirty="0" err="1" smtClean="0"/>
              <a:t>boldsymbol</a:t>
            </a:r>
            <a:r>
              <a:rPr lang="en-US" dirty="0" smtClean="0"/>
              <a:t>{\Phi}_{11}$, $V(\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)=\</a:t>
            </a:r>
            <a:r>
              <a:rPr lang="en-US" dirty="0" err="1" smtClean="0"/>
              <a:t>boldsymbol</a:t>
            </a:r>
            <a:r>
              <a:rPr lang="en-US" dirty="0" smtClean="0"/>
              <a:t>{\Psi}$, $V(\</a:t>
            </a:r>
            <a:r>
              <a:rPr lang="en-US" dirty="0" err="1" smtClean="0"/>
              <a:t>mathbf</a:t>
            </a:r>
            <a:r>
              <a:rPr lang="en-US" dirty="0" smtClean="0"/>
              <a:t>{e}_{i,1})=\</a:t>
            </a:r>
            <a:r>
              <a:rPr lang="en-US" dirty="0" err="1" smtClean="0"/>
              <a:t>boldsymbol</a:t>
            </a:r>
            <a:r>
              <a:rPr lang="en-US" dirty="0" smtClean="0"/>
              <a:t>{\Omega}_1$, $V(\</a:t>
            </a:r>
            <a:r>
              <a:rPr lang="en-US" dirty="0" err="1" smtClean="0"/>
              <a:t>mathbf</a:t>
            </a:r>
            <a:r>
              <a:rPr lang="en-US" dirty="0" smtClean="0"/>
              <a:t>{e}_{i,2})=\</a:t>
            </a:r>
            <a:r>
              <a:rPr lang="en-US" dirty="0" err="1" smtClean="0"/>
              <a:t>boldsymbol</a:t>
            </a:r>
            <a:r>
              <a:rPr lang="en-US" dirty="0" smtClean="0"/>
              <a:t>{\Omega}_2$, % 24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$, $\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$, $\</a:t>
            </a:r>
            <a:r>
              <a:rPr lang="en-US" dirty="0" err="1" smtClean="0"/>
              <a:t>mathbf</a:t>
            </a:r>
            <a:r>
              <a:rPr lang="en-US" dirty="0" smtClean="0"/>
              <a:t>{e}_{i,1}$ and $\</a:t>
            </a:r>
            <a:r>
              <a:rPr lang="en-US" dirty="0" err="1" smtClean="0"/>
              <a:t>mathbf</a:t>
            </a:r>
            <a:r>
              <a:rPr lang="en-US" dirty="0" smtClean="0"/>
              <a:t>{e}_{i,2}$ independent. % 24</a:t>
            </a:r>
          </a:p>
          <a:p>
            <a:endParaRPr lang="en-US" dirty="0" smtClean="0"/>
          </a:p>
          <a:p>
            <a:r>
              <a:rPr lang="en-US" dirty="0" smtClean="0"/>
              <a:t>V(\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)=\</a:t>
            </a:r>
            <a:r>
              <a:rPr lang="en-US" dirty="0" err="1" smtClean="0"/>
              <a:t>boldsymbol</a:t>
            </a:r>
            <a:r>
              <a:rPr lang="en-US" dirty="0" smtClean="0"/>
              <a:t>{\Phi} = </a:t>
            </a:r>
          </a:p>
          <a:p>
            <a:r>
              <a:rPr lang="en-US" dirty="0" smtClean="0"/>
              <a:t>\left( \begin{array}{c 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boldsymbol</a:t>
            </a:r>
            <a:r>
              <a:rPr lang="en-US" dirty="0" smtClean="0"/>
              <a:t>{\Phi}_{11}  &amp; \</a:t>
            </a:r>
            <a:r>
              <a:rPr lang="en-US" dirty="0" err="1" smtClean="0"/>
              <a:t>boldsymbol</a:t>
            </a:r>
            <a:r>
              <a:rPr lang="en-US" dirty="0" smtClean="0"/>
              <a:t>{\Phi}_{12} \\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boldsymbol</a:t>
            </a:r>
            <a:r>
              <a:rPr lang="en-US" dirty="0" smtClean="0"/>
              <a:t>{\Phi}_{12}^\prime  &amp; \</a:t>
            </a:r>
            <a:r>
              <a:rPr lang="en-US" dirty="0" err="1" smtClean="0"/>
              <a:t>boldsymbol</a:t>
            </a:r>
            <a:r>
              <a:rPr lang="en-US" dirty="0" smtClean="0"/>
              <a:t>{\Phi}_{22} \\</a:t>
            </a:r>
          </a:p>
          <a:p>
            <a:r>
              <a:rPr lang="en-US" dirty="0" smtClean="0"/>
              <a:t>             \end{array} \right)</a:t>
            </a:r>
          </a:p>
          <a:p>
            <a:r>
              <a:rPr lang="en-US" dirty="0" smtClean="0"/>
              <a:t>= </a:t>
            </a:r>
          </a:p>
          <a:p>
            <a:r>
              <a:rPr lang="en-US" dirty="0" smtClean="0"/>
              <a:t>\left( \begin{array}{c 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{\Phi}_{11}  &amp; \</a:t>
            </a:r>
            <a:r>
              <a:rPr lang="en-US" dirty="0" err="1" smtClean="0"/>
              <a:t>boldsymbol</a:t>
            </a:r>
            <a:r>
              <a:rPr lang="en-US" dirty="0" smtClean="0"/>
              <a:t>{\Phi}_{11}\</a:t>
            </a:r>
            <a:r>
              <a:rPr lang="en-US" dirty="0" err="1" smtClean="0"/>
              <a:t>boldsymbol</a:t>
            </a:r>
            <a:r>
              <a:rPr lang="en-US" dirty="0" smtClean="0"/>
              <a:t>{\beta}_1^\prime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{\beta}_1\</a:t>
            </a:r>
            <a:r>
              <a:rPr lang="en-US" dirty="0" err="1" smtClean="0"/>
              <a:t>boldsymbol</a:t>
            </a:r>
            <a:r>
              <a:rPr lang="en-US" dirty="0" smtClean="0"/>
              <a:t>{\Phi}_{11}  &amp;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{\beta}_1\</a:t>
            </a:r>
            <a:r>
              <a:rPr lang="en-US" dirty="0" err="1" smtClean="0"/>
              <a:t>boldsymbol</a:t>
            </a:r>
            <a:r>
              <a:rPr lang="en-US" dirty="0" smtClean="0"/>
              <a:t>{\Phi}_{11}\</a:t>
            </a:r>
            <a:r>
              <a:rPr lang="en-US" dirty="0" err="1" smtClean="0"/>
              <a:t>boldsymbol</a:t>
            </a:r>
            <a:r>
              <a:rPr lang="en-US" dirty="0" smtClean="0"/>
              <a:t>{\beta}_1^\prime</a:t>
            </a:r>
          </a:p>
          <a:p>
            <a:r>
              <a:rPr lang="en-US" dirty="0" smtClean="0"/>
              <a:t>+ \</a:t>
            </a:r>
            <a:r>
              <a:rPr lang="en-US" dirty="0" err="1" smtClean="0"/>
              <a:t>boldsymbol</a:t>
            </a:r>
            <a:r>
              <a:rPr lang="en-US" dirty="0" smtClean="0"/>
              <a:t>{\Psi}</a:t>
            </a:r>
          </a:p>
          <a:p>
            <a:r>
              <a:rPr lang="en-US" dirty="0" smtClean="0"/>
              <a:t>             \end{array} \right)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boldsymbol</a:t>
            </a:r>
            <a:r>
              <a:rPr lang="en-US" dirty="0" smtClean="0"/>
              <a:t>{\Phi}_{11}$, $\</a:t>
            </a:r>
            <a:r>
              <a:rPr lang="en-US" dirty="0" err="1" smtClean="0"/>
              <a:t>boldsymbol</a:t>
            </a:r>
            <a:r>
              <a:rPr lang="en-US" dirty="0" smtClean="0"/>
              <a:t>{\beta}_1$ and $\</a:t>
            </a:r>
            <a:r>
              <a:rPr lang="en-US" dirty="0" err="1" smtClean="0"/>
              <a:t>boldsymbol</a:t>
            </a:r>
            <a:r>
              <a:rPr lang="en-US" dirty="0" smtClean="0"/>
              <a:t>{\Psi}$ can be recovered from $\</a:t>
            </a:r>
            <a:r>
              <a:rPr lang="en-US" dirty="0" err="1" smtClean="0"/>
              <a:t>boldsymbol</a:t>
            </a:r>
            <a:r>
              <a:rPr lang="en-US" dirty="0" smtClean="0"/>
              <a:t>{\Phi}$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6795-2186-6B40-8372-0DCB2E0A21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51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{\beta}_0 + \</a:t>
            </a:r>
            <a:r>
              <a:rPr lang="en-US" dirty="0" err="1" smtClean="0"/>
              <a:t>boldsymbol</a:t>
            </a:r>
            <a:r>
              <a:rPr lang="en-US" dirty="0" smtClean="0"/>
              <a:t>{\beta}_1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+   \</a:t>
            </a:r>
            <a:r>
              <a:rPr lang="en-US" dirty="0" err="1" smtClean="0"/>
              <a:t>boldsymbol</a:t>
            </a:r>
            <a:r>
              <a:rPr lang="en-US" dirty="0" smtClean="0"/>
              <a:t>{\epsilon}_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&amp;=&amp; \left( \begin{array}{c}</a:t>
            </a:r>
          </a:p>
          <a:p>
            <a:r>
              <a:rPr lang="en-US" dirty="0" smtClean="0"/>
              <a:t>         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  \\ \</a:t>
            </a:r>
            <a:r>
              <a:rPr lang="en-US" dirty="0" err="1" smtClean="0"/>
              <a:t>mathbf</a:t>
            </a:r>
            <a:r>
              <a:rPr lang="en-US" dirty="0" smtClean="0"/>
              <a:t>{Y}_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\end{array} \right) 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{\nu}_1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{e}_{i,1}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{D}_{i,2} &amp;=&amp; \</a:t>
            </a:r>
            <a:r>
              <a:rPr lang="en-US" dirty="0" err="1" smtClean="0"/>
              <a:t>boldsymbol</a:t>
            </a:r>
            <a:r>
              <a:rPr lang="en-US" dirty="0" smtClean="0"/>
              <a:t>{\nu}_2 + 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 + \</a:t>
            </a:r>
            <a:r>
              <a:rPr lang="en-US" dirty="0" err="1" smtClean="0"/>
              <a:t>mathbf</a:t>
            </a:r>
            <a:r>
              <a:rPr lang="en-US" dirty="0" smtClean="0"/>
              <a:t>{e}_{i,2} % 24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&amp;=&amp; V\left( \begin{array}{c}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{D}_{i,1}  \\ \</a:t>
            </a:r>
            <a:r>
              <a:rPr lang="en-US" dirty="0" err="1" smtClean="0"/>
              <a:t>mathbf</a:t>
            </a:r>
            <a:r>
              <a:rPr lang="en-US" dirty="0" smtClean="0"/>
              <a:t>{D}_{i,2}</a:t>
            </a:r>
          </a:p>
          <a:p>
            <a:r>
              <a:rPr lang="en-US" dirty="0" smtClean="0"/>
              <a:t>                                \end{array} \right) </a:t>
            </a:r>
          </a:p>
          <a:p>
            <a:r>
              <a:rPr lang="en-US" dirty="0" smtClean="0"/>
              <a:t>=</a:t>
            </a:r>
          </a:p>
          <a:p>
            <a:r>
              <a:rPr lang="en-US" dirty="0" smtClean="0"/>
              <a:t>\left( \begin{array}{c c}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{\Phi}+\</a:t>
            </a:r>
            <a:r>
              <a:rPr lang="en-US" dirty="0" err="1" smtClean="0"/>
              <a:t>boldsymbol</a:t>
            </a:r>
            <a:r>
              <a:rPr lang="en-US" dirty="0" smtClean="0"/>
              <a:t>{\Omega}_1  &amp; \</a:t>
            </a:r>
            <a:r>
              <a:rPr lang="en-US" dirty="0" err="1" smtClean="0"/>
              <a:t>boldsymbol</a:t>
            </a:r>
            <a:r>
              <a:rPr lang="en-US" dirty="0" smtClean="0"/>
              <a:t>{\Phi}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{\Phi}  &amp; \</a:t>
            </a:r>
            <a:r>
              <a:rPr lang="en-US" dirty="0" err="1" smtClean="0"/>
              <a:t>boldsymbol</a:t>
            </a:r>
            <a:r>
              <a:rPr lang="en-US" dirty="0" smtClean="0"/>
              <a:t>{\Phi}+\</a:t>
            </a:r>
            <a:r>
              <a:rPr lang="en-US" dirty="0" err="1" smtClean="0"/>
              <a:t>boldsymbol</a:t>
            </a:r>
            <a:r>
              <a:rPr lang="en-US" dirty="0" smtClean="0"/>
              <a:t>{\Omega}_2</a:t>
            </a:r>
          </a:p>
          <a:p>
            <a:r>
              <a:rPr lang="en-US" dirty="0" smtClean="0"/>
              <a:t>             \end{array} \right) % 32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boldsymbol</a:t>
            </a:r>
            <a:r>
              <a:rPr lang="en-US" dirty="0" smtClean="0"/>
              <a:t>{\Phi}$, $\</a:t>
            </a:r>
            <a:r>
              <a:rPr lang="en-US" dirty="0" err="1" smtClean="0"/>
              <a:t>boldsymbol</a:t>
            </a:r>
            <a:r>
              <a:rPr lang="en-US" dirty="0" smtClean="0"/>
              <a:t>{\Omega}_1$ and $\</a:t>
            </a:r>
            <a:r>
              <a:rPr lang="en-US" dirty="0" err="1" smtClean="0"/>
              <a:t>boldsymbol</a:t>
            </a:r>
            <a:r>
              <a:rPr lang="en-US" dirty="0" smtClean="0"/>
              <a:t>{\Omega}_2$ can easily be recovered from $\</a:t>
            </a:r>
            <a:r>
              <a:rPr lang="en-US" dirty="0" err="1" smtClean="0"/>
              <a:t>boldsymbol</a:t>
            </a:r>
            <a:r>
              <a:rPr lang="en-US" dirty="0" smtClean="0"/>
              <a:t>{\Sigma}$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6795-2186-6B40-8372-0DCB2E0A21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1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47D9-2F12-4134-834F-883EE2DA6682}" type="datetimeFigureOut">
              <a:rPr lang="en-US" smtClean="0"/>
              <a:pPr/>
              <a:t>13-02-11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1EF5E-BD72-491B-A196-C28BD1D96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7772400" cy="3048000"/>
          </a:xfrm>
        </p:spPr>
        <p:txBody>
          <a:bodyPr/>
          <a:lstStyle/>
          <a:p>
            <a:r>
              <a:rPr lang="en-US" dirty="0"/>
              <a:t>Double Measurement Regression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STA431:  Spring 2013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439669" y="5867400"/>
            <a:ext cx="401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variables (all latent)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Age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= BMI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 = Percent body fat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Cholesterol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Diastolic blood pressure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Measure twice with different personnel at different locations and by different methods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3291840"/>
                <a:gridCol w="32918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Measurement Set 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Measurement Set Two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Passport or Birth Certificate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Office Measurement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 technician, no shoes, gown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Body 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Tape and calipers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Submerge in water tank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Cholesterol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Diastolic 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Blood pressure cuff, Dr.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Digital readout, mostly automatic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60572" y="4679232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Set two is of generally higher quality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329305"/>
            <a:ext cx="785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Correlation of measurement errors is less likely between sets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slides are available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www.utstat.toronto.edu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/~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brunner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431s13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Double Measurement Regression: A Two-Stage Model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43227" y="6014893"/>
            <a:ext cx="6600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Observable variables are D</a:t>
            </a:r>
            <a:r>
              <a:rPr lang="en-US" sz="2400" baseline="-25000" dirty="0" smtClean="0"/>
              <a:t>i,1</a:t>
            </a:r>
            <a:r>
              <a:rPr lang="en-US" sz="2400" dirty="0" smtClean="0"/>
              <a:t> and D</a:t>
            </a:r>
            <a:r>
              <a:rPr lang="en-US" sz="2400" baseline="-25000" dirty="0" smtClean="0"/>
              <a:t>i,2</a:t>
            </a:r>
            <a:r>
              <a:rPr lang="en-US" sz="2400" dirty="0" smtClean="0"/>
              <a:t>: both p+q by 1</a:t>
            </a:r>
            <a:endParaRPr lang="en-US" sz="2400" dirty="0"/>
          </a:p>
        </p:txBody>
      </p:sp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6263" y="1951038"/>
            <a:ext cx="5130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9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175" y="220064"/>
            <a:ext cx="3416300" cy="20320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367" y="256914"/>
            <a:ext cx="1663700" cy="3175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425" y="2541588"/>
            <a:ext cx="7912100" cy="14859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919" y="4191023"/>
            <a:ext cx="8229600" cy="2544652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ν</a:t>
            </a:r>
            <a:r>
              <a:rPr lang="en-US" sz="2400" dirty="0" smtClean="0"/>
              <a:t>, </a:t>
            </a:r>
            <a:r>
              <a:rPr lang="en-US" sz="2400" b="1" dirty="0" smtClean="0"/>
              <a:t>β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μ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 parameters appear only in expected value, not covariance matrix.</a:t>
            </a:r>
          </a:p>
          <a:p>
            <a:r>
              <a:rPr lang="en-US" sz="2400" dirty="0"/>
              <a:t>Even with knowledge of </a:t>
            </a:r>
            <a:r>
              <a:rPr lang="en-US" sz="2400" b="1" dirty="0"/>
              <a:t>β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smtClean="0"/>
              <a:t>2(</a:t>
            </a:r>
            <a:r>
              <a:rPr lang="en-US" sz="2400" dirty="0" err="1" smtClean="0"/>
              <a:t>p+q</a:t>
            </a:r>
            <a:r>
              <a:rPr lang="en-US" sz="2400" dirty="0" smtClean="0"/>
              <a:t>) equations in 3(</a:t>
            </a:r>
            <a:r>
              <a:rPr lang="en-US" sz="2400" dirty="0" err="1" smtClean="0"/>
              <a:t>p+q</a:t>
            </a:r>
            <a:r>
              <a:rPr lang="en-US" sz="2400" dirty="0" smtClean="0"/>
              <a:t>) unknown parameters.</a:t>
            </a:r>
          </a:p>
          <a:p>
            <a:r>
              <a:rPr lang="en-US" sz="2400" dirty="0" smtClean="0"/>
              <a:t>Identifying </a:t>
            </a:r>
            <a:r>
              <a:rPr lang="en-US" sz="2400" dirty="0"/>
              <a:t>the expected values and intercepts is hopeless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Re-parameterize, swallowing them into </a:t>
            </a:r>
            <a:r>
              <a:rPr lang="en-US" sz="2400" b="1" dirty="0" smtClean="0"/>
              <a:t>μ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50" y="504825"/>
            <a:ext cx="3416300" cy="20320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325" y="3160713"/>
            <a:ext cx="7226300" cy="3302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9488" y="3902075"/>
            <a:ext cx="4356100" cy="317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598" y="4692925"/>
            <a:ext cx="81613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main idea is that </a:t>
            </a:r>
            <a:r>
              <a:rPr lang="en-US" sz="2400" b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and </a:t>
            </a:r>
            <a:r>
              <a:rPr lang="en-US" sz="2400" b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are independent measurements</a:t>
            </a:r>
          </a:p>
          <a:p>
            <a:r>
              <a:rPr lang="en-US" sz="2400" dirty="0" smtClean="0"/>
              <a:t>of </a:t>
            </a:r>
            <a:r>
              <a:rPr lang="en-US" sz="2400" b="1" dirty="0" smtClean="0"/>
              <a:t>F</a:t>
            </a:r>
            <a:r>
              <a:rPr lang="en-US" sz="2400" dirty="0" smtClean="0"/>
              <a:t>, perhaps at different times using different methods.  </a:t>
            </a:r>
          </a:p>
          <a:p>
            <a:r>
              <a:rPr lang="en-US" sz="2400" dirty="0" smtClean="0"/>
              <a:t>Measurement errors may be correlated within occasions (even</a:t>
            </a:r>
          </a:p>
          <a:p>
            <a:r>
              <a:rPr lang="en-US" sz="2400" dirty="0" smtClean="0"/>
              <a:t>Between explanatory and response variables), but not </a:t>
            </a:r>
            <a:r>
              <a:rPr lang="en-US" sz="2400" smtClean="0"/>
              <a:t>between </a:t>
            </a:r>
          </a:p>
          <a:p>
            <a:r>
              <a:rPr lang="en-US" sz="2400" smtClean="0"/>
              <a:t>occasions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50" y="504825"/>
            <a:ext cx="3416300" cy="20320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325" y="3160713"/>
            <a:ext cx="7226300" cy="3302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9488" y="3902075"/>
            <a:ext cx="4356100" cy="3175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625" y="5022850"/>
            <a:ext cx="8013700" cy="749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1650" y="6281738"/>
            <a:ext cx="5346700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76996" y="4544701"/>
            <a:ext cx="1138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Stage One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7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Measurement Model (Stage 2)</a:t>
            </a:r>
            <a:endParaRPr lang="en-US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63" y="3765550"/>
            <a:ext cx="8140700" cy="9906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888" y="5602288"/>
            <a:ext cx="6083300" cy="2921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3538" y="973138"/>
            <a:ext cx="3416300" cy="203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All the parameters in the covariance matrix are identifiable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572"/>
          </a:xfrm>
        </p:spPr>
        <p:txBody>
          <a:bodyPr/>
          <a:lstStyle/>
          <a:p>
            <a:r>
              <a:rPr lang="en-US" b="1" smtClean="0"/>
              <a:t>Φ</a:t>
            </a:r>
            <a:r>
              <a:rPr lang="en-US" smtClean="0"/>
              <a:t>, </a:t>
            </a:r>
            <a:r>
              <a:rPr lang="en-US" b="1" smtClean="0"/>
              <a:t>Ω</a:t>
            </a:r>
            <a:r>
              <a:rPr lang="en-US" baseline="-25000" smtClean="0"/>
              <a:t>1</a:t>
            </a:r>
            <a:r>
              <a:rPr lang="en-US" smtClean="0"/>
              <a:t> and </a:t>
            </a:r>
            <a:r>
              <a:rPr lang="en-US" b="1" smtClean="0"/>
              <a:t>Ω</a:t>
            </a:r>
            <a:r>
              <a:rPr lang="en-US" baseline="-25000" smtClean="0"/>
              <a:t>2</a:t>
            </a:r>
            <a:r>
              <a:rPr lang="en-US" smtClean="0"/>
              <a:t> may be recovered from </a:t>
            </a:r>
            <a:r>
              <a:rPr lang="en-US" b="1" smtClean="0"/>
              <a:t>Σ</a:t>
            </a:r>
          </a:p>
          <a:p>
            <a:r>
              <a:rPr lang="en-US" b="1" smtClean="0"/>
              <a:t>Φ</a:t>
            </a:r>
            <a:r>
              <a:rPr lang="en-US" baseline="-25000" smtClean="0"/>
              <a:t>11</a:t>
            </a:r>
            <a:r>
              <a:rPr lang="en-US" smtClean="0"/>
              <a:t>, </a:t>
            </a:r>
            <a:r>
              <a:rPr lang="en-US" b="1" smtClean="0"/>
              <a:t>β</a:t>
            </a:r>
            <a:r>
              <a:rPr lang="en-US" baseline="-25000" smtClean="0"/>
              <a:t>1</a:t>
            </a:r>
            <a:r>
              <a:rPr lang="en-US" smtClean="0"/>
              <a:t> and </a:t>
            </a:r>
            <a:r>
              <a:rPr lang="en-US" b="1" smtClean="0"/>
              <a:t>Ψ</a:t>
            </a:r>
            <a:r>
              <a:rPr lang="en-US" smtClean="0"/>
              <a:t> may be recovered from </a:t>
            </a:r>
            <a:r>
              <a:rPr lang="en-US" b="1" smtClean="0"/>
              <a:t>Φ</a:t>
            </a:r>
          </a:p>
          <a:p>
            <a:endParaRPr lang="en-US" smtClean="0"/>
          </a:p>
          <a:p>
            <a:r>
              <a:rPr lang="en-US" smtClean="0"/>
              <a:t>Correlated measurement error within sets is allowed (a big plus), because it’s reality</a:t>
            </a:r>
          </a:p>
          <a:p>
            <a:r>
              <a:rPr lang="en-US" smtClean="0"/>
              <a:t>Correlated measurement error between sets must be ruled out by careful data collection</a:t>
            </a:r>
          </a:p>
          <a:p>
            <a:r>
              <a:rPr lang="en-US" smtClean="0"/>
              <a:t>No need to do the calculations ever again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1747"/>
          </a:xfrm>
        </p:spPr>
        <p:txBody>
          <a:bodyPr/>
          <a:lstStyle/>
          <a:p>
            <a:r>
              <a:rPr lang="en-US" dirty="0" smtClean="0"/>
              <a:t>The BMI Health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250"/>
            <a:ext cx="8229600" cy="5548233"/>
          </a:xfrm>
        </p:spPr>
        <p:txBody>
          <a:bodyPr/>
          <a:lstStyle/>
          <a:p>
            <a:r>
              <a:rPr lang="en-US" dirty="0" smtClean="0"/>
              <a:t>Body Mass Index: Weight in Kilograms divided by Height in Meters Squared</a:t>
            </a:r>
          </a:p>
          <a:p>
            <a:r>
              <a:rPr lang="en-US" dirty="0" smtClean="0"/>
              <a:t>Under 18 means underweight, Over 25 means overweight, Over 30 means obese</a:t>
            </a:r>
          </a:p>
          <a:p>
            <a:r>
              <a:rPr lang="en-US" dirty="0" smtClean="0"/>
              <a:t>High BMI is associated with poor health, like high blood pressure and high cholesterol</a:t>
            </a:r>
          </a:p>
          <a:p>
            <a:r>
              <a:rPr lang="en-US" dirty="0" smtClean="0"/>
              <a:t>People with high BMI tend to be older and fatter</a:t>
            </a:r>
          </a:p>
          <a:p>
            <a:r>
              <a:rPr lang="en-US" b="1" dirty="0" smtClean="0"/>
              <a:t>BUT</a:t>
            </a:r>
            <a:r>
              <a:rPr lang="en-US" dirty="0" smtClean="0"/>
              <a:t>, what if you have a high BMI but are in good physical shape – low percent body fat?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5035"/>
          </a:xfrm>
        </p:spPr>
        <p:txBody>
          <a:bodyPr/>
          <a:lstStyle/>
          <a:p>
            <a:r>
              <a:rPr lang="en-US" dirty="0" smtClean="0"/>
              <a:t>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654"/>
            <a:ext cx="8229600" cy="5314271"/>
          </a:xfrm>
        </p:spPr>
        <p:txBody>
          <a:bodyPr/>
          <a:lstStyle/>
          <a:p>
            <a:r>
              <a:rPr lang="en-US" dirty="0" smtClean="0"/>
              <a:t>If you control for age and percent body fat, is BMI still associated with indicators for poor health?</a:t>
            </a:r>
          </a:p>
          <a:p>
            <a:r>
              <a:rPr lang="en-US" dirty="0" smtClean="0"/>
              <a:t>But percent body fat (and to a lesser extent, age) are measured with error.  Standard ways of controlling for them with regression are highly suspect.</a:t>
            </a:r>
          </a:p>
          <a:p>
            <a:r>
              <a:rPr lang="en-US" dirty="0" smtClean="0"/>
              <a:t>Use the double measurement design.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2501</Words>
  <Application>Microsoft Macintosh PowerPoint</Application>
  <PresentationFormat>On-screen Show (4:3)</PresentationFormat>
  <Paragraphs>159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Double Measurement Regression  STA431:  Spring 2013</vt:lpstr>
      <vt:lpstr>Double Measurement Regression: A Two-Stage Model</vt:lpstr>
      <vt:lpstr>PowerPoint Presentation</vt:lpstr>
      <vt:lpstr>PowerPoint Presentation</vt:lpstr>
      <vt:lpstr>PowerPoint Presentation</vt:lpstr>
      <vt:lpstr>The Measurement Model (Stage 2)</vt:lpstr>
      <vt:lpstr>All the parameters in the covariance matrix are identifiable</vt:lpstr>
      <vt:lpstr>The BMI Health Study</vt:lpstr>
      <vt:lpstr>The Question</vt:lpstr>
      <vt:lpstr>True variables (all latent)</vt:lpstr>
      <vt:lpstr>Measure twice with different personnel at different locations and by different methods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Measurement Regression: A Two-Stage Model</dc:title>
  <dc:creator>Earl Monroe</dc:creator>
  <cp:lastModifiedBy>Jerry Brunner</cp:lastModifiedBy>
  <cp:revision>28</cp:revision>
  <dcterms:created xsi:type="dcterms:W3CDTF">2011-02-14T13:42:04Z</dcterms:created>
  <dcterms:modified xsi:type="dcterms:W3CDTF">2013-02-12T02:17:56Z</dcterms:modified>
</cp:coreProperties>
</file>