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jpeg" ContentType="image/jpeg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3.xml" ContentType="application/vnd.openxmlformats-officedocument.presentationml.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slides/slide25.xml" ContentType="application/vnd.openxmlformats-officedocument.presentationml.slide+xml"/>
  <Override PartName="/ppt/slides/slide4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99" r:id="rId16"/>
    <p:sldId id="300" r:id="rId17"/>
    <p:sldId id="30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4CBAF-E88B-475B-83DB-2A395A191235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F3ED2-E794-4A5D-8DF1-19262CEC5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rot in each cell</a:t>
            </a:r>
          </a:p>
          <a:p>
            <a:r>
              <a:rPr lang="en-US" dirty="0" smtClean="0"/>
              <a:t>Discuss marginal means, marginal 2-way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do this kind of thing is one of the big selling points of multiple regression.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MLEs</a:t>
            </a:r>
            <a:r>
              <a:rPr lang="en-US" baseline="0" dirty="0" smtClean="0"/>
              <a:t> will satisfy these, but what are they?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almost anywhere, If estimated marginal exp frequency too small, adjust all cells up. If too big, adjust down.</a:t>
            </a:r>
          </a:p>
          <a:p>
            <a:r>
              <a:rPr lang="en-US" dirty="0" smtClean="0"/>
              <a:t>If marginals are right, m-hat_ijk won’t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Mature NUMERICAL maximum 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results but a lot of work. It makes you appreciate SAS.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Berkeley Graduate Admissions Data</a:t>
            </a:r>
          </a:p>
          <a:p>
            <a:r>
              <a:rPr lang="en-US" dirty="0" smtClean="0"/>
              <a:t>There are 24 cells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more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more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Technically there are main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Interaction means</a:t>
            </a:r>
            <a:r>
              <a:rPr lang="en-US" baseline="0" dirty="0" smtClean="0"/>
              <a:t> </a:t>
            </a:r>
            <a:r>
              <a:rPr lang="en-US" dirty="0" smtClean="0"/>
              <a:t>IT</a:t>
            </a:r>
            <a:r>
              <a:rPr lang="en-US" baseline="0" dirty="0" smtClean="0"/>
              <a:t> DEPENDS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Extension</a:t>
            </a:r>
            <a:r>
              <a:rPr lang="en-US" baseline="0" dirty="0" smtClean="0"/>
              <a:t> and computation are straightforward, interpretation becomes tricky with more and more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INTERPRETATION: “interaction” =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always include main</a:t>
            </a:r>
            <a:r>
              <a:rPr lang="en-US" baseline="0" dirty="0" smtClean="0"/>
              <a:t> effects for all variables in the model (a software issue, not logically necessary).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Hey, is this a random sample?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Return to the conditional independence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be bivariate normal</a:t>
            </a:r>
          </a:p>
          <a:p>
            <a:r>
              <a:rPr lang="en-US" dirty="0" smtClean="0"/>
              <a:t>Assume epsilon independent of other variables</a:t>
            </a:r>
          </a:p>
          <a:p>
            <a:r>
              <a:rPr lang="en-US" dirty="0" smtClean="0"/>
              <a:t>Controlling for X2, no relationship between X1 and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F3ED2-E794-4A5D-8DF1-19262CEC5E4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6DA6-3ED7-43C5-A116-7E81628AB936}" type="datetimeFigureOut">
              <a:rPr lang="en-US" smtClean="0"/>
              <a:pPr/>
              <a:t>9/19/10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D4F3-F82D-4D3B-9DDA-3C3BE073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d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d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d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image" Target="../media/image11.pdf"/><Relationship Id="rId6" Type="http://schemas.openxmlformats.org/officeDocument/2006/relationships/image" Target="../media/image12.png"/><Relationship Id="rId7" Type="http://schemas.openxmlformats.org/officeDocument/2006/relationships/image" Target="../media/image13.pdf"/><Relationship Id="rId8" Type="http://schemas.openxmlformats.org/officeDocument/2006/relationships/image" Target="../media/image14.png"/><Relationship Id="rId9" Type="http://schemas.openxmlformats.org/officeDocument/2006/relationships/image" Target="../media/image15.pdf"/><Relationship Id="rId10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d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df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6" Type="http://schemas.openxmlformats.org/officeDocument/2006/relationships/image" Target="../media/image25.pdf"/><Relationship Id="rId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d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df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df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df"/><Relationship Id="rId4" Type="http://schemas.openxmlformats.org/officeDocument/2006/relationships/image" Target="../media/image46.png"/><Relationship Id="rId5" Type="http://schemas.openxmlformats.org/officeDocument/2006/relationships/image" Target="../media/image47.pdf"/><Relationship Id="rId6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df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df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df"/><Relationship Id="rId3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pdf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df"/><Relationship Id="rId3" Type="http://schemas.openxmlformats.org/officeDocument/2006/relationships/image" Target="../media/image60.png"/><Relationship Id="rId4" Type="http://schemas.openxmlformats.org/officeDocument/2006/relationships/image" Target="../media/image61.pdf"/><Relationship Id="rId5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df"/><Relationship Id="rId3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5.pdf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pdf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df"/><Relationship Id="rId3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df"/><Relationship Id="rId3" Type="http://schemas.openxmlformats.org/officeDocument/2006/relationships/image" Target="../media/image72.png"/><Relationship Id="rId4" Type="http://schemas.openxmlformats.org/officeDocument/2006/relationships/image" Target="../media/image73.pdf"/><Relationship Id="rId5" Type="http://schemas.openxmlformats.org/officeDocument/2006/relationships/image" Target="../media/image74.png"/><Relationship Id="rId6" Type="http://schemas.openxmlformats.org/officeDocument/2006/relationships/image" Target="../media/image75.pdf"/><Relationship Id="rId7" Type="http://schemas.openxmlformats.org/officeDocument/2006/relationships/image" Target="../media/image76.png"/><Relationship Id="rId8" Type="http://schemas.openxmlformats.org/officeDocument/2006/relationships/image" Target="../media/image77.pdf"/><Relationship Id="rId9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df"/><Relationship Id="rId3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png"/><Relationship Id="rId12" Type="http://schemas.openxmlformats.org/officeDocument/2006/relationships/image" Target="../media/image91.pdf"/><Relationship Id="rId13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df"/><Relationship Id="rId3" Type="http://schemas.openxmlformats.org/officeDocument/2006/relationships/image" Target="../media/image82.png"/><Relationship Id="rId4" Type="http://schemas.openxmlformats.org/officeDocument/2006/relationships/image" Target="../media/image83.pdf"/><Relationship Id="rId5" Type="http://schemas.openxmlformats.org/officeDocument/2006/relationships/image" Target="../media/image84.png"/><Relationship Id="rId6" Type="http://schemas.openxmlformats.org/officeDocument/2006/relationships/image" Target="../media/image85.pdf"/><Relationship Id="rId7" Type="http://schemas.openxmlformats.org/officeDocument/2006/relationships/image" Target="../media/image86.png"/><Relationship Id="rId8" Type="http://schemas.openxmlformats.org/officeDocument/2006/relationships/image" Target="../media/image87.pdf"/><Relationship Id="rId9" Type="http://schemas.openxmlformats.org/officeDocument/2006/relationships/image" Target="../media/image88.png"/><Relationship Id="rId10" Type="http://schemas.openxmlformats.org/officeDocument/2006/relationships/image" Target="../media/image89.pd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pdf"/><Relationship Id="rId3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3.pdf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Three-dimensional tables</a:t>
            </a:r>
            <a:br>
              <a:rPr lang="en-US" dirty="0" smtClean="0"/>
            </a:br>
            <a:r>
              <a:rPr lang="en-US" dirty="0" smtClean="0"/>
              <a:t>(Please Read Chapter 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5035"/>
          </a:xfrm>
        </p:spPr>
        <p:txBody>
          <a:bodyPr/>
          <a:lstStyle/>
          <a:p>
            <a:r>
              <a:rPr lang="en-US" dirty="0" smtClean="0"/>
              <a:t>We will stick to </a:t>
            </a:r>
            <a:r>
              <a:rPr lang="en-US" b="1" dirty="0" smtClean="0"/>
              <a:t>hierarchical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5036"/>
            <a:ext cx="8229600" cy="2931774"/>
          </a:xfrm>
        </p:spPr>
        <p:txBody>
          <a:bodyPr/>
          <a:lstStyle/>
          <a:p>
            <a:r>
              <a:rPr lang="en-US" dirty="0" smtClean="0"/>
              <a:t>If a higher-order term is in the model, all lower-order terms involving those variables must be in the model too.</a:t>
            </a:r>
          </a:p>
          <a:p>
            <a:r>
              <a:rPr lang="en-US" dirty="0" smtClean="0"/>
              <a:t>Non-hierarchical models are useful at times, but interpretation can be very tricky.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23863" y="4015564"/>
            <a:ext cx="86106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5035"/>
          </a:xfrm>
        </p:spPr>
        <p:txBody>
          <a:bodyPr/>
          <a:lstStyle/>
          <a:p>
            <a:r>
              <a:rPr lang="en-US" dirty="0" smtClean="0"/>
              <a:t>Florida Prison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226338"/>
            <a:ext cx="8229600" cy="217701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Prisoner’s Race (B-W)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Victim’s Race (B-W)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Death Penalty (Y-N)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23863" y="4015564"/>
            <a:ext cx="86106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7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Bracket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4766"/>
            <a:ext cx="8229600" cy="58395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Represent variables by numbers, or maybe letters, like  (VR, PR, DP)</a:t>
            </a:r>
          </a:p>
          <a:p>
            <a:r>
              <a:rPr lang="en-US" dirty="0" smtClean="0"/>
              <a:t>For each variable, enclose vars involving highest order interaction in brackets</a:t>
            </a:r>
          </a:p>
          <a:p>
            <a:r>
              <a:rPr lang="en-US" dirty="0" smtClean="0"/>
              <a:t>Main effects and lower order interactions are implied, because the models are hierarchical.</a:t>
            </a:r>
          </a:p>
          <a:p>
            <a:r>
              <a:rPr lang="en-US" dirty="0" smtClean="0"/>
              <a:t>For example, [PR VR] [VR DP] means Prisoner’s race and Victim’s race are related, and Victim’s race and Death penalty are related, but any relationship between Prisoner’s race and Death penalty comes from the other 2 relationships. This is a model of </a:t>
            </a:r>
            <a:r>
              <a:rPr lang="en-US" i="1" dirty="0" smtClean="0"/>
              <a:t>conditional independence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5035"/>
          </a:xfrm>
        </p:spPr>
        <p:txBody>
          <a:bodyPr/>
          <a:lstStyle/>
          <a:p>
            <a:r>
              <a:rPr lang="en-US" dirty="0" smtClean="0"/>
              <a:t>[PR VR] [VR DP] = [1 2] [2 3]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673"/>
            <a:ext cx="8229600" cy="217701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Prisoner’s Race (B-W)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Victim’s Race (B-W)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Death Penalty (Y-N)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85323" y="3097213"/>
            <a:ext cx="6731000" cy="105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233" y="5030175"/>
            <a:ext cx="81362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Obtain estimated expected frequencies by maximum likelihood,</a:t>
            </a:r>
          </a:p>
          <a:p>
            <a:r>
              <a:rPr lang="en-US" sz="2400" dirty="0" smtClean="0"/>
              <a:t>test goodness of fit with 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or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approximately chisquare</a:t>
            </a:r>
          </a:p>
          <a:p>
            <a:r>
              <a:rPr lang="en-US" sz="2400" dirty="0" smtClean="0"/>
              <a:t>if the model is true.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3-4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5409" y="0"/>
            <a:ext cx="77931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Conditional independence is 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50819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[1 2] [2 3] means that variables 1 and 2 are related and variables 2 and 3 are related, but any connection between 1 and 3 appears only because they are both related to 2.</a:t>
            </a:r>
          </a:p>
          <a:p>
            <a:r>
              <a:rPr lang="en-US" dirty="0" smtClean="0"/>
              <a:t>Given (that is, conditionally upon) the value of variable 2, Variables 1 and 3 are independent.</a:t>
            </a:r>
          </a:p>
          <a:p>
            <a:r>
              <a:rPr lang="en-US" dirty="0" smtClean="0"/>
              <a:t>Controlling for (allowing for) variable 2, there is no relationship between variables 1 and 3.</a:t>
            </a:r>
          </a:p>
          <a:p>
            <a:r>
              <a:rPr lang="en-US" dirty="0" smtClean="0"/>
              <a:t>Simpson’s paradox: Vars 1 and 3 seem to be related but looking at it separately for each level of Var 2, the relationship disappears or even reverses direction.</a:t>
            </a:r>
          </a:p>
          <a:p>
            <a:r>
              <a:rPr lang="en-US" dirty="0" smtClean="0"/>
              <a:t>Kidney stones: V1 = Treatment, V3=Effectiveness, V2=Size of stones.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324"/>
          </a:xfrm>
        </p:spPr>
        <p:txBody>
          <a:bodyPr/>
          <a:lstStyle/>
          <a:p>
            <a:r>
              <a:rPr lang="en-US" dirty="0" smtClean="0"/>
              <a:t>It’s like multiple regression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77900" y="1163638"/>
            <a:ext cx="7467600" cy="393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77900" y="1828935"/>
            <a:ext cx="3340100" cy="39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900" y="2632132"/>
            <a:ext cx="67201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Suppose 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1</a:t>
            </a:r>
            <a:r>
              <a:rPr lang="en-US" sz="3200" dirty="0" smtClean="0"/>
              <a:t> and 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2</a:t>
            </a:r>
            <a:r>
              <a:rPr lang="en-US" sz="3200" dirty="0" smtClean="0"/>
              <a:t> are correlated, with</a:t>
            </a:r>
            <a:endParaRPr lang="en-US" sz="32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720850" y="3375025"/>
            <a:ext cx="5080000" cy="1003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737915"/>
            <a:ext cx="45114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Are 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1</a:t>
            </a:r>
            <a:r>
              <a:rPr lang="en-US" sz="3200" dirty="0" smtClean="0"/>
              <a:t> and </a:t>
            </a:r>
            <a:r>
              <a:rPr lang="en-US" sz="3200" i="1" dirty="0" smtClean="0"/>
              <a:t>Y</a:t>
            </a:r>
            <a:r>
              <a:rPr lang="en-US" sz="3200" dirty="0" smtClean="0"/>
              <a:t> related? Yes!</a:t>
            </a:r>
            <a:endParaRPr lang="en-US" sz="32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010150" y="4890891"/>
            <a:ext cx="35814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835"/>
            <a:ext cx="8337791" cy="11196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independent </a:t>
            </a:r>
            <a:r>
              <a:rPr lang="en-US" i="1" dirty="0" smtClean="0"/>
              <a:t>conditionally</a:t>
            </a:r>
            <a:r>
              <a:rPr lang="en-US" i="1" dirty="0" smtClean="0"/>
              <a:t> </a:t>
            </a:r>
            <a:r>
              <a:rPr lang="en-US" dirty="0" smtClean="0"/>
              <a:t>on </a:t>
            </a:r>
            <a:r>
              <a:rPr lang="en-US" dirty="0" smtClean="0"/>
              <a:t>the value of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83960" y="2530820"/>
            <a:ext cx="3352800" cy="39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960" y="3141770"/>
            <a:ext cx="2290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[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X</a:t>
            </a:r>
            <a:r>
              <a:rPr lang="en-US" sz="3200" i="1" baseline="-25000" dirty="0" smtClean="0"/>
              <a:t>2</a:t>
            </a:r>
            <a:r>
              <a:rPr lang="en-US" sz="3200" dirty="0" smtClean="0"/>
              <a:t>] [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Y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52921" y="4629098"/>
            <a:ext cx="66980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“Controlling” for 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2</a:t>
            </a:r>
            <a:r>
              <a:rPr lang="en-US" sz="3200" dirty="0" smtClean="0"/>
              <a:t>, </a:t>
            </a:r>
            <a:r>
              <a:rPr lang="en-US" sz="3200" i="1" dirty="0" smtClean="0"/>
              <a:t>Y</a:t>
            </a:r>
            <a:r>
              <a:rPr lang="en-US" sz="3200" dirty="0" smtClean="0"/>
              <a:t> is unrelated to </a:t>
            </a:r>
            <a:r>
              <a:rPr lang="en-US" sz="3200" i="1" dirty="0" smtClean="0"/>
              <a:t>X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proportional model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4857"/>
          </a:xfrm>
        </p:spPr>
        <p:txBody>
          <a:bodyPr/>
          <a:lstStyle/>
          <a:p>
            <a:r>
              <a:rPr lang="en-US" dirty="0" smtClean="0"/>
              <a:t>Maximum likelihood estimation is indirect</a:t>
            </a:r>
          </a:p>
          <a:p>
            <a:r>
              <a:rPr lang="en-US" dirty="0" smtClean="0"/>
              <a:t>Go straight to estimation of expected frequencies</a:t>
            </a:r>
          </a:p>
          <a:p>
            <a:r>
              <a:rPr lang="en-US" dirty="0" smtClean="0"/>
              <a:t>First a example from the text: [1 2] [1 3] [2 3]</a:t>
            </a:r>
          </a:p>
          <a:p>
            <a:r>
              <a:rPr lang="en-US" dirty="0" smtClean="0"/>
              <a:t>Analytically, obtain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00350" y="4646613"/>
            <a:ext cx="32131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90738" y="317500"/>
            <a:ext cx="4699000" cy="495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19413" y="2041102"/>
            <a:ext cx="3213100" cy="1866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30200" y="4957763"/>
            <a:ext cx="83058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5712"/>
          </a:xfrm>
        </p:spPr>
        <p:txBody>
          <a:bodyPr/>
          <a:lstStyle/>
          <a:p>
            <a:r>
              <a:rPr lang="en-US" dirty="0" smtClean="0"/>
              <a:t>Analogy to factorial ANOVA, again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875634" y="3910501"/>
          <a:ext cx="5044432" cy="2540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1108"/>
                <a:gridCol w="1261108"/>
                <a:gridCol w="1261108"/>
                <a:gridCol w="1261108"/>
              </a:tblGrid>
              <a:tr h="63503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Bacteria Type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0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Temp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Cool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Warm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875634" y="885712"/>
          <a:ext cx="5044432" cy="2540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1108"/>
                <a:gridCol w="1261108"/>
                <a:gridCol w="1261108"/>
                <a:gridCol w="1261108"/>
              </a:tblGrid>
              <a:tr h="63503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Bacteria Type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0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Temp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Cool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Warm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4180" y="2172501"/>
            <a:ext cx="2121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Sweet potatoes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969587"/>
            <a:ext cx="211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White potatoes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Try to make marginals match up. Update all cells at each step.</a:t>
            </a:r>
            <a:endParaRPr lang="en-US" sz="24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28900" y="1085850"/>
            <a:ext cx="4241800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repeat the cycle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89200" y="1600200"/>
            <a:ext cx="42418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800"/>
          </a:xfrm>
        </p:spPr>
        <p:txBody>
          <a:bodyPr>
            <a:normAutofit/>
          </a:bodyPr>
          <a:lstStyle/>
          <a:p>
            <a:r>
              <a:rPr lang="en-US" dirty="0" smtClean="0"/>
              <a:t>Keep repeating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111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Ratios go to one, so the process converges (proved). Stop when you get close enough.</a:t>
            </a:r>
          </a:p>
          <a:p>
            <a:r>
              <a:rPr lang="en-US" dirty="0" smtClean="0"/>
              <a:t>It converges to the right answer (proved).</a:t>
            </a:r>
          </a:p>
          <a:p>
            <a:r>
              <a:rPr lang="en-US" dirty="0" smtClean="0"/>
              <a:t>Can be extended to any model.</a:t>
            </a:r>
          </a:p>
          <a:p>
            <a:r>
              <a:rPr lang="en-US" dirty="0" smtClean="0"/>
              <a:t>This is typical of </a:t>
            </a:r>
            <a:r>
              <a:rPr lang="en-US" i="1" dirty="0" smtClean="0"/>
              <a:t>mature </a:t>
            </a:r>
            <a:r>
              <a:rPr lang="en-US" dirty="0" smtClean="0"/>
              <a:t>maximum likelihood estimation; It’s usually not what you think.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60700" y="895350"/>
            <a:ext cx="281940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expected frequencies, can test H</a:t>
            </a:r>
            <a:r>
              <a:rPr lang="en-US" baseline="-25000" dirty="0" smtClean="0"/>
              <a:t>0</a:t>
            </a:r>
            <a:r>
              <a:rPr lang="en-US" dirty="0" smtClean="0"/>
              <a:t>: Model is correct using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2108200"/>
            <a:ext cx="7594600" cy="1117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54050" y="3543300"/>
            <a:ext cx="6413500" cy="111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833" y="5189835"/>
            <a:ext cx="8719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df = Number of cells – Number of parameters in the model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08400" y="6127234"/>
            <a:ext cx="232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at Table 3-4 again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data into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8271"/>
            <a:ext cx="8229600" cy="3127902"/>
          </a:xfrm>
        </p:spPr>
        <p:txBody>
          <a:bodyPr/>
          <a:lstStyle/>
          <a:p>
            <a:r>
              <a:rPr lang="en-US" sz="3600" dirty="0" smtClean="0"/>
              <a:t>Put frequencies directly into tables</a:t>
            </a:r>
          </a:p>
          <a:p>
            <a:r>
              <a:rPr lang="en-US" sz="3600" dirty="0" smtClean="0"/>
              <a:t>Read a data frame with frequencies, number of rows = number of cells</a:t>
            </a:r>
          </a:p>
          <a:p>
            <a:r>
              <a:rPr lang="en-US" sz="3600" dirty="0" smtClean="0"/>
              <a:t>Read a raw data file, number of rows = 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7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 frequencies directly into tables</a:t>
            </a:r>
            <a:endParaRPr lang="en-US" dirty="0"/>
          </a:p>
        </p:txBody>
      </p:sp>
      <p:pic>
        <p:nvPicPr>
          <p:cNvPr id="3" name="Picture 2" descr="Table3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165469"/>
            <a:ext cx="9024416" cy="329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461" y="5288096"/>
            <a:ext cx="7599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consistency with Table 3-5 in the text, make dimensions</a:t>
            </a:r>
          </a:p>
          <a:p>
            <a:r>
              <a:rPr lang="en-US" sz="2400" dirty="0" smtClean="0"/>
              <a:t>1 = Perch Height, 2 = Perch Diameter, 3 = Species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9325" y="677863"/>
            <a:ext cx="7861300" cy="5664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 Labels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73438" y="1181100"/>
            <a:ext cx="2209800" cy="4254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Labels are dimnames of the array: A list</a:t>
            </a:r>
            <a:endParaRPr lang="en-US" sz="36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1508" y="1143000"/>
            <a:ext cx="7581900" cy="5016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0"/>
            <a:ext cx="8229600" cy="5275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Better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1019404"/>
            <a:ext cx="5003800" cy="3721100"/>
          </a:xfrm>
          <a:prstGeom prst="rect">
            <a:avLst/>
          </a:prstGeom>
        </p:spPr>
      </p:pic>
      <p:pic>
        <p:nvPicPr>
          <p:cNvPr id="5" name="Picture 4" descr="Table3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462365" y="4241800"/>
            <a:ext cx="5644661" cy="2058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temperature</a:t>
            </a:r>
          </a:p>
          <a:p>
            <a:r>
              <a:rPr lang="en-US" dirty="0" smtClean="0"/>
              <a:t>Bacteria type</a:t>
            </a:r>
          </a:p>
          <a:p>
            <a:r>
              <a:rPr lang="en-US" dirty="0" smtClean="0"/>
              <a:t>Potato type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Dependent variable is amount of rot – mean rot in each cell. In log-linear models, there is no quantitative dependent variable.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Read a data frame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87500" y="1836738"/>
            <a:ext cx="5715000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 data frame from an external file, say a plain text file in your working directory</a:t>
            </a:r>
            <a:endParaRPr lang="en-US" sz="3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24138" y="1576388"/>
            <a:ext cx="33401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Berkeley data are on the class website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571625"/>
            <a:ext cx="85852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xtabs(Counts ~ Vars separated by + signs, data = Name of data frame)</a:t>
            </a:r>
            <a:endParaRPr lang="en-US" sz="32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79513" y="1393395"/>
            <a:ext cx="69977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Tables are Easy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8000" y="2072231"/>
            <a:ext cx="8178800" cy="261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725" y="5932598"/>
            <a:ext cx="8520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Probably a data frame and xtabs is the easiest way to import data from a published table.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3: External raw data file</a:t>
            </a:r>
            <a:endParaRPr lang="en-US" dirty="0"/>
          </a:p>
        </p:txBody>
      </p:sp>
      <p:pic>
        <p:nvPicPr>
          <p:cNvPr id="3" name="Picture 2" descr="Florida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200150"/>
            <a:ext cx="8401050" cy="2228850"/>
          </a:xfrm>
          <a:prstGeom prst="rect">
            <a:avLst/>
          </a:prstGeom>
        </p:spPr>
      </p:pic>
      <p:pic>
        <p:nvPicPr>
          <p:cNvPr id="4" name="Picture 3" descr="Florida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429000"/>
            <a:ext cx="3398601" cy="28075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35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 data into a data frame, Number of rows = N</a:t>
            </a:r>
            <a:endParaRPr lang="en-US" sz="32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73125" y="2413000"/>
            <a:ext cx="80645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table function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7500" y="1391604"/>
            <a:ext cx="8826500" cy="37211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3-Dimensional table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36720" y="1441450"/>
            <a:ext cx="6324600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Fitting and testing models with the loglin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models only</a:t>
            </a:r>
          </a:p>
          <a:p>
            <a:r>
              <a:rPr lang="en-US" dirty="0" smtClean="0"/>
              <a:t>Very close to bracket notation</a:t>
            </a:r>
          </a:p>
          <a:p>
            <a:r>
              <a:rPr lang="en-US" dirty="0" smtClean="0"/>
              <a:t>Give it a table and a list of vectors</a:t>
            </a:r>
          </a:p>
          <a:p>
            <a:r>
              <a:rPr lang="en-US" dirty="0" smtClean="0"/>
              <a:t>Vectors are vars in a bracket, like c</a:t>
            </a:r>
            <a:r>
              <a:rPr lang="en-US" smtClean="0"/>
              <a:t>(1,2,4) </a:t>
            </a:r>
            <a:r>
              <a:rPr lang="en-US" dirty="0" smtClean="0"/>
              <a:t>means [1 2 4]</a:t>
            </a:r>
          </a:p>
          <a:p>
            <a:r>
              <a:rPr lang="en-US" dirty="0" smtClean="0"/>
              <a:t>Iterative proportional model fitting</a:t>
            </a:r>
          </a:p>
          <a:p>
            <a:r>
              <a:rPr lang="en-US" dirty="0" smtClean="0"/>
              <a:t>Returns estimated expected frequencies as an option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58"/>
            <a:ext cx="8229600" cy="55315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Main effect for Temperature means, averaging over Bacteria </a:t>
            </a:r>
            <a:r>
              <a:rPr lang="en-US" dirty="0"/>
              <a:t>T</a:t>
            </a:r>
            <a:r>
              <a:rPr lang="en-US" dirty="0" smtClean="0"/>
              <a:t>ype and Potato </a:t>
            </a:r>
            <a:r>
              <a:rPr lang="en-US" dirty="0"/>
              <a:t>T</a:t>
            </a:r>
            <a:r>
              <a:rPr lang="en-US" dirty="0" smtClean="0"/>
              <a:t>ype, there is a difference in average rot between cool and warm storage. </a:t>
            </a:r>
          </a:p>
          <a:p>
            <a:r>
              <a:rPr lang="en-US" dirty="0" smtClean="0"/>
              <a:t>Main effect for Bacteria </a:t>
            </a:r>
            <a:r>
              <a:rPr lang="en-US" dirty="0"/>
              <a:t>T</a:t>
            </a:r>
            <a:r>
              <a:rPr lang="en-US" dirty="0" smtClean="0"/>
              <a:t>ype means, averaging over Temperature and Potato </a:t>
            </a:r>
            <a:r>
              <a:rPr lang="en-US" dirty="0"/>
              <a:t>T</a:t>
            </a:r>
            <a:r>
              <a:rPr lang="en-US" dirty="0" smtClean="0"/>
              <a:t>ype, there is a difference in average rot among the 3 types of bacteria.</a:t>
            </a:r>
          </a:p>
          <a:p>
            <a:r>
              <a:rPr lang="en-US" dirty="0" smtClean="0"/>
              <a:t>Main effect for Potato </a:t>
            </a:r>
            <a:r>
              <a:rPr lang="en-US" dirty="0"/>
              <a:t>T</a:t>
            </a:r>
            <a:r>
              <a:rPr lang="en-US" dirty="0" smtClean="0"/>
              <a:t>ype means, averaging over Bacteria </a:t>
            </a:r>
            <a:r>
              <a:rPr lang="en-US" dirty="0"/>
              <a:t>T</a:t>
            </a:r>
            <a:r>
              <a:rPr lang="en-US" dirty="0" smtClean="0"/>
              <a:t>ype and Temperature, there is a difference in average rot between sweet potatoes and white potatoes.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9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loglin(table,margin,fit=F,param=F)</a:t>
            </a:r>
            <a:endParaRPr lang="en-US" sz="36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89013" y="1404745"/>
            <a:ext cx="73787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65592" y="707285"/>
            <a:ext cx="558800" cy="4318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65592" y="1443943"/>
            <a:ext cx="6223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665592" y="2647950"/>
            <a:ext cx="4152900" cy="685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52575" y="195263"/>
            <a:ext cx="5384800" cy="62611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options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890588"/>
            <a:ext cx="83312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4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Parameter estimates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8741" y="914400"/>
            <a:ext cx="3695700" cy="5689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81625" y="1511300"/>
            <a:ext cx="215900" cy="292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381625" y="2386013"/>
            <a:ext cx="2019300" cy="342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381625" y="3471863"/>
            <a:ext cx="2019300" cy="342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381625" y="4457700"/>
            <a:ext cx="2019300" cy="342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381625" y="5651500"/>
            <a:ext cx="30734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17" y="0"/>
            <a:ext cx="8926783" cy="87845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Two more models: See right side of Table 3-5, p. 42</a:t>
            </a:r>
            <a:endParaRPr lang="en-US" sz="32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" y="1582738"/>
            <a:ext cx="9029700" cy="462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1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Two-factor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270"/>
            <a:ext cx="8229600" cy="5531521"/>
          </a:xfrm>
        </p:spPr>
        <p:txBody>
          <a:bodyPr/>
          <a:lstStyle/>
          <a:p>
            <a:r>
              <a:rPr lang="en-US" dirty="0" smtClean="0"/>
              <a:t>Bacteria Type by temperature interaction means that, averaging over potato type, the pattern of differences (in mean rot) among bacteria types </a:t>
            </a:r>
            <a:r>
              <a:rPr lang="en-US" b="1" dirty="0" smtClean="0"/>
              <a:t>depends </a:t>
            </a:r>
            <a:r>
              <a:rPr lang="en-US" dirty="0" smtClean="0"/>
              <a:t>on storage temperature.</a:t>
            </a:r>
          </a:p>
          <a:p>
            <a:r>
              <a:rPr lang="en-US" dirty="0" smtClean="0"/>
              <a:t>Or equivalently, the difference in mean rot between cool and warm temperature </a:t>
            </a:r>
            <a:r>
              <a:rPr lang="en-US" b="1" dirty="0" smtClean="0"/>
              <a:t>depends </a:t>
            </a:r>
            <a:r>
              <a:rPr lang="en-US" dirty="0" smtClean="0"/>
              <a:t>on bacteria type.</a:t>
            </a:r>
          </a:p>
          <a:p>
            <a:r>
              <a:rPr lang="en-US" dirty="0" smtClean="0"/>
              <a:t>Similar statements about potato type by Bacteria type and Potato type by Temperature.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3-Factor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nature of the Bacteria Type by Temperature interaction </a:t>
            </a:r>
            <a:r>
              <a:rPr lang="en-US" b="1" dirty="0" smtClean="0"/>
              <a:t>depends </a:t>
            </a:r>
            <a:r>
              <a:rPr lang="en-US" dirty="0" smtClean="0"/>
              <a:t>on Type of Potato, or</a:t>
            </a:r>
          </a:p>
          <a:p>
            <a:r>
              <a:rPr lang="en-US" dirty="0" smtClean="0"/>
              <a:t>The nature of the Potato Type by Temperature interaction </a:t>
            </a:r>
            <a:r>
              <a:rPr lang="en-US" b="1" dirty="0" smtClean="0"/>
              <a:t>depends </a:t>
            </a:r>
            <a:r>
              <a:rPr lang="en-US" dirty="0" smtClean="0"/>
              <a:t>on Bacteria Type, or</a:t>
            </a:r>
          </a:p>
          <a:p>
            <a:r>
              <a:rPr lang="en-US" dirty="0" smtClean="0"/>
              <a:t>The nature of the Bacteria Type by Potato Type interaction </a:t>
            </a:r>
            <a:r>
              <a:rPr lang="en-US" b="1" dirty="0" smtClean="0"/>
              <a:t>depends </a:t>
            </a:r>
            <a:r>
              <a:rPr lang="en-US" dirty="0" smtClean="0"/>
              <a:t>on Temperature.</a:t>
            </a:r>
          </a:p>
          <a:p>
            <a:r>
              <a:rPr lang="en-US" dirty="0" smtClean="0"/>
              <a:t>All equivalent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Factors: A B C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148"/>
          </a:xfrm>
        </p:spPr>
        <p:txBody>
          <a:bodyPr/>
          <a:lstStyle/>
          <a:p>
            <a:r>
              <a:rPr lang="en-US" dirty="0" smtClean="0"/>
              <a:t>Four (sets of) main effects:  A, B, C, D</a:t>
            </a:r>
          </a:p>
          <a:p>
            <a:r>
              <a:rPr lang="en-US" dirty="0" smtClean="0"/>
              <a:t>AxB, AxC, AxD, BxC, BxD, CxD</a:t>
            </a:r>
          </a:p>
          <a:p>
            <a:r>
              <a:rPr lang="en-US" dirty="0" smtClean="0"/>
              <a:t>AxBxC, AxBxD, AxCxD, BxCxD</a:t>
            </a:r>
          </a:p>
          <a:p>
            <a:r>
              <a:rPr lang="en-US" dirty="0" smtClean="0"/>
              <a:t>AxBxCxD</a:t>
            </a:r>
          </a:p>
          <a:p>
            <a:endParaRPr lang="en-US" dirty="0" smtClean="0"/>
          </a:p>
          <a:p>
            <a:r>
              <a:rPr lang="en-US" dirty="0" smtClean="0"/>
              <a:t>The 4-factor interaction means that the nature of each 3-factor interaction depends on the level of the remaining factor (all equivalent).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Log-linear model for a </a:t>
            </a:r>
            <a:r>
              <a:rPr lang="en-US" i="1" dirty="0" smtClean="0"/>
              <a:t>k</a:t>
            </a:r>
            <a:r>
              <a:rPr lang="en-US" dirty="0" smtClean="0"/>
              <a:t>-dimensional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5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Model for log of expected frequencies</a:t>
            </a:r>
          </a:p>
          <a:p>
            <a:r>
              <a:rPr lang="en-US" dirty="0" smtClean="0"/>
              <a:t>Looks like model for a </a:t>
            </a:r>
            <a:r>
              <a:rPr lang="en-US" i="1" dirty="0" smtClean="0"/>
              <a:t>k</a:t>
            </a:r>
            <a:r>
              <a:rPr lang="en-US" dirty="0" smtClean="0"/>
              <a:t>-factor ANOVA</a:t>
            </a:r>
            <a:r>
              <a:rPr lang="en-US" smtClean="0"/>
              <a:t>, with </a:t>
            </a:r>
            <a:r>
              <a:rPr lang="en-US" dirty="0" smtClean="0"/>
              <a:t>log expected frequency playing the role of the </a:t>
            </a:r>
            <a:r>
              <a:rPr lang="en-US" smtClean="0"/>
              <a:t>cell mean.</a:t>
            </a:r>
            <a:endParaRPr lang="en-US" dirty="0" smtClean="0"/>
          </a:p>
          <a:p>
            <a:r>
              <a:rPr lang="en-US" dirty="0" smtClean="0"/>
              <a:t>Main effects represent departure from equal marginal probabilities</a:t>
            </a:r>
          </a:p>
          <a:p>
            <a:r>
              <a:rPr lang="en-US" dirty="0" smtClean="0"/>
              <a:t>Two-factor interactions represent relationship (association, lack of independence) between variables in two-dimensional marginal tables.</a:t>
            </a:r>
          </a:p>
          <a:p>
            <a:r>
              <a:rPr lang="en-US" dirty="0" smtClean="0"/>
              <a:t>Three-factor interaction means the nature of the relationship </a:t>
            </a:r>
            <a:r>
              <a:rPr lang="en-US" b="1" dirty="0" smtClean="0"/>
              <a:t>depends </a:t>
            </a:r>
            <a:r>
              <a:rPr lang="en-US" dirty="0" smtClean="0"/>
              <a:t>on the value of the 3d variable. 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Log-linear model for a 3-dimensional 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863" y="4027482"/>
            <a:ext cx="8229600" cy="2830517"/>
          </a:xfrm>
        </p:spPr>
        <p:txBody>
          <a:bodyPr/>
          <a:lstStyle/>
          <a:p>
            <a:r>
              <a:rPr lang="en-US" dirty="0" smtClean="0"/>
              <a:t>    is the mean of all log expected frequencies.</a:t>
            </a:r>
          </a:p>
          <a:p>
            <a:r>
              <a:rPr lang="en-US" dirty="0"/>
              <a:t>M</a:t>
            </a:r>
            <a:r>
              <a:rPr lang="en-US" dirty="0" smtClean="0"/>
              <a:t>ain effects are deviations of the marginal means from</a:t>
            </a:r>
            <a:r>
              <a:rPr lang="en-US" baseline="0" dirty="0" smtClean="0"/>
              <a:t> the grand mean, etc.</a:t>
            </a:r>
          </a:p>
          <a:p>
            <a:r>
              <a:rPr lang="en-US" dirty="0" smtClean="0"/>
              <a:t>Effects add to zero over any subscript in parentheses.</a:t>
            </a:r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23863" y="1792288"/>
            <a:ext cx="8610600" cy="1866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08038" y="4246563"/>
            <a:ext cx="254000" cy="33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1519</Words>
  <Application>Microsoft Macintosh PowerPoint</Application>
  <PresentationFormat>On-screen Show (4:3)</PresentationFormat>
  <Paragraphs>174</Paragraphs>
  <Slides>44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Three-dimensional tables (Please Read Chapter 3)</vt:lpstr>
      <vt:lpstr>Analogy to factorial ANOVA, again</vt:lpstr>
      <vt:lpstr>Three Factors</vt:lpstr>
      <vt:lpstr>Main effects</vt:lpstr>
      <vt:lpstr>Two-factor interactions</vt:lpstr>
      <vt:lpstr>3-Factor Interaction</vt:lpstr>
      <vt:lpstr>Four Factors: A B C D</vt:lpstr>
      <vt:lpstr>Log-linear model for a k-dimensional table</vt:lpstr>
      <vt:lpstr>Log-linear model for a 3-dimensional table</vt:lpstr>
      <vt:lpstr>We will stick to hierarchical models</vt:lpstr>
      <vt:lpstr>Florida Prison Data</vt:lpstr>
      <vt:lpstr>Bracket Notation</vt:lpstr>
      <vt:lpstr>[PR VR] [VR DP] = [1 2] [2 3] </vt:lpstr>
      <vt:lpstr>Slide 14</vt:lpstr>
      <vt:lpstr>Conditional independence is Important!</vt:lpstr>
      <vt:lpstr>It’s like multiple regression</vt:lpstr>
      <vt:lpstr>But X1 and Y are independent conditionally on the value of X2</vt:lpstr>
      <vt:lpstr>Iterative proportional model fitting</vt:lpstr>
      <vt:lpstr>Slide 19</vt:lpstr>
      <vt:lpstr>Try to make marginals match up. Update all cells at each step.</vt:lpstr>
      <vt:lpstr>Now repeat the cycle</vt:lpstr>
      <vt:lpstr>Keep repeating</vt:lpstr>
      <vt:lpstr>With expected frequencies, can test H0: Model is correct using</vt:lpstr>
      <vt:lpstr>Getting the data into R</vt:lpstr>
      <vt:lpstr>Put frequencies directly into tables</vt:lpstr>
      <vt:lpstr>Slide 26</vt:lpstr>
      <vt:lpstr>Need Labels</vt:lpstr>
      <vt:lpstr>Labels are dimnames of the array: A list</vt:lpstr>
      <vt:lpstr>This is Better</vt:lpstr>
      <vt:lpstr>Method 2: Read a data frame</vt:lpstr>
      <vt:lpstr>Read data frame from an external file, say a plain text file in your working directory</vt:lpstr>
      <vt:lpstr>Berkeley data are on the class website</vt:lpstr>
      <vt:lpstr>xtabs(Counts ~ Vars separated by + signs, data = Name of data frame)</vt:lpstr>
      <vt:lpstr>Marginal Tables are Easy</vt:lpstr>
      <vt:lpstr>Method 3: External raw data file</vt:lpstr>
      <vt:lpstr>Read data into a data frame, Number of rows = N</vt:lpstr>
      <vt:lpstr>The table function</vt:lpstr>
      <vt:lpstr>3-Dimensional table</vt:lpstr>
      <vt:lpstr>Fitting and testing models with the loglin function</vt:lpstr>
      <vt:lpstr>loglin(table,margin,fit=F,param=F)</vt:lpstr>
      <vt:lpstr>Slide 41</vt:lpstr>
      <vt:lpstr>Some options</vt:lpstr>
      <vt:lpstr>Parameter estimates</vt:lpstr>
      <vt:lpstr>Two more models: See right side of Table 3-5, p. 42</vt:lpstr>
    </vt:vector>
  </TitlesOfParts>
  <Company>University of Toronto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Three-dimensional (and higher) tables</dc:title>
  <dc:creator>Earl Monroe</dc:creator>
  <cp:lastModifiedBy>Earl Monroe</cp:lastModifiedBy>
  <cp:revision>130</cp:revision>
  <dcterms:created xsi:type="dcterms:W3CDTF">2010-09-19T17:40:59Z</dcterms:created>
  <dcterms:modified xsi:type="dcterms:W3CDTF">2010-09-20T01:47:18Z</dcterms:modified>
</cp:coreProperties>
</file>