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328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19" r:id="rId21"/>
    <p:sldId id="324" r:id="rId22"/>
    <p:sldId id="321" r:id="rId23"/>
    <p:sldId id="322" r:id="rId24"/>
    <p:sldId id="323" r:id="rId25"/>
    <p:sldId id="325" r:id="rId26"/>
    <p:sldId id="329" r:id="rId27"/>
    <p:sldId id="327" r:id="rId28"/>
    <p:sldId id="330" r:id="rId29"/>
    <p:sldId id="31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427" autoAdjust="0"/>
  </p:normalViewPr>
  <p:slideViewPr>
    <p:cSldViewPr>
      <p:cViewPr varScale="1">
        <p:scale>
          <a:sx n="63" d="100"/>
          <a:sy n="63" d="100"/>
        </p:scale>
        <p:origin x="-10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B0961-E0F0-1C4A-AB5F-EF56A9A4F8DE}" type="datetimeFigureOut">
              <a:rPr lang="en-US" smtClean="0"/>
              <a:t>20-09-10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CBD1F-654E-6F42-94FD-34AB604B1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86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Independently 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</a:t>
            </a:r>
            <a:r>
              <a:rPr lang="en-US" dirty="0" err="1" smtClean="0"/>
              <a:t>Y_i</a:t>
            </a:r>
            <a:r>
              <a:rPr lang="en-US" dirty="0" smtClean="0"/>
              <a:t> = \beta_0 + \beta_1 </a:t>
            </a:r>
            <a:r>
              <a:rPr lang="en-US" dirty="0" err="1" smtClean="0"/>
              <a:t>x_i</a:t>
            </a:r>
            <a:r>
              <a:rPr lang="en-US" dirty="0" smtClean="0"/>
              <a:t> + \</a:t>
            </a:r>
            <a:r>
              <a:rPr lang="en-US" dirty="0" err="1" smtClean="0"/>
              <a:t>epsilon_i</a:t>
            </a:r>
            <a:r>
              <a:rPr lang="en-US" dirty="0" smtClean="0"/>
              <a:t>$, 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$x_1, \</a:t>
            </a:r>
            <a:r>
              <a:rPr lang="en-US" dirty="0" err="1" smtClean="0"/>
              <a:t>ldots</a:t>
            </a:r>
            <a:r>
              <a:rPr lang="en-US" dirty="0" smtClean="0"/>
              <a:t>, </a:t>
            </a:r>
            <a:r>
              <a:rPr lang="en-US" dirty="0" err="1" smtClean="0"/>
              <a:t>x_n</a:t>
            </a:r>
            <a:r>
              <a:rPr lang="en-US" dirty="0" smtClean="0"/>
              <a:t>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$\beta_0$, $\beta_1$ and $\sigma^2$ are unknown constants with $\sigma^2&gt;0$.</a:t>
            </a:r>
          </a:p>
          <a:p>
            <a:r>
              <a:rPr lang="en-US" dirty="0" smtClean="0"/>
              <a:t>\end{itemize} 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latin typeface="Courier" charset="0"/>
              </a:rPr>
              <a:t>         id course </a:t>
            </a:r>
            <a:r>
              <a:rPr lang="en-US" dirty="0" err="1">
                <a:latin typeface="Courier" charset="0"/>
              </a:rPr>
              <a:t>precalc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gpa</a:t>
            </a:r>
            <a:r>
              <a:rPr lang="en-US" dirty="0">
                <a:latin typeface="Courier" charset="0"/>
              </a:rPr>
              <a:t> calculus </a:t>
            </a:r>
            <a:r>
              <a:rPr lang="en-US" dirty="0" err="1">
                <a:latin typeface="Courier" charset="0"/>
              </a:rPr>
              <a:t>english</a:t>
            </a:r>
            <a:r>
              <a:rPr lang="en-US" dirty="0">
                <a:latin typeface="Courier" charset="0"/>
              </a:rPr>
              <a:t> mark </a:t>
            </a:r>
            <a:r>
              <a:rPr lang="en-US" dirty="0" err="1">
                <a:latin typeface="Courier" charset="0"/>
              </a:rPr>
              <a:t>lang</a:t>
            </a:r>
            <a:r>
              <a:rPr lang="en-US" dirty="0">
                <a:latin typeface="Courier" charset="0"/>
              </a:rPr>
              <a:t> $ sex $ </a:t>
            </a:r>
          </a:p>
          <a:p>
            <a:pPr eaLnBrk="1" hangingPunct="1"/>
            <a:r>
              <a:rPr lang="en-US" dirty="0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 </a:t>
            </a:r>
            <a:r>
              <a:rPr lang="en-US" dirty="0" err="1" smtClean="0"/>
              <a:t>y_i</a:t>
            </a:r>
            <a:r>
              <a:rPr lang="en-US" dirty="0" smtClean="0"/>
              <a:t> = \beta_0 + \beta_1 x_{i1}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beta_k</a:t>
            </a:r>
            <a:r>
              <a:rPr lang="en-US" dirty="0" smtClean="0"/>
              <a:t> x_{</a:t>
            </a:r>
            <a:r>
              <a:rPr lang="en-US" dirty="0" err="1" smtClean="0"/>
              <a:t>ik</a:t>
            </a:r>
            <a:r>
              <a:rPr lang="en-US" dirty="0" smtClean="0"/>
              <a:t>} + \</a:t>
            </a:r>
            <a:r>
              <a:rPr lang="en-US" dirty="0" err="1" smtClean="0"/>
              <a:t>epsilon_i</a:t>
            </a:r>
            <a:r>
              <a:rPr lang="en-US" dirty="0" smtClean="0"/>
              <a:t>$, where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$x_{</a:t>
            </a:r>
            <a:r>
              <a:rPr lang="en-US" dirty="0" err="1" smtClean="0"/>
              <a:t>ij</a:t>
            </a:r>
            <a:r>
              <a:rPr lang="en-US" dirty="0" smtClean="0"/>
              <a:t>}$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beta_j</a:t>
            </a:r>
            <a:r>
              <a:rPr lang="en-US" dirty="0" smtClean="0"/>
              <a:t>$ and $\sigma^2$ are unknown constants with $\sigma^2&gt;0$.</a:t>
            </a:r>
          </a:p>
          <a:p>
            <a:r>
              <a:rPr lang="en-US" dirty="0" smtClean="0"/>
              <a:t>\end{itemize} % 24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7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\begin{equation*}</a:t>
            </a:r>
          </a:p>
          <a:p>
            <a:r>
              <a:rPr lang="en-US" dirty="0" smtClean="0"/>
              <a:t>\begin{array}{</a:t>
            </a:r>
            <a:r>
              <a:rPr lang="en-US" dirty="0" err="1" smtClean="0"/>
              <a:t>cccccccc</a:t>
            </a:r>
            <a:r>
              <a:rPr lang="en-US" dirty="0" smtClean="0"/>
              <a:t>} % 6 columns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smtClean="0"/>
              <a:t>{y</a:t>
            </a:r>
            <a:r>
              <a:rPr lang="en-US" dirty="0" smtClean="0"/>
              <a:t>} </a:t>
            </a:r>
            <a:r>
              <a:rPr lang="en-US" dirty="0" smtClean="0"/>
              <a:t>&amp; = &amp;  \</a:t>
            </a:r>
            <a:r>
              <a:rPr lang="en-US" dirty="0" err="1" smtClean="0"/>
              <a:t>mathbf</a:t>
            </a:r>
            <a:r>
              <a:rPr lang="en-US" dirty="0" smtClean="0"/>
              <a:t>{X} &amp; \</a:t>
            </a:r>
            <a:r>
              <a:rPr lang="en-US" dirty="0" err="1" smtClean="0"/>
              <a:t>boldsymbol</a:t>
            </a:r>
            <a:r>
              <a:rPr lang="en-US" dirty="0" smtClean="0"/>
              <a:t>{\beta} &amp; + &amp; \</a:t>
            </a:r>
            <a:r>
              <a:rPr lang="en-US" dirty="0" err="1" smtClean="0"/>
              <a:t>boldsymbol</a:t>
            </a:r>
            <a:r>
              <a:rPr lang="en-US" dirty="0" smtClean="0"/>
              <a:t>{\epsilon} \\</a:t>
            </a:r>
          </a:p>
          <a:p>
            <a:r>
              <a:rPr lang="en-US" dirty="0" smtClean="0"/>
              <a:t>&amp;&amp;&amp;&amp;&amp; \\ % Another space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y_1 </a:t>
            </a:r>
            <a:r>
              <a:rPr lang="en-US" dirty="0" smtClean="0"/>
              <a:t>\\ </a:t>
            </a:r>
            <a:r>
              <a:rPr lang="en-US" dirty="0" smtClean="0"/>
              <a:t>y_2 </a:t>
            </a:r>
            <a:r>
              <a:rPr lang="en-US" dirty="0" smtClean="0"/>
              <a:t>\\ </a:t>
            </a:r>
            <a:r>
              <a:rPr lang="en-US" dirty="0" smtClean="0"/>
              <a:t>y_3 </a:t>
            </a:r>
            <a:r>
              <a:rPr lang="en-US" dirty="0" smtClean="0"/>
              <a:t>\\ \</a:t>
            </a:r>
            <a:r>
              <a:rPr lang="en-US" dirty="0" err="1" smtClean="0"/>
              <a:t>vdots</a:t>
            </a:r>
            <a:r>
              <a:rPr lang="en-US" dirty="0" smtClean="0"/>
              <a:t> \\ </a:t>
            </a:r>
            <a:r>
              <a:rPr lang="en-US" dirty="0" err="1" smtClean="0"/>
              <a:t>y_n</a:t>
            </a:r>
            <a:endParaRPr lang="en-US" dirty="0" smtClean="0"/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&amp;=&amp;</a:t>
            </a:r>
          </a:p>
          <a:p>
            <a:r>
              <a:rPr lang="en-US" dirty="0" smtClean="0"/>
              <a:t>\left(\begin{array}{</a:t>
            </a:r>
            <a:r>
              <a:rPr lang="en-US" dirty="0" err="1" smtClean="0"/>
              <a:t>cccc</a:t>
            </a:r>
            <a:r>
              <a:rPr lang="en-US" dirty="0" smtClean="0"/>
              <a:t>}</a:t>
            </a:r>
          </a:p>
          <a:p>
            <a:r>
              <a:rPr lang="en-US" dirty="0" smtClean="0"/>
              <a:t>1 &amp; 14.2 &amp; \</a:t>
            </a:r>
            <a:r>
              <a:rPr lang="en-US" dirty="0" err="1" smtClean="0"/>
              <a:t>cdots</a:t>
            </a:r>
            <a:r>
              <a:rPr lang="en-US" dirty="0" smtClean="0"/>
              <a:t> &amp; 1 \\</a:t>
            </a:r>
          </a:p>
          <a:p>
            <a:r>
              <a:rPr lang="en-US" dirty="0" smtClean="0"/>
              <a:t>1 &amp; 11.9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1 &amp; ~3.7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1 &amp; ~6.2 &amp; \</a:t>
            </a:r>
            <a:r>
              <a:rPr lang="en-US" dirty="0" err="1" smtClean="0"/>
              <a:t>cdots</a:t>
            </a:r>
            <a:r>
              <a:rPr lang="en-US" dirty="0" smtClean="0"/>
              <a:t> &amp; 1 </a:t>
            </a:r>
          </a:p>
          <a:p>
            <a:r>
              <a:rPr lang="en-US" dirty="0" smtClean="0"/>
              <a:t>\end{array}\right)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\beta_0 \\ \beta_1 \\ \</a:t>
            </a:r>
            <a:r>
              <a:rPr lang="en-US" dirty="0" err="1" smtClean="0"/>
              <a:t>vdots</a:t>
            </a:r>
            <a:r>
              <a:rPr lang="en-US" dirty="0" smtClean="0"/>
              <a:t> \\  \</a:t>
            </a:r>
            <a:r>
              <a:rPr lang="en-US" dirty="0" err="1" smtClean="0"/>
              <a:t>beta_k</a:t>
            </a:r>
            <a:endParaRPr lang="en-US" dirty="0" smtClean="0"/>
          </a:p>
          <a:p>
            <a:r>
              <a:rPr lang="en-US" dirty="0" smtClean="0"/>
              <a:t>\end{array} \right)</a:t>
            </a:r>
          </a:p>
          <a:p>
            <a:r>
              <a:rPr lang="en-US" dirty="0" smtClean="0"/>
              <a:t>&amp;+&amp;     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\epsilon_1 \\ \epsilon_2 \\ \epsilon_3  \\ \</a:t>
            </a:r>
            <a:r>
              <a:rPr lang="en-US" dirty="0" err="1" smtClean="0"/>
              <a:t>vdots</a:t>
            </a:r>
            <a:r>
              <a:rPr lang="en-US" dirty="0" smtClean="0"/>
              <a:t> \\ \</a:t>
            </a:r>
            <a:r>
              <a:rPr lang="en-US" dirty="0" err="1" smtClean="0"/>
              <a:t>epsilon_n</a:t>
            </a:r>
            <a:r>
              <a:rPr lang="en-US" dirty="0" smtClean="0"/>
              <a:t> </a:t>
            </a:r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\end{array} % 24</a:t>
            </a:r>
          </a:p>
          <a:p>
            <a:r>
              <a:rPr lang="en-US" dirty="0" smtClean="0"/>
              <a:t>% \end{equation*}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mathbf</a:t>
            </a:r>
            <a:r>
              <a:rPr lang="en-US" dirty="0" smtClean="0"/>
              <a:t>{X}$ is an $n \times (k+1)$ matrix of observed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{\beta}$ is a $(k+1) \times 1$ matrix of unknown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{\epsilon}$ is multivariate normal. Write $\</a:t>
            </a:r>
            <a:r>
              <a:rPr lang="en-US" dirty="0" err="1" smtClean="0"/>
              <a:t>boldsymbol</a:t>
            </a:r>
            <a:r>
              <a:rPr lang="en-US" dirty="0" smtClean="0"/>
              <a:t>{\epsilon} \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N_n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{0},\sigma^2\</a:t>
            </a:r>
            <a:r>
              <a:rPr lang="en-US" dirty="0" err="1" smtClean="0"/>
              <a:t>mathbf</a:t>
            </a:r>
            <a:r>
              <a:rPr lang="en-US" dirty="0" smtClean="0"/>
              <a:t>{I}_n)$</a:t>
            </a:r>
          </a:p>
          <a:p>
            <a:r>
              <a:rPr lang="en-US" dirty="0" smtClean="0"/>
              <a:t>     \item[] $\sigma^2$ is an unknown constant</a:t>
            </a:r>
          </a:p>
          <a:p>
            <a:r>
              <a:rPr lang="en-US" dirty="0" smtClean="0"/>
              <a:t>\end{itemize} %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Least squared sum of squared vertical distances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Residuals represent over, under prediction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More later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Correlation coefficient measures how tightly points are clustered around the </a:t>
            </a:r>
          </a:p>
          <a:p>
            <a:pPr eaLnBrk="1" hangingPunct="1"/>
            <a:r>
              <a:rPr lang="en-US" dirty="0"/>
              <a:t>least squares </a:t>
            </a:r>
            <a:r>
              <a:rPr lang="en-US" dirty="0" smtClean="0"/>
              <a:t>line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HS_GPA &lt;- round(</a:t>
            </a:r>
            <a:r>
              <a:rPr lang="en-US" dirty="0" err="1" smtClean="0"/>
              <a:t>rnorm</a:t>
            </a:r>
            <a:r>
              <a:rPr lang="en-US" dirty="0" smtClean="0"/>
              <a:t>(100,80,7)); sort(HS_GPA)</a:t>
            </a:r>
          </a:p>
          <a:p>
            <a:pPr eaLnBrk="1" hangingPunct="1"/>
            <a:r>
              <a:rPr lang="en-US" dirty="0" smtClean="0"/>
              <a:t>HS_GPA[HS_GPA&gt;100] &lt;- 100</a:t>
            </a:r>
          </a:p>
          <a:p>
            <a:pPr eaLnBrk="1" hangingPunct="1"/>
            <a:r>
              <a:rPr lang="en-US" dirty="0" err="1" smtClean="0"/>
              <a:t>Univ_GPA</a:t>
            </a:r>
            <a:r>
              <a:rPr lang="en-US" dirty="0" smtClean="0"/>
              <a:t> &lt;- round(5 + .9 * HS_GPA + </a:t>
            </a:r>
            <a:r>
              <a:rPr lang="en-US" dirty="0" err="1" smtClean="0"/>
              <a:t>rnorm</a:t>
            </a:r>
            <a:r>
              <a:rPr lang="en-US" dirty="0" smtClean="0"/>
              <a:t>(100,0,5)); sort(</a:t>
            </a:r>
            <a:r>
              <a:rPr lang="en-US" dirty="0" err="1" smtClean="0"/>
              <a:t>Univ_GPA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err="1" smtClean="0"/>
              <a:t>cbind</a:t>
            </a:r>
            <a:r>
              <a:rPr lang="en-US" dirty="0" smtClean="0"/>
              <a:t>(</a:t>
            </a:r>
            <a:r>
              <a:rPr lang="en-US" dirty="0" err="1" smtClean="0"/>
              <a:t>HS_GPA,Univ_GPA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b &lt;- coefficients(lm(</a:t>
            </a:r>
            <a:r>
              <a:rPr lang="en-US" dirty="0" err="1" smtClean="0"/>
              <a:t>Univ_GPA~HS_GPA</a:t>
            </a:r>
            <a:r>
              <a:rPr lang="en-US" dirty="0" smtClean="0"/>
              <a:t>)); b; b[1]</a:t>
            </a:r>
          </a:p>
          <a:p>
            <a:pPr eaLnBrk="1" hangingPunct="1"/>
            <a:r>
              <a:rPr lang="en-US" dirty="0" smtClean="0"/>
              <a:t>x1 &lt;- 60; x2 &lt;- 97</a:t>
            </a:r>
          </a:p>
          <a:p>
            <a:pPr eaLnBrk="1" hangingPunct="1"/>
            <a:r>
              <a:rPr lang="en-US" dirty="0" smtClean="0"/>
              <a:t>y1 &lt;- b[1] + b[2] * x1</a:t>
            </a:r>
          </a:p>
          <a:p>
            <a:pPr eaLnBrk="1" hangingPunct="1"/>
            <a:r>
              <a:rPr lang="en-US" dirty="0" smtClean="0"/>
              <a:t>y2 &lt;- b[1] + b[2] * x2</a:t>
            </a:r>
          </a:p>
          <a:p>
            <a:pPr eaLnBrk="1" hangingPunct="1"/>
            <a:r>
              <a:rPr lang="en-US" dirty="0" smtClean="0"/>
              <a:t>plot(</a:t>
            </a:r>
            <a:r>
              <a:rPr lang="en-US" dirty="0" err="1" smtClean="0"/>
              <a:t>HS_GPA,Univ_GPA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smtClean="0"/>
              <a:t>lines(c(x1,x2),c(y1,y2))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\rho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Cov</a:t>
            </a:r>
            <a:r>
              <a:rPr lang="en-US" dirty="0" smtClean="0"/>
              <a:t>(X,Y)}{\</a:t>
            </a:r>
            <a:r>
              <a:rPr lang="en-US" dirty="0" err="1" smtClean="0"/>
              <a:t>sqrt</a:t>
            </a:r>
            <a:r>
              <a:rPr lang="en-US" dirty="0" smtClean="0"/>
              <a:t>{</a:t>
            </a:r>
            <a:r>
              <a:rPr lang="en-US" dirty="0" err="1" smtClean="0"/>
              <a:t>Var</a:t>
            </a:r>
            <a:r>
              <a:rPr lang="en-US" dirty="0" smtClean="0"/>
              <a:t>(X)</a:t>
            </a:r>
            <a:r>
              <a:rPr lang="en-US" dirty="0" err="1" smtClean="0"/>
              <a:t>Var</a:t>
            </a:r>
            <a:r>
              <a:rPr lang="en-US" dirty="0" smtClean="0"/>
              <a:t>(Y)} } % 32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5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302f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C1478-FE64-B341-B859-37BFFBEC9D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0368"/>
            <a:ext cx="7772400" cy="1143000"/>
          </a:xfrm>
        </p:spPr>
        <p:txBody>
          <a:bodyPr/>
          <a:lstStyle/>
          <a:p>
            <a:r>
              <a:rPr lang="en-US" dirty="0" smtClean="0"/>
              <a:t>Correlation between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         is an estimate of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1772816"/>
            <a:ext cx="6705600" cy="13335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0545" y="4726725"/>
            <a:ext cx="4000500" cy="10414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6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Model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276872"/>
            <a:ext cx="8089900" cy="21082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71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standard elementary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methods all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have a single independent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variable (at most),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 they should be used with caution in practice.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point: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1143000"/>
          </a:xfrm>
        </p:spPr>
        <p:txBody>
          <a:bodyPr/>
          <a:lstStyle/>
          <a:p>
            <a:r>
              <a:rPr lang="en-US" dirty="0" smtClean="0"/>
              <a:t>Multiple regression in scalar form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363" y="2625547"/>
            <a:ext cx="8102600" cy="21463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24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648072"/>
          </a:xfrm>
        </p:spPr>
        <p:txBody>
          <a:bodyPr/>
          <a:lstStyle/>
          <a:p>
            <a:r>
              <a:rPr lang="en-US" sz="3200" dirty="0" smtClean="0"/>
              <a:t>Multiple regression in matrix form</a:t>
            </a:r>
            <a:endParaRPr lang="en-US" sz="32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0074" y="4344228"/>
            <a:ext cx="5664200" cy="2222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5" name="Picture 4" descr="cccccccc_%_6_col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3" y="1241194"/>
            <a:ext cx="82423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50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algebra</a:t>
            </a:r>
          </a:p>
          <a:p>
            <a:r>
              <a:rPr lang="en-US" dirty="0" smtClean="0"/>
              <a:t>Random vectors, especially multivariate normal</a:t>
            </a:r>
          </a:p>
          <a:p>
            <a:r>
              <a:rPr lang="en-US" dirty="0" smtClean="0"/>
              <a:t>Software to do the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94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 smtClean="0"/>
              <a:t>Rencher</a:t>
            </a:r>
            <a:r>
              <a:rPr lang="en-US" dirty="0" smtClean="0"/>
              <a:t> and </a:t>
            </a:r>
            <a:r>
              <a:rPr lang="en-US" dirty="0" err="1" smtClean="0"/>
              <a:t>Schaalje’s</a:t>
            </a:r>
            <a:r>
              <a:rPr lang="en-US" dirty="0" smtClean="0"/>
              <a:t> </a:t>
            </a:r>
            <a:r>
              <a:rPr lang="en-US" i="1" dirty="0" smtClean="0"/>
              <a:t>Linear Models In Statistics.</a:t>
            </a:r>
          </a:p>
          <a:p>
            <a:r>
              <a:rPr lang="en-US" dirty="0" smtClean="0"/>
              <a:t>Chapter 6 (only 10 pages).</a:t>
            </a:r>
          </a:p>
          <a:p>
            <a:r>
              <a:rPr lang="en-US" dirty="0" smtClean="0"/>
              <a:t>Overview using simple regression: One explanatory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78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http://www.utstat.toronto.edu/~brunner/oldclass/302f20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There are 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cases.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A variable is a piece of information that is recorded for every case.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47A0F-966C-2640-905D-C74B4F6A64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Independent or Predictor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Dependent or Response (predicted)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Simple means one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independent variable.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Dependent variable quantitative.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Independent variable usually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quantitative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too.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8728-B8DF-1F4E-B6F8-AFBCFAA93FD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A61CD-628A-9441-9ADE-EBAEB89E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580A4-7492-5045-84E2-EDD4CD681CD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1991</Words>
  <Application>Microsoft Macintosh PowerPoint</Application>
  <PresentationFormat>On-screen Show (4:3)</PresentationFormat>
  <Paragraphs>251</Paragraphs>
  <Slides>29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between variables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A Statistical Model</vt:lpstr>
      <vt:lpstr>One Independent Variable at a Time Can Produce Misleading Results</vt:lpstr>
      <vt:lpstr>PowerPoint Presentation</vt:lpstr>
      <vt:lpstr>Need multiple regression</vt:lpstr>
      <vt:lpstr>Multiple regression in scalar form</vt:lpstr>
      <vt:lpstr>Multiple regression in matrix form</vt:lpstr>
      <vt:lpstr>So we need</vt:lpstr>
      <vt:lpstr>Reading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Kareem</cp:lastModifiedBy>
  <cp:revision>182</cp:revision>
  <cp:lastPrinted>2020-06-23T00:26:28Z</cp:lastPrinted>
  <dcterms:created xsi:type="dcterms:W3CDTF">2009-09-07T15:53:27Z</dcterms:created>
  <dcterms:modified xsi:type="dcterms:W3CDTF">2020-09-10T14:30:16Z</dcterms:modified>
</cp:coreProperties>
</file>