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316" r:id="rId2"/>
    <p:sldId id="320" r:id="rId3"/>
    <p:sldId id="257" r:id="rId4"/>
    <p:sldId id="259" r:id="rId5"/>
    <p:sldId id="263" r:id="rId6"/>
    <p:sldId id="287" r:id="rId7"/>
    <p:sldId id="289" r:id="rId8"/>
    <p:sldId id="288" r:id="rId9"/>
    <p:sldId id="290" r:id="rId10"/>
    <p:sldId id="328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19" r:id="rId21"/>
    <p:sldId id="324" r:id="rId22"/>
    <p:sldId id="321" r:id="rId23"/>
    <p:sldId id="322" r:id="rId24"/>
    <p:sldId id="323" r:id="rId25"/>
    <p:sldId id="325" r:id="rId26"/>
    <p:sldId id="326" r:id="rId27"/>
    <p:sldId id="327" r:id="rId28"/>
    <p:sldId id="31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8510" autoAdjust="0"/>
  </p:normalViewPr>
  <p:slideViewPr>
    <p:cSldViewPr>
      <p:cViewPr varScale="1">
        <p:scale>
          <a:sx n="104" d="100"/>
          <a:sy n="104" d="100"/>
        </p:scale>
        <p:origin x="-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5C3D9C6-08C8-A447-839F-281CF9141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5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E83472-CAAC-434F-B717-D729CBE24F55}" type="slidenum">
              <a:rPr lang="en-US" sz="1200" b="0"/>
              <a:pPr/>
              <a:t>3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C03C32-34E1-C845-AF79-51F465DF8DB3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56D671-77D3-664C-8C18-D826F520FED8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704E8C-74DE-194C-9216-2F3221A5FBE9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100923-A8B1-E748-911F-2C6D38BF5932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4FEA18-303E-6B45-9B3F-F06C1DA67024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24CB78-2116-3D48-9892-EEF7D85AAE0C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6BE3105-3C63-504E-A91D-18B4CCDD60BE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166750-FB4C-A746-988A-7C744E709DE5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cos</a:t>
            </a:r>
            <a:r>
              <a:rPr lang="en-US" dirty="0" smtClean="0"/>
              <a:t>(\theta)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{|\</a:t>
            </a:r>
            <a:r>
              <a:rPr lang="en-US" dirty="0" err="1" smtClean="0"/>
              <a:t>mathbf</a:t>
            </a:r>
            <a:r>
              <a:rPr lang="en-US" dirty="0" smtClean="0"/>
              <a:t>{a}|~|\</a:t>
            </a:r>
            <a:r>
              <a:rPr lang="en-US" dirty="0" err="1" smtClean="0"/>
              <a:t>mathbf</a:t>
            </a:r>
            <a:r>
              <a:rPr lang="en-US" dirty="0" smtClean="0"/>
              <a:t>{b}|} \\</a:t>
            </a:r>
          </a:p>
          <a:p>
            <a:r>
              <a:rPr lang="en-US" dirty="0" smtClean="0"/>
              <a:t>            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{\</a:t>
            </a:r>
            <a:r>
              <a:rPr lang="en-US" dirty="0" err="1" smtClean="0"/>
              <a:t>sqrt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{a}^\prime\</a:t>
            </a:r>
            <a:r>
              <a:rPr lang="en-US" dirty="0" err="1" smtClean="0"/>
              <a:t>mathbf</a:t>
            </a:r>
            <a:r>
              <a:rPr lang="en-US" dirty="0" smtClean="0"/>
              <a:t>{a}~\</a:t>
            </a:r>
            <a:r>
              <a:rPr lang="en-US" dirty="0" err="1" smtClean="0"/>
              <a:t>mathbf</a:t>
            </a:r>
            <a:r>
              <a:rPr lang="en-US" dirty="0" smtClean="0"/>
              <a:t>{b}^\prime\</a:t>
            </a:r>
            <a:r>
              <a:rPr lang="en-US" dirty="0" err="1" smtClean="0"/>
              <a:t>mathbf</a:t>
            </a:r>
            <a:r>
              <a:rPr lang="en-US" dirty="0" smtClean="0"/>
              <a:t>{b}}} % 32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34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Independently 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</a:t>
            </a:r>
            <a:r>
              <a:rPr lang="en-US" dirty="0" err="1" smtClean="0"/>
              <a:t>Y_i</a:t>
            </a:r>
            <a:r>
              <a:rPr lang="en-US" dirty="0" smtClean="0"/>
              <a:t> = \beta_0 + \beta_1 </a:t>
            </a:r>
            <a:r>
              <a:rPr lang="en-US" dirty="0" err="1" smtClean="0"/>
              <a:t>x_i</a:t>
            </a:r>
            <a:r>
              <a:rPr lang="en-US" dirty="0" smtClean="0"/>
              <a:t> + \</a:t>
            </a:r>
            <a:r>
              <a:rPr lang="en-US" dirty="0" err="1" smtClean="0"/>
              <a:t>epsilon_i</a:t>
            </a:r>
            <a:r>
              <a:rPr lang="en-US" dirty="0" smtClean="0"/>
              <a:t>$, 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$x_1, \</a:t>
            </a:r>
            <a:r>
              <a:rPr lang="en-US" dirty="0" err="1" smtClean="0"/>
              <a:t>ldots</a:t>
            </a:r>
            <a:r>
              <a:rPr lang="en-US" dirty="0" smtClean="0"/>
              <a:t>, </a:t>
            </a:r>
            <a:r>
              <a:rPr lang="en-US" dirty="0" err="1" smtClean="0"/>
              <a:t>x_n</a:t>
            </a:r>
            <a:r>
              <a:rPr lang="en-US" dirty="0" smtClean="0"/>
              <a:t>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$\beta_0$, $\beta_1$ and $\sigma^2$ are unknown constants with $\sigma^2&gt;0$.</a:t>
            </a:r>
          </a:p>
          <a:p>
            <a:r>
              <a:rPr lang="en-US" dirty="0" smtClean="0"/>
              <a:t>\end{itemize}  % 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91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BA88C2-08B1-9541-B55C-846E52B7762C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>
                <a:latin typeface="Courier" charset="0"/>
              </a:rPr>
              <a:t>         id course </a:t>
            </a:r>
            <a:r>
              <a:rPr lang="en-US" dirty="0" err="1">
                <a:latin typeface="Courier" charset="0"/>
              </a:rPr>
              <a:t>precalc</a:t>
            </a:r>
            <a:r>
              <a:rPr lang="en-US" dirty="0">
                <a:latin typeface="Courier" charset="0"/>
              </a:rPr>
              <a:t> </a:t>
            </a:r>
            <a:r>
              <a:rPr lang="en-US" dirty="0" err="1">
                <a:latin typeface="Courier" charset="0"/>
              </a:rPr>
              <a:t>calc</a:t>
            </a:r>
            <a:r>
              <a:rPr lang="en-US" dirty="0">
                <a:latin typeface="Courier" charset="0"/>
              </a:rPr>
              <a:t> </a:t>
            </a:r>
            <a:r>
              <a:rPr lang="en-US" dirty="0" err="1">
                <a:latin typeface="Courier" charset="0"/>
              </a:rPr>
              <a:t>gpa</a:t>
            </a:r>
            <a:r>
              <a:rPr lang="en-US" dirty="0">
                <a:latin typeface="Courier" charset="0"/>
              </a:rPr>
              <a:t> calculus </a:t>
            </a:r>
            <a:r>
              <a:rPr lang="en-US" dirty="0" err="1">
                <a:latin typeface="Courier" charset="0"/>
              </a:rPr>
              <a:t>english</a:t>
            </a:r>
            <a:r>
              <a:rPr lang="en-US" dirty="0">
                <a:latin typeface="Courier" charset="0"/>
              </a:rPr>
              <a:t> mark </a:t>
            </a:r>
            <a:r>
              <a:rPr lang="en-US" dirty="0" err="1">
                <a:latin typeface="Courier" charset="0"/>
              </a:rPr>
              <a:t>lang</a:t>
            </a:r>
            <a:r>
              <a:rPr lang="en-US" dirty="0">
                <a:latin typeface="Courier" charset="0"/>
              </a:rPr>
              <a:t> $ sex $ </a:t>
            </a:r>
          </a:p>
          <a:p>
            <a:pPr eaLnBrk="1" hangingPunct="1"/>
            <a:r>
              <a:rPr lang="en-US" dirty="0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rm</a:t>
            </a:r>
            <a:r>
              <a:rPr lang="en-US" dirty="0" smtClean="0"/>
              <a:t>(list=</a:t>
            </a:r>
            <a:r>
              <a:rPr lang="en-US" dirty="0" err="1" smtClean="0"/>
              <a:t>ls</a:t>
            </a:r>
            <a:r>
              <a:rPr lang="en-US" dirty="0" smtClean="0"/>
              <a:t>())</a:t>
            </a:r>
          </a:p>
          <a:p>
            <a:endParaRPr lang="en-US" dirty="0" smtClean="0"/>
          </a:p>
          <a:p>
            <a:r>
              <a:rPr lang="en-US" dirty="0" err="1" smtClean="0"/>
              <a:t>rmvn</a:t>
            </a:r>
            <a:r>
              <a:rPr lang="en-US" dirty="0" smtClean="0"/>
              <a:t> &lt;- function(</a:t>
            </a:r>
            <a:r>
              <a:rPr lang="en-US" dirty="0" err="1" smtClean="0"/>
              <a:t>nn,mu,sigma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# Returns an </a:t>
            </a:r>
            <a:r>
              <a:rPr lang="en-US" dirty="0" err="1" smtClean="0"/>
              <a:t>nn</a:t>
            </a:r>
            <a:r>
              <a:rPr lang="en-US" dirty="0" smtClean="0"/>
              <a:t> by </a:t>
            </a:r>
            <a:r>
              <a:rPr lang="en-US" dirty="0" err="1" smtClean="0"/>
              <a:t>kk</a:t>
            </a:r>
            <a:r>
              <a:rPr lang="en-US" dirty="0" smtClean="0"/>
              <a:t> matrix, rows are independent MVN(</a:t>
            </a:r>
            <a:r>
              <a:rPr lang="en-US" dirty="0" err="1" smtClean="0"/>
              <a:t>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kk</a:t>
            </a:r>
            <a:r>
              <a:rPr lang="en-US" dirty="0" smtClean="0"/>
              <a:t> &lt;- length(mu)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dsig</a:t>
            </a:r>
            <a:r>
              <a:rPr lang="en-US" dirty="0" smtClean="0"/>
              <a:t> &lt;- dim(sigma)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dsig</a:t>
            </a:r>
            <a:r>
              <a:rPr lang="en-US" dirty="0" smtClean="0"/>
              <a:t>[2]) stop("Sigma must be square.")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kk</a:t>
            </a:r>
            <a:r>
              <a:rPr lang="en-US" dirty="0" smtClean="0"/>
              <a:t>) stop("Sizes of sigma and mu are inconsistent.")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ev</a:t>
            </a:r>
            <a:r>
              <a:rPr lang="en-US" dirty="0" smtClean="0"/>
              <a:t> &lt;- </a:t>
            </a:r>
            <a:r>
              <a:rPr lang="en-US" dirty="0" err="1" smtClean="0"/>
              <a:t>eigen</a:t>
            </a:r>
            <a:r>
              <a:rPr lang="en-US" dirty="0" smtClean="0"/>
              <a:t>(</a:t>
            </a:r>
            <a:r>
              <a:rPr lang="en-US" dirty="0" err="1" smtClean="0"/>
              <a:t>sigma,symmetric</a:t>
            </a:r>
            <a:r>
              <a:rPr lang="en-US" dirty="0" smtClean="0"/>
              <a:t>=T)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sqrl</a:t>
            </a:r>
            <a:r>
              <a:rPr lang="en-US" dirty="0" smtClean="0"/>
              <a:t> &lt;- </a:t>
            </a:r>
            <a:r>
              <a:rPr lang="en-US" dirty="0" err="1" smtClean="0"/>
              <a:t>diag</a:t>
            </a:r>
            <a:r>
              <a:rPr lang="en-US" dirty="0" smtClean="0"/>
              <a:t>(</a:t>
            </a:r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ev$values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  PP &lt;- </a:t>
            </a:r>
            <a:r>
              <a:rPr lang="en-US" dirty="0" err="1" smtClean="0"/>
              <a:t>ev$vectors</a:t>
            </a:r>
            <a:endParaRPr lang="en-US" dirty="0" smtClean="0"/>
          </a:p>
          <a:p>
            <a:r>
              <a:rPr lang="en-US" dirty="0" smtClean="0"/>
              <a:t>    ZZ &lt;- </a:t>
            </a:r>
            <a:r>
              <a:rPr lang="en-US" dirty="0" err="1" smtClean="0"/>
              <a:t>rnorm</a:t>
            </a:r>
            <a:r>
              <a:rPr lang="en-US" dirty="0" smtClean="0"/>
              <a:t>(</a:t>
            </a:r>
            <a:r>
              <a:rPr lang="en-US" dirty="0" err="1" smtClean="0"/>
              <a:t>nn</a:t>
            </a:r>
            <a:r>
              <a:rPr lang="en-US" dirty="0" smtClean="0"/>
              <a:t>*</a:t>
            </a:r>
            <a:r>
              <a:rPr lang="en-US" dirty="0" err="1" smtClean="0"/>
              <a:t>kk</a:t>
            </a:r>
            <a:r>
              <a:rPr lang="en-US" dirty="0" smtClean="0"/>
              <a:t>) ; dim(ZZ) &lt;- c(</a:t>
            </a:r>
            <a:r>
              <a:rPr lang="en-US" dirty="0" err="1" smtClean="0"/>
              <a:t>kk,nn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r>
              <a:rPr lang="en-US" dirty="0" smtClean="0"/>
              <a:t> &lt;- t(PP%*%</a:t>
            </a:r>
            <a:r>
              <a:rPr lang="en-US" dirty="0" err="1" smtClean="0"/>
              <a:t>sqrl</a:t>
            </a:r>
            <a:r>
              <a:rPr lang="en-US" dirty="0" smtClean="0"/>
              <a:t>%*%</a:t>
            </a:r>
            <a:r>
              <a:rPr lang="en-US" dirty="0" err="1" smtClean="0"/>
              <a:t>ZZ+mu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endParaRPr lang="en-US" dirty="0" smtClean="0"/>
          </a:p>
          <a:p>
            <a:r>
              <a:rPr lang="en-US" dirty="0" smtClean="0"/>
              <a:t>    }# End of function </a:t>
            </a:r>
            <a:r>
              <a:rPr lang="en-US" dirty="0" err="1" smtClean="0"/>
              <a:t>rmvn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set.seed</a:t>
            </a:r>
            <a:r>
              <a:rPr lang="en-US" dirty="0" smtClean="0"/>
              <a:t>(9999)</a:t>
            </a:r>
          </a:p>
          <a:p>
            <a:r>
              <a:rPr lang="en-US" dirty="0" smtClean="0"/>
              <a:t>n = 100 # Each</a:t>
            </a:r>
          </a:p>
          <a:p>
            <a:r>
              <a:rPr lang="en-US" dirty="0" smtClean="0"/>
              <a:t>S0 = </a:t>
            </a:r>
            <a:r>
              <a:rPr lang="en-US" dirty="0" err="1" smtClean="0"/>
              <a:t>rbind</a:t>
            </a:r>
            <a:r>
              <a:rPr lang="en-US" dirty="0" smtClean="0"/>
              <a:t>(c(1.00,9.60),</a:t>
            </a:r>
          </a:p>
          <a:p>
            <a:r>
              <a:rPr lang="en-US" dirty="0" smtClean="0"/>
              <a:t>           c(9.60,144.0))</a:t>
            </a:r>
          </a:p>
          <a:p>
            <a:r>
              <a:rPr lang="en-US" dirty="0" smtClean="0"/>
              <a:t>chimps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(5.5,300),S0)</a:t>
            </a:r>
          </a:p>
          <a:p>
            <a:r>
              <a:rPr lang="en-US" dirty="0" smtClean="0"/>
              <a:t>humans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(17.5,100),S0)</a:t>
            </a:r>
          </a:p>
          <a:p>
            <a:r>
              <a:rPr lang="en-US" dirty="0" smtClean="0"/>
              <a:t>Age = c(chimps[,1],humans[,1])</a:t>
            </a:r>
          </a:p>
          <a:p>
            <a:r>
              <a:rPr lang="en-US" dirty="0" smtClean="0"/>
              <a:t>Strength = c(chimps[,2],humans[,2])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Age,Strength,pch</a:t>
            </a:r>
            <a:r>
              <a:rPr lang="en-US" dirty="0" smtClean="0"/>
              <a:t>=' ')</a:t>
            </a:r>
          </a:p>
          <a:p>
            <a:r>
              <a:rPr lang="en-US" dirty="0" smtClean="0"/>
              <a:t>title("Age and Strength")</a:t>
            </a:r>
          </a:p>
          <a:p>
            <a:r>
              <a:rPr lang="en-US" dirty="0" smtClean="0"/>
              <a:t>points(</a:t>
            </a:r>
            <a:r>
              <a:rPr lang="en-US" dirty="0" err="1" smtClean="0"/>
              <a:t>chimps,pch</a:t>
            </a:r>
            <a:r>
              <a:rPr lang="en-US" dirty="0" smtClean="0"/>
              <a:t>='*'); points(</a:t>
            </a:r>
            <a:r>
              <a:rPr lang="en-US" dirty="0" err="1" smtClean="0"/>
              <a:t>humans,pch</a:t>
            </a:r>
            <a:r>
              <a:rPr lang="en-US" dirty="0" smtClean="0"/>
              <a:t>='o')</a:t>
            </a:r>
          </a:p>
          <a:p>
            <a:r>
              <a:rPr lang="en-US" dirty="0" smtClean="0"/>
              <a:t># summary(lm(</a:t>
            </a:r>
            <a:r>
              <a:rPr lang="en-US" dirty="0" err="1" smtClean="0"/>
              <a:t>Strength~Age</a:t>
            </a:r>
            <a:r>
              <a:rPr lang="en-US" dirty="0" smtClean="0"/>
              <a:t>))</a:t>
            </a:r>
          </a:p>
          <a:p>
            <a:r>
              <a:rPr lang="en-US" dirty="0" smtClean="0"/>
              <a:t>x = c(2,20); y = 383.8795 - 16.1797 * x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text(9,300,"Chimps",font=2); text(14,100,"Humans",font=2)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2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 </a:t>
            </a:r>
            <a:r>
              <a:rPr lang="en-US" dirty="0" err="1" smtClean="0"/>
              <a:t>y_i</a:t>
            </a:r>
            <a:r>
              <a:rPr lang="en-US" dirty="0" smtClean="0"/>
              <a:t> = \beta_0 + \beta_1 x_{i1} + \</a:t>
            </a:r>
            <a:r>
              <a:rPr lang="en-US" dirty="0" err="1" smtClean="0"/>
              <a:t>cdots</a:t>
            </a:r>
            <a:r>
              <a:rPr lang="en-US" dirty="0" smtClean="0"/>
              <a:t> + \</a:t>
            </a:r>
            <a:r>
              <a:rPr lang="en-US" dirty="0" err="1" smtClean="0"/>
              <a:t>beta_k</a:t>
            </a:r>
            <a:r>
              <a:rPr lang="en-US" dirty="0" smtClean="0"/>
              <a:t> x_{</a:t>
            </a:r>
            <a:r>
              <a:rPr lang="en-US" dirty="0" err="1" smtClean="0"/>
              <a:t>ik</a:t>
            </a:r>
            <a:r>
              <a:rPr lang="en-US" dirty="0" smtClean="0"/>
              <a:t>} + \</a:t>
            </a:r>
            <a:r>
              <a:rPr lang="en-US" dirty="0" err="1" smtClean="0"/>
              <a:t>epsilon_i</a:t>
            </a:r>
            <a:r>
              <a:rPr lang="en-US" dirty="0" smtClean="0"/>
              <a:t>$, where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$x_{</a:t>
            </a:r>
            <a:r>
              <a:rPr lang="en-US" dirty="0" err="1" smtClean="0"/>
              <a:t>ij</a:t>
            </a:r>
            <a:r>
              <a:rPr lang="en-US" dirty="0" smtClean="0"/>
              <a:t>}$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beta_j</a:t>
            </a:r>
            <a:r>
              <a:rPr lang="en-US" dirty="0" smtClean="0"/>
              <a:t>$ and $\sigma^2$ are unknown constants with $\sigma^2&gt;0$.</a:t>
            </a:r>
          </a:p>
          <a:p>
            <a:r>
              <a:rPr lang="en-US" dirty="0" smtClean="0"/>
              <a:t>\end{itemize} % 24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37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\begin{equation*}</a:t>
            </a:r>
          </a:p>
          <a:p>
            <a:r>
              <a:rPr lang="en-US" dirty="0" smtClean="0"/>
              <a:t>\begin{array}{</a:t>
            </a:r>
            <a:r>
              <a:rPr lang="en-US" dirty="0" err="1" smtClean="0"/>
              <a:t>cccccccc</a:t>
            </a:r>
            <a:r>
              <a:rPr lang="en-US" dirty="0" smtClean="0"/>
              <a:t>} % 6 columns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 &amp; = &amp;  X &amp; \</a:t>
            </a:r>
            <a:r>
              <a:rPr lang="en-US" dirty="0" err="1" smtClean="0"/>
              <a:t>boldsymbol</a:t>
            </a:r>
            <a:r>
              <a:rPr lang="en-US" dirty="0" smtClean="0"/>
              <a:t>{\beta} &amp; + &amp; \</a:t>
            </a:r>
            <a:r>
              <a:rPr lang="en-US" dirty="0" err="1" smtClean="0"/>
              <a:t>boldsymbol</a:t>
            </a:r>
            <a:r>
              <a:rPr lang="en-US" dirty="0" smtClean="0"/>
              <a:t>{\epsilon} \\</a:t>
            </a:r>
          </a:p>
          <a:p>
            <a:r>
              <a:rPr lang="en-US" dirty="0" smtClean="0"/>
              <a:t>&amp;&amp;&amp;&amp;&amp; \\ % Another space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y_1 \\ y_2 \\ y_3 \\ \</a:t>
            </a:r>
            <a:r>
              <a:rPr lang="en-US" dirty="0" err="1" smtClean="0"/>
              <a:t>vdots</a:t>
            </a:r>
            <a:r>
              <a:rPr lang="en-US" dirty="0" smtClean="0"/>
              <a:t> \\ </a:t>
            </a:r>
            <a:r>
              <a:rPr lang="en-US" dirty="0" err="1" smtClean="0"/>
              <a:t>y_n</a:t>
            </a:r>
            <a:endParaRPr lang="en-US" dirty="0" smtClean="0"/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&amp;=&amp;</a:t>
            </a:r>
          </a:p>
          <a:p>
            <a:r>
              <a:rPr lang="en-US" dirty="0" smtClean="0"/>
              <a:t>\left(\begin{array}{</a:t>
            </a:r>
            <a:r>
              <a:rPr lang="en-US" dirty="0" err="1" smtClean="0"/>
              <a:t>cccc</a:t>
            </a:r>
            <a:r>
              <a:rPr lang="en-US" dirty="0" smtClean="0"/>
              <a:t>}</a:t>
            </a:r>
          </a:p>
          <a:p>
            <a:r>
              <a:rPr lang="en-US" dirty="0" smtClean="0"/>
              <a:t>1 &amp; 14.2 &amp; \</a:t>
            </a:r>
            <a:r>
              <a:rPr lang="en-US" dirty="0" err="1" smtClean="0"/>
              <a:t>cdots</a:t>
            </a:r>
            <a:r>
              <a:rPr lang="en-US" dirty="0" smtClean="0"/>
              <a:t> &amp; 1 \\</a:t>
            </a:r>
          </a:p>
          <a:p>
            <a:r>
              <a:rPr lang="en-US" dirty="0" smtClean="0"/>
              <a:t>1 &amp; 11.9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1 &amp; ~3.7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1 &amp; ~6.2 &amp; \</a:t>
            </a:r>
            <a:r>
              <a:rPr lang="en-US" dirty="0" err="1" smtClean="0"/>
              <a:t>cdots</a:t>
            </a:r>
            <a:r>
              <a:rPr lang="en-US" dirty="0" smtClean="0"/>
              <a:t> &amp; 1 </a:t>
            </a:r>
          </a:p>
          <a:p>
            <a:r>
              <a:rPr lang="en-US" dirty="0" smtClean="0"/>
              <a:t>\end{array}\right)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\beta_0 \\ \beta_1 \\ \</a:t>
            </a:r>
            <a:r>
              <a:rPr lang="en-US" dirty="0" err="1" smtClean="0"/>
              <a:t>vdots</a:t>
            </a:r>
            <a:r>
              <a:rPr lang="en-US" dirty="0" smtClean="0"/>
              <a:t> \\  \</a:t>
            </a:r>
            <a:r>
              <a:rPr lang="en-US" dirty="0" err="1" smtClean="0"/>
              <a:t>beta_k</a:t>
            </a:r>
            <a:endParaRPr lang="en-US" dirty="0" smtClean="0"/>
          </a:p>
          <a:p>
            <a:r>
              <a:rPr lang="en-US" dirty="0" smtClean="0"/>
              <a:t>\end{array} \right)</a:t>
            </a:r>
          </a:p>
          <a:p>
            <a:r>
              <a:rPr lang="en-US" dirty="0" smtClean="0"/>
              <a:t>&amp;+&amp;     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\epsilon_1 \\ \epsilon_2 \\ \epsilon_3  \\ \</a:t>
            </a:r>
            <a:r>
              <a:rPr lang="en-US" dirty="0" err="1" smtClean="0"/>
              <a:t>vdots</a:t>
            </a:r>
            <a:r>
              <a:rPr lang="en-US" dirty="0" smtClean="0"/>
              <a:t> \\ \</a:t>
            </a:r>
            <a:r>
              <a:rPr lang="en-US" dirty="0" err="1" smtClean="0"/>
              <a:t>epsilon_n</a:t>
            </a:r>
            <a:r>
              <a:rPr lang="en-US" dirty="0" smtClean="0"/>
              <a:t> </a:t>
            </a:r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\end{array} % 24% </a:t>
            </a:r>
            <a:r>
              <a:rPr lang="en-US" dirty="0" smtClean="0"/>
              <a:t>\end{equation*}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mathbf</a:t>
            </a:r>
            <a:r>
              <a:rPr lang="en-US" dirty="0" smtClean="0"/>
              <a:t>{X}$ is an $n \times (k+1)$ matrix of observed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{\beta}$ is a $(k+1) \times 1$ matrix of unknown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{\epsilon}$ is multivariate normal. Write $\</a:t>
            </a:r>
            <a:r>
              <a:rPr lang="en-US" dirty="0" err="1" smtClean="0"/>
              <a:t>boldsymbol</a:t>
            </a:r>
            <a:r>
              <a:rPr lang="en-US" dirty="0" smtClean="0"/>
              <a:t>{\epsilon} \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N_n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{0},\sigma^2\</a:t>
            </a:r>
            <a:r>
              <a:rPr lang="en-US" dirty="0" err="1" smtClean="0"/>
              <a:t>mathbf</a:t>
            </a:r>
            <a:r>
              <a:rPr lang="en-US" dirty="0" smtClean="0"/>
              <a:t>{I}_n)$</a:t>
            </a:r>
          </a:p>
          <a:p>
            <a:r>
              <a:rPr lang="en-US" dirty="0" smtClean="0"/>
              <a:t>     \item[] $\sigma^2$ is an unknown constant</a:t>
            </a:r>
          </a:p>
          <a:p>
            <a:r>
              <a:rPr lang="en-US" dirty="0" smtClean="0"/>
              <a:t>\end{itemize} % 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9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02F891B-3DF0-CB49-90D0-FC7E50ED69D9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3DCA07-EDC2-3143-BEFA-D9EEB6A804B2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669E63-D168-5B47-991E-6691E3C5202A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3BA897-CA0D-9740-943F-2FA07FB1E26E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109B26-DE60-8C44-8F03-E7DEAE445D91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Least squared sum of squared vertical distances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Residuals represent over, under prediction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later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Correlation coefficient measures how tightly points are clustered around the </a:t>
            </a:r>
          </a:p>
          <a:p>
            <a:pPr eaLnBrk="1" hangingPunct="1"/>
            <a:r>
              <a:rPr lang="en-US"/>
              <a:t>least squares line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\rho = \</a:t>
            </a:r>
            <a:r>
              <a:rPr lang="en-US" dirty="0" err="1" smtClean="0"/>
              <a:t>frac</a:t>
            </a:r>
            <a:r>
              <a:rPr lang="en-US" dirty="0" smtClean="0"/>
              <a:t>{</a:t>
            </a:r>
            <a:r>
              <a:rPr lang="en-US" dirty="0" err="1" smtClean="0"/>
              <a:t>Cov</a:t>
            </a:r>
            <a:r>
              <a:rPr lang="en-US" dirty="0" smtClean="0"/>
              <a:t>(X,Y)}{\</a:t>
            </a:r>
            <a:r>
              <a:rPr lang="en-US" dirty="0" err="1" smtClean="0"/>
              <a:t>sqrt</a:t>
            </a:r>
            <a:r>
              <a:rPr lang="en-US" dirty="0" smtClean="0"/>
              <a:t>{</a:t>
            </a:r>
            <a:r>
              <a:rPr lang="en-US" dirty="0" err="1" smtClean="0"/>
              <a:t>Var</a:t>
            </a:r>
            <a:r>
              <a:rPr lang="en-US" dirty="0" smtClean="0"/>
              <a:t>(X)</a:t>
            </a:r>
            <a:r>
              <a:rPr lang="en-US" dirty="0" err="1" smtClean="0"/>
              <a:t>Var</a:t>
            </a:r>
            <a:r>
              <a:rPr lang="en-US" dirty="0" smtClean="0"/>
              <a:t>(Y)} } % 32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5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E03889-4560-AF4D-9B03-97E1CC8DB2F3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1478-FE64-B341-B859-37BFFBEC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7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0EA9-9DC5-9240-9F33-365540182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4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D970-13FF-8F45-A560-8B27BB317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76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61CD-628A-9441-9ADE-EBAEB89E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8728-B8DF-1F4E-B6F8-AFBCFAA93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7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7C53-4CFB-2649-98C6-2E8BD430E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DF73E-079B-EE47-817F-CCA9DE6A0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75E6-E6F3-A546-B5E2-EB8E17C9D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5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80A4-7492-5045-84E2-EDD4CD681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7A0F-966C-2640-905D-C74B4F6A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9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B293A-DD73-9949-93C4-3A6C88A90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AEE43-96F4-254E-AADD-7EC8062DE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5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93C118-B164-744F-8645-1D354FCE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8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4" Type="http://schemas.openxmlformats.org/officeDocument/2006/relationships/image" Target="../media/image2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302f1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en-US" dirty="0" smtClean="0"/>
              <a:t>STA302: Regression Analysis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782890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0368"/>
            <a:ext cx="7772400" cy="1143000"/>
          </a:xfrm>
        </p:spPr>
        <p:txBody>
          <a:bodyPr/>
          <a:lstStyle/>
          <a:p>
            <a:r>
              <a:rPr lang="en-US" dirty="0" smtClean="0"/>
              <a:t>Correlation between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         is an estimate of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2816"/>
            <a:ext cx="6705600" cy="13335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545" y="4726725"/>
            <a:ext cx="40005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6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To draw </a:t>
            </a:r>
            <a:r>
              <a:rPr lang="en-US" smtClean="0"/>
              <a:t>reasonable conclusions from </a:t>
            </a:r>
            <a:r>
              <a:rPr lang="en-US" dirty="0" smtClean="0"/>
              <a:t>noisy numerical data</a:t>
            </a:r>
          </a:p>
          <a:p>
            <a:endParaRPr lang="en-US" dirty="0"/>
          </a:p>
          <a:p>
            <a:r>
              <a:rPr lang="en-US" dirty="0" smtClean="0"/>
              <a:t>Entry point: Study relationships between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253"/>
            <a:ext cx="7772400" cy="1143000"/>
          </a:xfrm>
        </p:spPr>
        <p:txBody>
          <a:bodyPr/>
          <a:lstStyle/>
          <a:p>
            <a:r>
              <a:rPr lang="en-US" dirty="0" smtClean="0"/>
              <a:t>Why -1 ≤ r ≤ 1 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6"/>
            <a:ext cx="6705600" cy="13462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149080"/>
            <a:ext cx="3886200" cy="20955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7236296" y="4293096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6372200" y="4437112"/>
            <a:ext cx="1728192" cy="17281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236296" y="4077072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084168" y="5301208"/>
            <a:ext cx="22322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7236296" y="4941168"/>
            <a:ext cx="792088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7349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Statistical Model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80899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271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One Independent Variable at a Time Can Produce Misleading Results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standard elementary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methods all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have a single independent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variable (at most),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 they should be used with caution in practice.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Example: Artificial and extreme, to make a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point: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Suppose the correlation between Age and Strength is 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= -0.96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AgeAndStrength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6705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143000"/>
          </a:xfrm>
        </p:spPr>
        <p:txBody>
          <a:bodyPr/>
          <a:lstStyle/>
          <a:p>
            <a:r>
              <a:rPr lang="en-US" dirty="0" smtClean="0"/>
              <a:t>Need </a:t>
            </a:r>
            <a:r>
              <a:rPr lang="en-US" i="1" dirty="0" smtClean="0"/>
              <a:t>multiple</a:t>
            </a:r>
            <a:r>
              <a:rPr lang="en-US" dirty="0" smtClean="0"/>
              <a:t> regression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0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1143000"/>
          </a:xfrm>
        </p:spPr>
        <p:txBody>
          <a:bodyPr/>
          <a:lstStyle/>
          <a:p>
            <a:r>
              <a:rPr lang="en-US" dirty="0" smtClean="0"/>
              <a:t>Multiple regression in scalar form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63" y="2625547"/>
            <a:ext cx="81026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24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648072"/>
          </a:xfrm>
        </p:spPr>
        <p:txBody>
          <a:bodyPr/>
          <a:lstStyle/>
          <a:p>
            <a:r>
              <a:rPr lang="en-US" sz="3200" dirty="0" smtClean="0"/>
              <a:t>Multiple regression in matrix form</a:t>
            </a:r>
            <a:endParaRPr lang="en-US" sz="3200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21" y="1156565"/>
            <a:ext cx="8242300" cy="27178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909" y="4347065"/>
            <a:ext cx="56769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50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algebra</a:t>
            </a:r>
          </a:p>
          <a:p>
            <a:r>
              <a:rPr lang="en-US" dirty="0" smtClean="0"/>
              <a:t>Random vectors, especially multivariate normal</a:t>
            </a:r>
          </a:p>
          <a:p>
            <a:r>
              <a:rPr lang="en-US" dirty="0" smtClean="0"/>
              <a:t>Software to do the 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94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584" y="2060848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University of Toronto. It is licensed under 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Creative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302f17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 There are 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cases.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 A variable is a piece of information that is recorded for every case.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Independent: Predictor or cause (contributing factor)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Dependent: Predicted or effect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means one IV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DV quantitative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IV usually quantitative too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1800</Words>
  <Application>Microsoft Macintosh PowerPoint</Application>
  <PresentationFormat>On-screen Show (4:3)</PresentationFormat>
  <Paragraphs>206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STA302: Regression Analysis</vt:lpstr>
      <vt:lpstr>Statistics</vt:lpstr>
      <vt:lpstr>Data File</vt:lpstr>
      <vt:lpstr>PowerPoint Presentation</vt:lpstr>
      <vt:lpstr>Variables can be</vt:lpstr>
      <vt:lpstr>Simple regression and correlation</vt:lpstr>
      <vt:lpstr>Simple regression and correlation</vt:lpstr>
      <vt:lpstr>Scatterplot</vt:lpstr>
      <vt:lpstr>Least squares line</vt:lpstr>
      <vt:lpstr>Correlation between variables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-1 ≤ r ≤ 1  ?</vt:lpstr>
      <vt:lpstr>A Statistical Model</vt:lpstr>
      <vt:lpstr>One Independent Variable at a Time Can Produce Misleading Results</vt:lpstr>
      <vt:lpstr>PowerPoint Presentation</vt:lpstr>
      <vt:lpstr>Need multiple regression</vt:lpstr>
      <vt:lpstr>Multiple regression in scalar form</vt:lpstr>
      <vt:lpstr>Multiple regression in matrix form</vt:lpstr>
      <vt:lpstr>So we need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Kareem</cp:lastModifiedBy>
  <cp:revision>169</cp:revision>
  <cp:lastPrinted>2016-08-30T16:51:25Z</cp:lastPrinted>
  <dcterms:created xsi:type="dcterms:W3CDTF">2009-09-07T15:53:27Z</dcterms:created>
  <dcterms:modified xsi:type="dcterms:W3CDTF">2017-08-17T00:32:24Z</dcterms:modified>
</cp:coreProperties>
</file>