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0"/>
  </p:notesMasterIdLst>
  <p:sldIdLst>
    <p:sldId id="316" r:id="rId2"/>
    <p:sldId id="320" r:id="rId3"/>
    <p:sldId id="257" r:id="rId4"/>
    <p:sldId id="259" r:id="rId5"/>
    <p:sldId id="263" r:id="rId6"/>
    <p:sldId id="287" r:id="rId7"/>
    <p:sldId id="289" r:id="rId8"/>
    <p:sldId id="288" r:id="rId9"/>
    <p:sldId id="290" r:id="rId10"/>
    <p:sldId id="328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19" r:id="rId21"/>
    <p:sldId id="324" r:id="rId22"/>
    <p:sldId id="321" r:id="rId23"/>
    <p:sldId id="322" r:id="rId24"/>
    <p:sldId id="323" r:id="rId25"/>
    <p:sldId id="325" r:id="rId26"/>
    <p:sldId id="326" r:id="rId27"/>
    <p:sldId id="327" r:id="rId28"/>
    <p:sldId id="317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650" autoAdjust="0"/>
  </p:normalViewPr>
  <p:slideViewPr>
    <p:cSldViewPr>
      <p:cViewPr varScale="1">
        <p:scale>
          <a:sx n="76" d="100"/>
          <a:sy n="76" d="100"/>
        </p:scale>
        <p:origin x="-59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4"/>
    </p:cViewPr>
  </p:sorterViewPr>
  <p:notesViewPr>
    <p:cSldViewPr>
      <p:cViewPr varScale="1">
        <p:scale>
          <a:sx n="84" d="100"/>
          <a:sy n="84" d="100"/>
        </p:scale>
        <p:origin x="-132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B5C3D9C6-08C8-A447-839F-281CF9141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15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3E83472-CAAC-434F-B717-D729CBE24F55}" type="slidenum">
              <a:rPr lang="en-US" sz="1200" b="0"/>
              <a:pPr/>
              <a:t>3</a:t>
            </a:fld>
            <a:endParaRPr lang="en-US" sz="1200" b="0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8C03C32-34E1-C845-AF79-51F465DF8DB3}" type="slidenum">
              <a:rPr lang="en-US" sz="1200" b="0"/>
              <a:pPr/>
              <a:t>12</a:t>
            </a:fld>
            <a:endParaRPr lang="en-US" sz="1200" b="0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556D671-77D3-664C-8C18-D826F520FED8}" type="slidenum">
              <a:rPr lang="en-US" sz="1200" b="0"/>
              <a:pPr/>
              <a:t>13</a:t>
            </a:fld>
            <a:endParaRPr lang="en-US" sz="1200" b="0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704E8C-74DE-194C-9216-2F3221A5FBE9}" type="slidenum">
              <a:rPr lang="en-US" sz="1200" b="0"/>
              <a:pPr/>
              <a:t>14</a:t>
            </a:fld>
            <a:endParaRPr lang="en-US" sz="1200" b="0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B100923-A8B1-E748-911F-2C6D38BF5932}" type="slidenum">
              <a:rPr lang="en-US" sz="1200" b="0"/>
              <a:pPr/>
              <a:t>15</a:t>
            </a:fld>
            <a:endParaRPr lang="en-US" sz="1200" b="0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4FEA18-303E-6B45-9B3F-F06C1DA67024}" type="slidenum">
              <a:rPr lang="en-US" sz="1200" b="0"/>
              <a:pPr/>
              <a:t>16</a:t>
            </a:fld>
            <a:endParaRPr lang="en-US" sz="1200" b="0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424CB78-2116-3D48-9892-EEF7D85AAE0C}" type="slidenum">
              <a:rPr lang="en-US" sz="1200" b="0"/>
              <a:pPr/>
              <a:t>17</a:t>
            </a:fld>
            <a:endParaRPr lang="en-US" sz="1200" b="0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6BE3105-3C63-504E-A91D-18B4CCDD60BE}" type="slidenum">
              <a:rPr lang="en-US" sz="1200" b="0"/>
              <a:pPr/>
              <a:t>18</a:t>
            </a:fld>
            <a:endParaRPr lang="en-US" sz="1200" b="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Curvilinear, NOT nonlinear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2166750-FB4C-A746-988A-7C744E709DE5}" type="slidenum">
              <a:rPr lang="en-US" sz="1200" b="0"/>
              <a:pPr/>
              <a:t>19</a:t>
            </a:fld>
            <a:endParaRPr lang="en-US" sz="1200" b="0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Curvilinear relationship does not imply zero correlation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 = \</a:t>
            </a:r>
            <a:r>
              <a:rPr lang="en-US" dirty="0" err="1" smtClean="0"/>
              <a:t>frac</a:t>
            </a:r>
            <a:r>
              <a:rPr lang="en-US" dirty="0" smtClean="0"/>
              <a:t>{\sum_{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X_i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{X})(</a:t>
            </a:r>
            <a:r>
              <a:rPr lang="en-US" dirty="0" err="1" smtClean="0"/>
              <a:t>Y_i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{Y})}</a:t>
            </a:r>
          </a:p>
          <a:p>
            <a:r>
              <a:rPr lang="en-US" dirty="0" smtClean="0"/>
              <a:t>        {\</a:t>
            </a:r>
            <a:r>
              <a:rPr lang="en-US" dirty="0" err="1" smtClean="0"/>
              <a:t>sqrt</a:t>
            </a:r>
            <a:r>
              <a:rPr lang="en-US" dirty="0" smtClean="0"/>
              <a:t>{\sum_{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X_i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{X})^2 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Y_i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{Y})^2}} % 32</a:t>
            </a:r>
          </a:p>
          <a:p>
            <a:endParaRPr lang="en-US" dirty="0" smtClean="0"/>
          </a:p>
          <a:p>
            <a:r>
              <a:rPr lang="en-US" dirty="0" smtClean="0"/>
              <a:t>\</a:t>
            </a:r>
            <a:r>
              <a:rPr lang="en-US" dirty="0" err="1" smtClean="0"/>
              <a:t>cos</a:t>
            </a:r>
            <a:r>
              <a:rPr lang="en-US" dirty="0" smtClean="0"/>
              <a:t>(\theta) &amp;=&amp; \</a:t>
            </a:r>
            <a:r>
              <a:rPr lang="en-US" dirty="0" err="1" smtClean="0"/>
              <a:t>frac</a:t>
            </a:r>
            <a:r>
              <a:rPr lang="en-US" dirty="0" smtClean="0"/>
              <a:t>{\</a:t>
            </a:r>
            <a:r>
              <a:rPr lang="en-US" dirty="0" err="1" smtClean="0"/>
              <a:t>mathbf</a:t>
            </a:r>
            <a:r>
              <a:rPr lang="en-US" dirty="0" smtClean="0"/>
              <a:t>{a}^\prime \</a:t>
            </a:r>
            <a:r>
              <a:rPr lang="en-US" dirty="0" err="1" smtClean="0"/>
              <a:t>mathbf</a:t>
            </a:r>
            <a:r>
              <a:rPr lang="en-US" dirty="0" smtClean="0"/>
              <a:t>{b}}</a:t>
            </a:r>
          </a:p>
          <a:p>
            <a:r>
              <a:rPr lang="en-US" dirty="0" smtClean="0"/>
              <a:t>                    {|\</a:t>
            </a:r>
            <a:r>
              <a:rPr lang="en-US" dirty="0" err="1" smtClean="0"/>
              <a:t>mathbf</a:t>
            </a:r>
            <a:r>
              <a:rPr lang="en-US" dirty="0" smtClean="0"/>
              <a:t>{a}|~|\</a:t>
            </a:r>
            <a:r>
              <a:rPr lang="en-US" dirty="0" err="1" smtClean="0"/>
              <a:t>mathbf</a:t>
            </a:r>
            <a:r>
              <a:rPr lang="en-US" dirty="0" smtClean="0"/>
              <a:t>{b}|} \\</a:t>
            </a:r>
          </a:p>
          <a:p>
            <a:r>
              <a:rPr lang="en-US" dirty="0" smtClean="0"/>
              <a:t>             &amp;=&amp; \</a:t>
            </a:r>
            <a:r>
              <a:rPr lang="en-US" dirty="0" err="1" smtClean="0"/>
              <a:t>frac</a:t>
            </a:r>
            <a:r>
              <a:rPr lang="en-US" dirty="0" smtClean="0"/>
              <a:t>{\</a:t>
            </a:r>
            <a:r>
              <a:rPr lang="en-US" dirty="0" err="1" smtClean="0"/>
              <a:t>mathbf</a:t>
            </a:r>
            <a:r>
              <a:rPr lang="en-US" dirty="0" smtClean="0"/>
              <a:t>{a}^\prime \</a:t>
            </a:r>
            <a:r>
              <a:rPr lang="en-US" dirty="0" err="1" smtClean="0"/>
              <a:t>mathbf</a:t>
            </a:r>
            <a:r>
              <a:rPr lang="en-US" dirty="0" smtClean="0"/>
              <a:t>{b}}</a:t>
            </a:r>
          </a:p>
          <a:p>
            <a:r>
              <a:rPr lang="en-US" dirty="0" smtClean="0"/>
              <a:t>                    {\</a:t>
            </a:r>
            <a:r>
              <a:rPr lang="en-US" dirty="0" err="1" smtClean="0"/>
              <a:t>sqrt</a:t>
            </a:r>
            <a:r>
              <a:rPr lang="en-US" dirty="0" smtClean="0"/>
              <a:t>{\</a:t>
            </a:r>
            <a:r>
              <a:rPr lang="en-US" dirty="0" err="1" smtClean="0"/>
              <a:t>mathbf</a:t>
            </a:r>
            <a:r>
              <a:rPr lang="en-US" dirty="0" smtClean="0"/>
              <a:t>{a}^\prime\</a:t>
            </a:r>
            <a:r>
              <a:rPr lang="en-US" dirty="0" err="1" smtClean="0"/>
              <a:t>mathbf</a:t>
            </a:r>
            <a:r>
              <a:rPr lang="en-US" dirty="0" smtClean="0"/>
              <a:t>{a}~\</a:t>
            </a:r>
            <a:r>
              <a:rPr lang="en-US" dirty="0" err="1" smtClean="0"/>
              <a:t>mathbf</a:t>
            </a:r>
            <a:r>
              <a:rPr lang="en-US" dirty="0" smtClean="0"/>
              <a:t>{b}^\prime\</a:t>
            </a:r>
            <a:r>
              <a:rPr lang="en-US" dirty="0" err="1" smtClean="0"/>
              <a:t>mathbf</a:t>
            </a:r>
            <a:r>
              <a:rPr lang="en-US" dirty="0" smtClean="0"/>
              <a:t>{b}}} % 32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034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noindent</a:t>
            </a:r>
            <a:endParaRPr lang="en-US" dirty="0" smtClean="0"/>
          </a:p>
          <a:p>
            <a:r>
              <a:rPr lang="en-US" dirty="0" smtClean="0"/>
              <a:t>Independently for $</a:t>
            </a:r>
            <a:r>
              <a:rPr lang="en-US" dirty="0" err="1" smtClean="0"/>
              <a:t>i</a:t>
            </a:r>
            <a:r>
              <a:rPr lang="en-US" dirty="0" smtClean="0"/>
              <a:t>=1, \</a:t>
            </a:r>
            <a:r>
              <a:rPr lang="en-US" dirty="0" err="1" smtClean="0"/>
              <a:t>ldots</a:t>
            </a:r>
            <a:r>
              <a:rPr lang="en-US" dirty="0" smtClean="0"/>
              <a:t>, n$, let $</a:t>
            </a:r>
            <a:r>
              <a:rPr lang="en-US" dirty="0" err="1" smtClean="0"/>
              <a:t>Y_i</a:t>
            </a:r>
            <a:r>
              <a:rPr lang="en-US" dirty="0" smtClean="0"/>
              <a:t> = \beta_0 + \beta_1 </a:t>
            </a:r>
            <a:r>
              <a:rPr lang="en-US" dirty="0" err="1" smtClean="0"/>
              <a:t>x_i</a:t>
            </a:r>
            <a:r>
              <a:rPr lang="en-US" dirty="0" smtClean="0"/>
              <a:t> + \</a:t>
            </a:r>
            <a:r>
              <a:rPr lang="en-US" dirty="0" err="1" smtClean="0"/>
              <a:t>epsilon_i</a:t>
            </a:r>
            <a:r>
              <a:rPr lang="en-US" dirty="0" smtClean="0"/>
              <a:t>$</a:t>
            </a:r>
            <a:r>
              <a:rPr lang="en-US" dirty="0" smtClean="0"/>
              <a:t>, where </a:t>
            </a:r>
          </a:p>
          <a:p>
            <a:r>
              <a:rPr lang="en-US" dirty="0" smtClean="0"/>
              <a:t>\begin{itemize}</a:t>
            </a:r>
          </a:p>
          <a:p>
            <a:r>
              <a:rPr lang="en-US" dirty="0" smtClean="0"/>
              <a:t>     \item[] $x_1, \</a:t>
            </a:r>
            <a:r>
              <a:rPr lang="en-US" dirty="0" err="1" smtClean="0"/>
              <a:t>ldots</a:t>
            </a:r>
            <a:r>
              <a:rPr lang="en-US" dirty="0" smtClean="0"/>
              <a:t>, </a:t>
            </a:r>
            <a:r>
              <a:rPr lang="en-US" dirty="0" err="1" smtClean="0"/>
              <a:t>x_n</a:t>
            </a:r>
            <a:r>
              <a:rPr lang="en-US" dirty="0" smtClean="0"/>
              <a:t>$ are observed, known constants</a:t>
            </a:r>
          </a:p>
          <a:p>
            <a:r>
              <a:rPr lang="en-US" dirty="0" smtClean="0"/>
              <a:t>     \item[] $\epsilon_1, \</a:t>
            </a:r>
            <a:r>
              <a:rPr lang="en-US" dirty="0" err="1" smtClean="0"/>
              <a:t>ldots</a:t>
            </a:r>
            <a:r>
              <a:rPr lang="en-US" dirty="0" smtClean="0"/>
              <a:t>, \</a:t>
            </a:r>
            <a:r>
              <a:rPr lang="en-US" dirty="0" err="1" smtClean="0"/>
              <a:t>epsilon_n</a:t>
            </a:r>
            <a:r>
              <a:rPr lang="en-US" dirty="0" smtClean="0"/>
              <a:t>$ are independent $N(0,\sigma^2)$ random variables </a:t>
            </a:r>
          </a:p>
          <a:p>
            <a:r>
              <a:rPr lang="en-US" dirty="0" smtClean="0"/>
              <a:t>     \item[] $\beta_0$, $\beta_1$ and $\sigma^2$ are unknown constants with $\sigma^2&gt;0$.</a:t>
            </a:r>
          </a:p>
          <a:p>
            <a:r>
              <a:rPr lang="en-US" dirty="0" smtClean="0"/>
              <a:t>\end{itemize</a:t>
            </a:r>
            <a:r>
              <a:rPr lang="en-US" dirty="0" smtClean="0"/>
              <a:t>}  % 24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791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BA88C2-08B1-9541-B55C-846E52B7762C}" type="slidenum">
              <a:rPr lang="en-US" sz="1200" b="0"/>
              <a:pPr/>
              <a:t>4</a:t>
            </a:fld>
            <a:endParaRPr lang="en-US" sz="1200" b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>
                <a:latin typeface="Courier" charset="0"/>
              </a:rPr>
              <a:t>         id course precalc calc gpa calculus english mark lang $ sex $ </a:t>
            </a:r>
          </a:p>
          <a:p>
            <a:pPr eaLnBrk="1" hangingPunct="1"/>
            <a:r>
              <a:rPr lang="en-US">
                <a:latin typeface="Courier" charset="0"/>
              </a:rPr>
              <a:t>           nation1 nation2 sample;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rm</a:t>
            </a:r>
            <a:r>
              <a:rPr lang="en-US" dirty="0" smtClean="0"/>
              <a:t>(list=</a:t>
            </a:r>
            <a:r>
              <a:rPr lang="en-US" dirty="0" err="1" smtClean="0"/>
              <a:t>ls</a:t>
            </a:r>
            <a:r>
              <a:rPr lang="en-US" dirty="0" smtClean="0"/>
              <a:t>())</a:t>
            </a:r>
          </a:p>
          <a:p>
            <a:endParaRPr lang="en-US" dirty="0" smtClean="0"/>
          </a:p>
          <a:p>
            <a:r>
              <a:rPr lang="en-US" dirty="0" err="1" smtClean="0"/>
              <a:t>rmvn</a:t>
            </a:r>
            <a:r>
              <a:rPr lang="en-US" dirty="0" smtClean="0"/>
              <a:t> &lt;- function(</a:t>
            </a:r>
            <a:r>
              <a:rPr lang="en-US" dirty="0" err="1" smtClean="0"/>
              <a:t>nn,mu,sigma</a:t>
            </a:r>
            <a:r>
              <a:rPr lang="en-US" dirty="0" smtClean="0"/>
              <a:t>)</a:t>
            </a:r>
          </a:p>
          <a:p>
            <a:r>
              <a:rPr lang="en-US" dirty="0" smtClean="0"/>
              <a:t># Returns an </a:t>
            </a:r>
            <a:r>
              <a:rPr lang="en-US" dirty="0" err="1" smtClean="0"/>
              <a:t>nn</a:t>
            </a:r>
            <a:r>
              <a:rPr lang="en-US" dirty="0" smtClean="0"/>
              <a:t> by </a:t>
            </a:r>
            <a:r>
              <a:rPr lang="en-US" dirty="0" err="1" smtClean="0"/>
              <a:t>kk</a:t>
            </a:r>
            <a:r>
              <a:rPr lang="en-US" dirty="0" smtClean="0"/>
              <a:t> matrix, rows are independent MVN(</a:t>
            </a:r>
            <a:r>
              <a:rPr lang="en-US" dirty="0" err="1" smtClean="0"/>
              <a:t>mu,sigma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kk</a:t>
            </a:r>
            <a:r>
              <a:rPr lang="en-US" dirty="0" smtClean="0"/>
              <a:t> &lt;- length(mu)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dsig</a:t>
            </a:r>
            <a:r>
              <a:rPr lang="en-US" dirty="0" smtClean="0"/>
              <a:t> &lt;- dim(sigma)</a:t>
            </a:r>
          </a:p>
          <a:p>
            <a:r>
              <a:rPr lang="en-US" dirty="0" smtClean="0"/>
              <a:t>    if(</a:t>
            </a:r>
            <a:r>
              <a:rPr lang="en-US" dirty="0" err="1" smtClean="0"/>
              <a:t>dsig</a:t>
            </a:r>
            <a:r>
              <a:rPr lang="en-US" dirty="0" smtClean="0"/>
              <a:t>[1] != </a:t>
            </a:r>
            <a:r>
              <a:rPr lang="en-US" dirty="0" err="1" smtClean="0"/>
              <a:t>dsig</a:t>
            </a:r>
            <a:r>
              <a:rPr lang="en-US" dirty="0" smtClean="0"/>
              <a:t>[2]) stop("Sigma must be square.")</a:t>
            </a:r>
          </a:p>
          <a:p>
            <a:r>
              <a:rPr lang="en-US" dirty="0" smtClean="0"/>
              <a:t>    if(</a:t>
            </a:r>
            <a:r>
              <a:rPr lang="en-US" dirty="0" err="1" smtClean="0"/>
              <a:t>dsig</a:t>
            </a:r>
            <a:r>
              <a:rPr lang="en-US" dirty="0" smtClean="0"/>
              <a:t>[1] != </a:t>
            </a:r>
            <a:r>
              <a:rPr lang="en-US" dirty="0" err="1" smtClean="0"/>
              <a:t>kk</a:t>
            </a:r>
            <a:r>
              <a:rPr lang="en-US" dirty="0" smtClean="0"/>
              <a:t>) stop("Sizes of sigma and mu are inconsistent.")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ev</a:t>
            </a:r>
            <a:r>
              <a:rPr lang="en-US" dirty="0" smtClean="0"/>
              <a:t> &lt;- </a:t>
            </a:r>
            <a:r>
              <a:rPr lang="en-US" dirty="0" err="1" smtClean="0"/>
              <a:t>eigen</a:t>
            </a:r>
            <a:r>
              <a:rPr lang="en-US" dirty="0" smtClean="0"/>
              <a:t>(</a:t>
            </a:r>
            <a:r>
              <a:rPr lang="en-US" dirty="0" err="1" smtClean="0"/>
              <a:t>sigma,symmetric</a:t>
            </a:r>
            <a:r>
              <a:rPr lang="en-US" dirty="0" smtClean="0"/>
              <a:t>=T)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sqrl</a:t>
            </a:r>
            <a:r>
              <a:rPr lang="en-US" dirty="0" smtClean="0"/>
              <a:t> &lt;- </a:t>
            </a:r>
            <a:r>
              <a:rPr lang="en-US" dirty="0" err="1" smtClean="0"/>
              <a:t>diag</a:t>
            </a:r>
            <a:r>
              <a:rPr lang="en-US" dirty="0" smtClean="0"/>
              <a:t>(</a:t>
            </a:r>
            <a:r>
              <a:rPr lang="en-US" dirty="0" err="1" smtClean="0"/>
              <a:t>sqrt</a:t>
            </a:r>
            <a:r>
              <a:rPr lang="en-US" dirty="0" smtClean="0"/>
              <a:t>(</a:t>
            </a:r>
            <a:r>
              <a:rPr lang="en-US" dirty="0" err="1" smtClean="0"/>
              <a:t>ev$values</a:t>
            </a:r>
            <a:r>
              <a:rPr lang="en-US" dirty="0" smtClean="0"/>
              <a:t>))</a:t>
            </a:r>
          </a:p>
          <a:p>
            <a:r>
              <a:rPr lang="en-US" dirty="0" smtClean="0"/>
              <a:t>    PP &lt;- </a:t>
            </a:r>
            <a:r>
              <a:rPr lang="en-US" dirty="0" err="1" smtClean="0"/>
              <a:t>ev$vectors</a:t>
            </a:r>
            <a:endParaRPr lang="en-US" dirty="0" smtClean="0"/>
          </a:p>
          <a:p>
            <a:r>
              <a:rPr lang="en-US" dirty="0" smtClean="0"/>
              <a:t>    ZZ &lt;- </a:t>
            </a:r>
            <a:r>
              <a:rPr lang="en-US" dirty="0" err="1" smtClean="0"/>
              <a:t>rnorm</a:t>
            </a:r>
            <a:r>
              <a:rPr lang="en-US" dirty="0" smtClean="0"/>
              <a:t>(</a:t>
            </a:r>
            <a:r>
              <a:rPr lang="en-US" dirty="0" err="1" smtClean="0"/>
              <a:t>nn</a:t>
            </a:r>
            <a:r>
              <a:rPr lang="en-US" dirty="0" smtClean="0"/>
              <a:t>*</a:t>
            </a:r>
            <a:r>
              <a:rPr lang="en-US" dirty="0" err="1" smtClean="0"/>
              <a:t>kk</a:t>
            </a:r>
            <a:r>
              <a:rPr lang="en-US" dirty="0" smtClean="0"/>
              <a:t>) ; dim(ZZ) &lt;- c(</a:t>
            </a:r>
            <a:r>
              <a:rPr lang="en-US" dirty="0" err="1" smtClean="0"/>
              <a:t>kk,nn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rmvn</a:t>
            </a:r>
            <a:r>
              <a:rPr lang="en-US" dirty="0" smtClean="0"/>
              <a:t> &lt;- t(PP%*%</a:t>
            </a:r>
            <a:r>
              <a:rPr lang="en-US" dirty="0" err="1" smtClean="0"/>
              <a:t>sqrl</a:t>
            </a:r>
            <a:r>
              <a:rPr lang="en-US" dirty="0" smtClean="0"/>
              <a:t>%*%</a:t>
            </a:r>
            <a:r>
              <a:rPr lang="en-US" dirty="0" err="1" smtClean="0"/>
              <a:t>ZZ+mu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rmvn</a:t>
            </a:r>
            <a:endParaRPr lang="en-US" dirty="0" smtClean="0"/>
          </a:p>
          <a:p>
            <a:r>
              <a:rPr lang="en-US" dirty="0" smtClean="0"/>
              <a:t>    }# End of function </a:t>
            </a:r>
            <a:r>
              <a:rPr lang="en-US" dirty="0" err="1" smtClean="0"/>
              <a:t>rmvn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set.seed</a:t>
            </a:r>
            <a:r>
              <a:rPr lang="en-US" dirty="0" smtClean="0"/>
              <a:t>(9999)</a:t>
            </a:r>
          </a:p>
          <a:p>
            <a:r>
              <a:rPr lang="en-US" dirty="0" smtClean="0"/>
              <a:t>n = 100 # Each</a:t>
            </a:r>
          </a:p>
          <a:p>
            <a:r>
              <a:rPr lang="en-US" dirty="0" smtClean="0"/>
              <a:t>S0 = </a:t>
            </a:r>
            <a:r>
              <a:rPr lang="en-US" dirty="0" err="1" smtClean="0"/>
              <a:t>rbind</a:t>
            </a:r>
            <a:r>
              <a:rPr lang="en-US" dirty="0" smtClean="0"/>
              <a:t>(c(1.00,9.60),</a:t>
            </a:r>
          </a:p>
          <a:p>
            <a:r>
              <a:rPr lang="en-US" dirty="0" smtClean="0"/>
              <a:t>           c(9.60,144.0))</a:t>
            </a:r>
          </a:p>
          <a:p>
            <a:r>
              <a:rPr lang="en-US" dirty="0" smtClean="0"/>
              <a:t>chimps = </a:t>
            </a:r>
            <a:r>
              <a:rPr lang="en-US" dirty="0" err="1" smtClean="0"/>
              <a:t>rmvn</a:t>
            </a:r>
            <a:r>
              <a:rPr lang="en-US" dirty="0" smtClean="0"/>
              <a:t>(</a:t>
            </a:r>
            <a:r>
              <a:rPr lang="en-US" dirty="0" err="1" smtClean="0"/>
              <a:t>n,c</a:t>
            </a:r>
            <a:r>
              <a:rPr lang="en-US" dirty="0" smtClean="0"/>
              <a:t>(5.5,300),S0)</a:t>
            </a:r>
          </a:p>
          <a:p>
            <a:r>
              <a:rPr lang="en-US" dirty="0" smtClean="0"/>
              <a:t>humans = </a:t>
            </a:r>
            <a:r>
              <a:rPr lang="en-US" dirty="0" err="1" smtClean="0"/>
              <a:t>rmvn</a:t>
            </a:r>
            <a:r>
              <a:rPr lang="en-US" dirty="0" smtClean="0"/>
              <a:t>(</a:t>
            </a:r>
            <a:r>
              <a:rPr lang="en-US" dirty="0" err="1" smtClean="0"/>
              <a:t>n,c</a:t>
            </a:r>
            <a:r>
              <a:rPr lang="en-US" dirty="0" smtClean="0"/>
              <a:t>(17.5,100),S0)</a:t>
            </a:r>
          </a:p>
          <a:p>
            <a:r>
              <a:rPr lang="en-US" dirty="0" smtClean="0"/>
              <a:t>Age = c(chimps[,1],humans[,1])</a:t>
            </a:r>
          </a:p>
          <a:p>
            <a:r>
              <a:rPr lang="en-US" dirty="0" smtClean="0"/>
              <a:t>Strength = c(chimps[,2],humans[,2])</a:t>
            </a:r>
          </a:p>
          <a:p>
            <a:r>
              <a:rPr lang="en-US" dirty="0" smtClean="0"/>
              <a:t>plot(</a:t>
            </a:r>
            <a:r>
              <a:rPr lang="en-US" dirty="0" err="1" smtClean="0"/>
              <a:t>Age,Strength,pch</a:t>
            </a:r>
            <a:r>
              <a:rPr lang="en-US" dirty="0" smtClean="0"/>
              <a:t>=' ')</a:t>
            </a:r>
          </a:p>
          <a:p>
            <a:r>
              <a:rPr lang="en-US" dirty="0" smtClean="0"/>
              <a:t>title("Age and Strength")</a:t>
            </a:r>
          </a:p>
          <a:p>
            <a:r>
              <a:rPr lang="en-US" dirty="0" smtClean="0"/>
              <a:t>points(</a:t>
            </a:r>
            <a:r>
              <a:rPr lang="en-US" dirty="0" err="1" smtClean="0"/>
              <a:t>chimps,pch</a:t>
            </a:r>
            <a:r>
              <a:rPr lang="en-US" dirty="0" smtClean="0"/>
              <a:t>='*'); points(</a:t>
            </a:r>
            <a:r>
              <a:rPr lang="en-US" dirty="0" err="1" smtClean="0"/>
              <a:t>humans,pch</a:t>
            </a:r>
            <a:r>
              <a:rPr lang="en-US" dirty="0" smtClean="0"/>
              <a:t>='o')</a:t>
            </a:r>
          </a:p>
          <a:p>
            <a:r>
              <a:rPr lang="en-US" dirty="0" smtClean="0"/>
              <a:t># summary(lm(</a:t>
            </a:r>
            <a:r>
              <a:rPr lang="en-US" dirty="0" err="1" smtClean="0"/>
              <a:t>Strength~Age</a:t>
            </a:r>
            <a:r>
              <a:rPr lang="en-US" dirty="0" smtClean="0"/>
              <a:t>))</a:t>
            </a:r>
          </a:p>
          <a:p>
            <a:r>
              <a:rPr lang="en-US" dirty="0" smtClean="0"/>
              <a:t>x = c(2,20); y = 383.8795 - 16.1797 * x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</a:p>
          <a:p>
            <a:r>
              <a:rPr lang="en-US" dirty="0" smtClean="0"/>
              <a:t>text(9,300,"Chimps",font=2); text(14,100,"Humans",font=2)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25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noindent</a:t>
            </a:r>
            <a:endParaRPr lang="en-US" dirty="0" smtClean="0"/>
          </a:p>
          <a:p>
            <a:r>
              <a:rPr lang="en-US" dirty="0" smtClean="0"/>
              <a:t>For $</a:t>
            </a:r>
            <a:r>
              <a:rPr lang="en-US" dirty="0" err="1" smtClean="0"/>
              <a:t>i</a:t>
            </a:r>
            <a:r>
              <a:rPr lang="en-US" dirty="0" smtClean="0"/>
              <a:t>=1, \</a:t>
            </a:r>
            <a:r>
              <a:rPr lang="en-US" dirty="0" err="1" smtClean="0"/>
              <a:t>ldots</a:t>
            </a:r>
            <a:r>
              <a:rPr lang="en-US" dirty="0" smtClean="0"/>
              <a:t>, n$, let $ </a:t>
            </a:r>
            <a:r>
              <a:rPr lang="en-US" dirty="0" err="1" smtClean="0"/>
              <a:t>Y_i</a:t>
            </a:r>
            <a:r>
              <a:rPr lang="en-US" dirty="0" smtClean="0"/>
              <a:t> = \beta_0 + \beta_1 x_{i1} + \</a:t>
            </a:r>
            <a:r>
              <a:rPr lang="en-US" dirty="0" err="1" smtClean="0"/>
              <a:t>cdots</a:t>
            </a:r>
            <a:r>
              <a:rPr lang="en-US" dirty="0" smtClean="0"/>
              <a:t> + \</a:t>
            </a:r>
            <a:r>
              <a:rPr lang="en-US" dirty="0" err="1" smtClean="0"/>
              <a:t>beta_k</a:t>
            </a:r>
            <a:r>
              <a:rPr lang="en-US" dirty="0" smtClean="0"/>
              <a:t> x_{</a:t>
            </a:r>
            <a:r>
              <a:rPr lang="en-US" dirty="0" err="1" smtClean="0"/>
              <a:t>ik</a:t>
            </a:r>
            <a:r>
              <a:rPr lang="en-US" dirty="0" smtClean="0"/>
              <a:t>} + \</a:t>
            </a:r>
            <a:r>
              <a:rPr lang="en-US" dirty="0" err="1" smtClean="0"/>
              <a:t>epsilon_i</a:t>
            </a:r>
            <a:r>
              <a:rPr lang="en-US" dirty="0" smtClean="0"/>
              <a:t>$, where</a:t>
            </a:r>
          </a:p>
          <a:p>
            <a:r>
              <a:rPr lang="en-US" dirty="0" smtClean="0"/>
              <a:t>\begin{itemize}</a:t>
            </a:r>
          </a:p>
          <a:p>
            <a:r>
              <a:rPr lang="en-US" dirty="0" smtClean="0"/>
              <a:t>     \item[] $x_{</a:t>
            </a:r>
            <a:r>
              <a:rPr lang="en-US" dirty="0" err="1" smtClean="0"/>
              <a:t>ij</a:t>
            </a:r>
            <a:r>
              <a:rPr lang="en-US" dirty="0" smtClean="0"/>
              <a:t>}$ are observed, known constants</a:t>
            </a:r>
          </a:p>
          <a:p>
            <a:r>
              <a:rPr lang="en-US" dirty="0" smtClean="0"/>
              <a:t>     \item[] $\epsilon_1, \</a:t>
            </a:r>
            <a:r>
              <a:rPr lang="en-US" dirty="0" err="1" smtClean="0"/>
              <a:t>ldots</a:t>
            </a:r>
            <a:r>
              <a:rPr lang="en-US" dirty="0" smtClean="0"/>
              <a:t>, \</a:t>
            </a:r>
            <a:r>
              <a:rPr lang="en-US" dirty="0" err="1" smtClean="0"/>
              <a:t>epsilon_n</a:t>
            </a:r>
            <a:r>
              <a:rPr lang="en-US" dirty="0" smtClean="0"/>
              <a:t>$ are independent $N(0,\sigma^2)$ random variables </a:t>
            </a:r>
          </a:p>
          <a:p>
            <a:r>
              <a:rPr lang="en-US" dirty="0" smtClean="0"/>
              <a:t>     \item[] $\</a:t>
            </a:r>
            <a:r>
              <a:rPr lang="en-US" dirty="0" err="1" smtClean="0"/>
              <a:t>beta_j</a:t>
            </a:r>
            <a:r>
              <a:rPr lang="en-US" dirty="0" smtClean="0"/>
              <a:t>$ and $\sigma^2$ are unknown constants with $\sigma^2&gt;0$.</a:t>
            </a:r>
          </a:p>
          <a:p>
            <a:r>
              <a:rPr lang="en-US" dirty="0" smtClean="0"/>
              <a:t>\end{itemize} % 24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375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% \begin{equation*}</a:t>
            </a:r>
          </a:p>
          <a:p>
            <a:r>
              <a:rPr lang="en-US" dirty="0" smtClean="0"/>
              <a:t>\begin{array}{</a:t>
            </a:r>
            <a:r>
              <a:rPr lang="en-US" dirty="0" err="1" smtClean="0"/>
              <a:t>cccccccc</a:t>
            </a:r>
            <a:r>
              <a:rPr lang="en-US" dirty="0" smtClean="0"/>
              <a:t>} % 6 columns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{Y} &amp; = &amp;  \</a:t>
            </a:r>
            <a:r>
              <a:rPr lang="en-US" dirty="0" err="1" smtClean="0"/>
              <a:t>mathbf</a:t>
            </a:r>
            <a:r>
              <a:rPr lang="en-US" dirty="0" smtClean="0"/>
              <a:t>{X} &amp; \</a:t>
            </a:r>
            <a:r>
              <a:rPr lang="en-US" dirty="0" err="1" smtClean="0"/>
              <a:t>boldsymbol</a:t>
            </a:r>
            <a:r>
              <a:rPr lang="en-US" dirty="0" smtClean="0"/>
              <a:t>{\beta} &amp; + &amp; \</a:t>
            </a:r>
            <a:r>
              <a:rPr lang="en-US" dirty="0" err="1" smtClean="0"/>
              <a:t>boldsymbol</a:t>
            </a:r>
            <a:r>
              <a:rPr lang="en-US" dirty="0" smtClean="0"/>
              <a:t>{\epsilon} \\</a:t>
            </a:r>
          </a:p>
          <a:p>
            <a:r>
              <a:rPr lang="en-US" dirty="0" smtClean="0"/>
              <a:t>&amp;&amp;&amp;&amp;&amp; \\ % Another space</a:t>
            </a:r>
          </a:p>
          <a:p>
            <a:r>
              <a:rPr lang="en-US" dirty="0" smtClean="0"/>
              <a:t>\left( \begin{array}{c}</a:t>
            </a:r>
          </a:p>
          <a:p>
            <a:r>
              <a:rPr lang="en-US" dirty="0" smtClean="0"/>
              <a:t>Y_1 \\ Y_2 \\ Y_3 \\ \</a:t>
            </a:r>
            <a:r>
              <a:rPr lang="en-US" dirty="0" err="1" smtClean="0"/>
              <a:t>vdots</a:t>
            </a:r>
            <a:r>
              <a:rPr lang="en-US" dirty="0" smtClean="0"/>
              <a:t> \\ </a:t>
            </a:r>
            <a:r>
              <a:rPr lang="en-US" dirty="0" err="1" smtClean="0"/>
              <a:t>Y_n</a:t>
            </a:r>
            <a:endParaRPr lang="en-US" dirty="0" smtClean="0"/>
          </a:p>
          <a:p>
            <a:r>
              <a:rPr lang="en-US" dirty="0" smtClean="0"/>
              <a:t>\end{array} \right)        </a:t>
            </a:r>
          </a:p>
          <a:p>
            <a:r>
              <a:rPr lang="en-US" dirty="0" smtClean="0"/>
              <a:t>&amp;=&amp;</a:t>
            </a:r>
          </a:p>
          <a:p>
            <a:r>
              <a:rPr lang="en-US" dirty="0" smtClean="0"/>
              <a:t>\left(\begin{array}{</a:t>
            </a:r>
            <a:r>
              <a:rPr lang="en-US" dirty="0" err="1" smtClean="0"/>
              <a:t>cccc</a:t>
            </a:r>
            <a:r>
              <a:rPr lang="en-US" dirty="0" smtClean="0"/>
              <a:t>}</a:t>
            </a:r>
          </a:p>
          <a:p>
            <a:r>
              <a:rPr lang="en-US" dirty="0" smtClean="0"/>
              <a:t>1 &amp; 14.2 &amp; \</a:t>
            </a:r>
            <a:r>
              <a:rPr lang="en-US" dirty="0" err="1" smtClean="0"/>
              <a:t>cdots</a:t>
            </a:r>
            <a:r>
              <a:rPr lang="en-US" dirty="0" smtClean="0"/>
              <a:t> &amp; 1 \\</a:t>
            </a:r>
          </a:p>
          <a:p>
            <a:r>
              <a:rPr lang="en-US" dirty="0" smtClean="0"/>
              <a:t>1 &amp; 11.9 &amp; \</a:t>
            </a:r>
            <a:r>
              <a:rPr lang="en-US" dirty="0" err="1" smtClean="0"/>
              <a:t>cdots</a:t>
            </a:r>
            <a:r>
              <a:rPr lang="en-US" dirty="0" smtClean="0"/>
              <a:t> &amp; 0 \\</a:t>
            </a:r>
          </a:p>
          <a:p>
            <a:r>
              <a:rPr lang="en-US" dirty="0" smtClean="0"/>
              <a:t>1 &amp; ~3.7 &amp; \</a:t>
            </a:r>
            <a:r>
              <a:rPr lang="en-US" dirty="0" err="1" smtClean="0"/>
              <a:t>cdots</a:t>
            </a:r>
            <a:r>
              <a:rPr lang="en-US" dirty="0" smtClean="0"/>
              <a:t> &amp; 0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vdots</a:t>
            </a:r>
            <a:r>
              <a:rPr lang="en-US" dirty="0" smtClean="0"/>
              <a:t> &amp; \</a:t>
            </a:r>
            <a:r>
              <a:rPr lang="en-US" dirty="0" err="1" smtClean="0"/>
              <a:t>vdots</a:t>
            </a:r>
            <a:r>
              <a:rPr lang="en-US" dirty="0" smtClean="0"/>
              <a:t> &amp; \</a:t>
            </a:r>
            <a:r>
              <a:rPr lang="en-US" dirty="0" err="1" smtClean="0"/>
              <a:t>vdots</a:t>
            </a:r>
            <a:r>
              <a:rPr lang="en-US" dirty="0" smtClean="0"/>
              <a:t> &amp; \</a:t>
            </a:r>
            <a:r>
              <a:rPr lang="en-US" dirty="0" err="1" smtClean="0"/>
              <a:t>vdots</a:t>
            </a:r>
            <a:r>
              <a:rPr lang="en-US" dirty="0" smtClean="0"/>
              <a:t> \\</a:t>
            </a:r>
          </a:p>
          <a:p>
            <a:r>
              <a:rPr lang="en-US" dirty="0" smtClean="0"/>
              <a:t>1 &amp; ~6.2 &amp; \</a:t>
            </a:r>
            <a:r>
              <a:rPr lang="en-US" dirty="0" err="1" smtClean="0"/>
              <a:t>cdots</a:t>
            </a:r>
            <a:r>
              <a:rPr lang="en-US" dirty="0" smtClean="0"/>
              <a:t> &amp; 1 </a:t>
            </a:r>
          </a:p>
          <a:p>
            <a:r>
              <a:rPr lang="en-US" dirty="0" smtClean="0"/>
              <a:t>\end{array}\right)</a:t>
            </a:r>
          </a:p>
          <a:p>
            <a:r>
              <a:rPr lang="en-US" dirty="0" smtClean="0"/>
              <a:t>&amp;</a:t>
            </a:r>
          </a:p>
          <a:p>
            <a:r>
              <a:rPr lang="en-US" dirty="0" smtClean="0"/>
              <a:t>\left( \begin{array}{c}</a:t>
            </a:r>
          </a:p>
          <a:p>
            <a:r>
              <a:rPr lang="en-US" dirty="0" smtClean="0"/>
              <a:t>\beta_0 \\ \beta_1 \\ \</a:t>
            </a:r>
            <a:r>
              <a:rPr lang="en-US" dirty="0" err="1" smtClean="0"/>
              <a:t>vdots</a:t>
            </a:r>
            <a:r>
              <a:rPr lang="en-US" dirty="0" smtClean="0"/>
              <a:t> \\  \</a:t>
            </a:r>
            <a:r>
              <a:rPr lang="en-US" dirty="0" err="1" smtClean="0"/>
              <a:t>beta_k</a:t>
            </a:r>
            <a:endParaRPr lang="en-US" dirty="0" smtClean="0"/>
          </a:p>
          <a:p>
            <a:r>
              <a:rPr lang="en-US" dirty="0" smtClean="0"/>
              <a:t>\end{array} \right)</a:t>
            </a:r>
          </a:p>
          <a:p>
            <a:r>
              <a:rPr lang="en-US" dirty="0" smtClean="0"/>
              <a:t>&amp;+&amp;     </a:t>
            </a:r>
          </a:p>
          <a:p>
            <a:r>
              <a:rPr lang="en-US" dirty="0" smtClean="0"/>
              <a:t>\left( \begin{array}{c}</a:t>
            </a:r>
          </a:p>
          <a:p>
            <a:r>
              <a:rPr lang="en-US" dirty="0" smtClean="0"/>
              <a:t>\epsilon_1 \\ \epsilon_2 \\ \epsilon_3  \\ \</a:t>
            </a:r>
            <a:r>
              <a:rPr lang="en-US" dirty="0" err="1" smtClean="0"/>
              <a:t>vdots</a:t>
            </a:r>
            <a:r>
              <a:rPr lang="en-US" dirty="0" smtClean="0"/>
              <a:t> \\ \</a:t>
            </a:r>
            <a:r>
              <a:rPr lang="en-US" dirty="0" err="1" smtClean="0"/>
              <a:t>epsilon_n</a:t>
            </a:r>
            <a:r>
              <a:rPr lang="en-US" dirty="0" smtClean="0"/>
              <a:t> </a:t>
            </a:r>
          </a:p>
          <a:p>
            <a:r>
              <a:rPr lang="en-US" dirty="0" smtClean="0"/>
              <a:t>\end{array} \right)        </a:t>
            </a:r>
          </a:p>
          <a:p>
            <a:r>
              <a:rPr lang="en-US" dirty="0" smtClean="0"/>
              <a:t>\end{array} % 24</a:t>
            </a:r>
          </a:p>
          <a:p>
            <a:r>
              <a:rPr lang="en-US" dirty="0" smtClean="0"/>
              <a:t>% \end{equation*}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where </a:t>
            </a:r>
          </a:p>
          <a:p>
            <a:r>
              <a:rPr lang="en-US" dirty="0" smtClean="0"/>
              <a:t>\begin{itemize}</a:t>
            </a:r>
          </a:p>
          <a:p>
            <a:r>
              <a:rPr lang="en-US" dirty="0" smtClean="0"/>
              <a:t>     \item[] $\</a:t>
            </a:r>
            <a:r>
              <a:rPr lang="en-US" dirty="0" err="1" smtClean="0"/>
              <a:t>mathbf</a:t>
            </a:r>
            <a:r>
              <a:rPr lang="en-US" dirty="0" smtClean="0"/>
              <a:t>{X}$ is an $n \times (k+1)$ matrix of observed constants</a:t>
            </a:r>
          </a:p>
          <a:p>
            <a:r>
              <a:rPr lang="en-US" dirty="0" smtClean="0"/>
              <a:t>     \item[] $\</a:t>
            </a:r>
            <a:r>
              <a:rPr lang="en-US" dirty="0" err="1" smtClean="0"/>
              <a:t>boldsymbol</a:t>
            </a:r>
            <a:r>
              <a:rPr lang="en-US" dirty="0" smtClean="0"/>
              <a:t>{\beta}$ is a $(k+1) \times 1$ matrix of unknown constants</a:t>
            </a:r>
          </a:p>
          <a:p>
            <a:r>
              <a:rPr lang="en-US" dirty="0" smtClean="0"/>
              <a:t>     \item[] $\</a:t>
            </a:r>
            <a:r>
              <a:rPr lang="en-US" dirty="0" err="1" smtClean="0"/>
              <a:t>boldsymbol</a:t>
            </a:r>
            <a:r>
              <a:rPr lang="en-US" dirty="0" smtClean="0"/>
              <a:t>{\epsilon}$ is multivariate normal. Write $\</a:t>
            </a:r>
            <a:r>
              <a:rPr lang="en-US" dirty="0" err="1" smtClean="0"/>
              <a:t>boldsymbol</a:t>
            </a:r>
            <a:r>
              <a:rPr lang="en-US" dirty="0" smtClean="0"/>
              <a:t>{\epsilon} \</a:t>
            </a:r>
            <a:r>
              <a:rPr lang="en-US" dirty="0" err="1" smtClean="0"/>
              <a:t>sim</a:t>
            </a:r>
            <a:r>
              <a:rPr lang="en-US" dirty="0" smtClean="0"/>
              <a:t> </a:t>
            </a:r>
            <a:r>
              <a:rPr lang="en-US" dirty="0" err="1" smtClean="0"/>
              <a:t>N_n</a:t>
            </a:r>
            <a:r>
              <a:rPr lang="en-US" dirty="0" smtClean="0"/>
              <a:t>(\</a:t>
            </a:r>
            <a:r>
              <a:rPr lang="en-US" dirty="0" err="1" smtClean="0"/>
              <a:t>mathbf</a:t>
            </a:r>
            <a:r>
              <a:rPr lang="en-US" dirty="0" smtClean="0"/>
              <a:t>{0},\sigma^2\</a:t>
            </a:r>
            <a:r>
              <a:rPr lang="en-US" dirty="0" err="1" smtClean="0"/>
              <a:t>mathbf</a:t>
            </a:r>
            <a:r>
              <a:rPr lang="en-US" dirty="0" smtClean="0"/>
              <a:t>{I}_n)$</a:t>
            </a:r>
          </a:p>
          <a:p>
            <a:r>
              <a:rPr lang="en-US" dirty="0" smtClean="0"/>
              <a:t>     \item[] $\sigma^2$ is an unknown constant</a:t>
            </a:r>
          </a:p>
          <a:p>
            <a:r>
              <a:rPr lang="en-US" dirty="0" smtClean="0"/>
              <a:t>\end{itemize} % 20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91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02F891B-3DF0-CB49-90D0-FC7E50ED69D9}" type="slidenum">
              <a:rPr lang="en-US" sz="1200" b="0"/>
              <a:pPr/>
              <a:t>5</a:t>
            </a:fld>
            <a:endParaRPr lang="en-US" sz="1200" b="0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DV Make a claim, IV age gender make of car ever made a claim before</a:t>
            </a:r>
          </a:p>
          <a:p>
            <a:pPr eaLnBrk="1" hangingPunct="1"/>
            <a:r>
              <a:rPr lang="en-US"/>
              <a:t>DV lesion size, IV type of fungus, type of plant, time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23DCA07-EDC2-3143-BEFA-D9EEB6A804B2}" type="slidenum">
              <a:rPr lang="en-US" sz="1200" b="0"/>
              <a:pPr/>
              <a:t>6</a:t>
            </a:fld>
            <a:endParaRPr lang="en-US" sz="1200" b="0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2669E63-D168-5B47-991E-6691E3C5202A}" type="slidenum">
              <a:rPr lang="en-US" sz="1200" b="0"/>
              <a:pPr/>
              <a:t>7</a:t>
            </a:fld>
            <a:endParaRPr lang="en-US" sz="1200" b="0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F3BA897-CA0D-9740-943F-2FA07FB1E26E}" type="slidenum">
              <a:rPr lang="en-US" sz="1200" b="0"/>
              <a:pPr/>
              <a:t>8</a:t>
            </a:fld>
            <a:endParaRPr lang="en-US" sz="1200" b="0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A109B26-DE60-8C44-8F03-E7DEAE445D91}" type="slidenum">
              <a:rPr lang="en-US" sz="1200" b="0"/>
              <a:pPr/>
              <a:t>9</a:t>
            </a:fld>
            <a:endParaRPr lang="en-US" sz="1200" b="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Least squared sum of squared vertical distances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Residuals represent over, under prediction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More later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Correlation coefficient measures how tightly points are clustered around the </a:t>
            </a:r>
          </a:p>
          <a:p>
            <a:pPr eaLnBrk="1" hangingPunct="1"/>
            <a:r>
              <a:rPr lang="en-US"/>
              <a:t>least squares line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 = \</a:t>
            </a:r>
            <a:r>
              <a:rPr lang="en-US" dirty="0" err="1" smtClean="0"/>
              <a:t>frac</a:t>
            </a:r>
            <a:r>
              <a:rPr lang="en-US" dirty="0" smtClean="0"/>
              <a:t>{\sum_{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X_i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{X})(</a:t>
            </a:r>
            <a:r>
              <a:rPr lang="en-US" dirty="0" err="1" smtClean="0"/>
              <a:t>Y_i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{Y})}</a:t>
            </a:r>
          </a:p>
          <a:p>
            <a:r>
              <a:rPr lang="en-US" dirty="0" smtClean="0"/>
              <a:t>        {\</a:t>
            </a:r>
            <a:r>
              <a:rPr lang="en-US" dirty="0" err="1" smtClean="0"/>
              <a:t>sqrt</a:t>
            </a:r>
            <a:r>
              <a:rPr lang="en-US" dirty="0" smtClean="0"/>
              <a:t>{\sum_{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X_i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{X})^2 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Y_i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{Y})^2}} % 32</a:t>
            </a:r>
          </a:p>
          <a:p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\rho = \</a:t>
            </a:r>
            <a:r>
              <a:rPr lang="en-US" dirty="0" err="1" smtClean="0"/>
              <a:t>frac</a:t>
            </a:r>
            <a:r>
              <a:rPr lang="en-US" dirty="0" smtClean="0"/>
              <a:t>{</a:t>
            </a:r>
            <a:r>
              <a:rPr lang="en-US" dirty="0" err="1" smtClean="0"/>
              <a:t>Cov</a:t>
            </a:r>
            <a:r>
              <a:rPr lang="en-US" dirty="0" smtClean="0"/>
              <a:t>(X,Y)}{\</a:t>
            </a:r>
            <a:r>
              <a:rPr lang="en-US" dirty="0" err="1" smtClean="0"/>
              <a:t>sqrt</a:t>
            </a:r>
            <a:r>
              <a:rPr lang="en-US" dirty="0" smtClean="0"/>
              <a:t>{</a:t>
            </a:r>
            <a:r>
              <a:rPr lang="en-US" dirty="0" err="1" smtClean="0"/>
              <a:t>Var</a:t>
            </a:r>
            <a:r>
              <a:rPr lang="en-US" dirty="0" smtClean="0"/>
              <a:t>(X)</a:t>
            </a:r>
            <a:r>
              <a:rPr lang="en-US" dirty="0" err="1" smtClean="0"/>
              <a:t>Var</a:t>
            </a:r>
            <a:r>
              <a:rPr lang="en-US" dirty="0" smtClean="0"/>
              <a:t>(Y)} } % 32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59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BE03889-4560-AF4D-9B03-97E1CC8DB2F3}" type="slidenum">
              <a:rPr lang="en-US" sz="1200" b="0"/>
              <a:pPr/>
              <a:t>11</a:t>
            </a:fld>
            <a:endParaRPr lang="en-US" sz="1200" b="0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1478-FE64-B341-B859-37BFFBEC9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272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60EA9-9DC5-9240-9F33-365540182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43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2D970-13FF-8F45-A560-8B27BB317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2765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61CD-628A-9441-9ADE-EBAEB89EF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6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8728-B8DF-1F4E-B6F8-AFBCFAA93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78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57C53-4CFB-2649-98C6-2E8BD430E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8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DF73E-079B-EE47-817F-CCA9DE6A0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1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875E6-E6F3-A546-B5E2-EB8E17C9D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5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580A4-7492-5045-84E2-EDD4CD681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9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47A0F-966C-2640-905D-C74B4F6A6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93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B293A-DD73-9949-93C4-3A6C88A90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00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AEE43-96F4-254E-AADD-7EC8062DE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5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A893C118-B164-744F-8645-1D354FCE4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6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7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8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4" Type="http://schemas.openxmlformats.org/officeDocument/2006/relationships/image" Target="../media/image20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~brunner/oldclass/302f15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772400" cy="1470025"/>
          </a:xfrm>
        </p:spPr>
        <p:txBody>
          <a:bodyPr/>
          <a:lstStyle/>
          <a:p>
            <a:r>
              <a:rPr lang="en-US" dirty="0" smtClean="0"/>
              <a:t>STA302: Regression Analysis</a:t>
            </a:r>
            <a:endParaRPr lang="en-US" dirty="0"/>
          </a:p>
        </p:txBody>
      </p:sp>
      <p:sp>
        <p:nvSpPr>
          <p:cNvPr id="4" name="Subtitle 3"/>
          <p:cNvSpPr txBox="1">
            <a:spLocks noGrp="1"/>
          </p:cNvSpPr>
          <p:nvPr>
            <p:ph type="subTitle" idx="1"/>
          </p:nvPr>
        </p:nvSpPr>
        <p:spPr>
          <a:xfrm>
            <a:off x="1403648" y="4797152"/>
            <a:ext cx="6400800" cy="1752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See last slide for 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782890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30368"/>
            <a:ext cx="7772400" cy="1143000"/>
          </a:xfrm>
        </p:spPr>
        <p:txBody>
          <a:bodyPr/>
          <a:lstStyle/>
          <a:p>
            <a:r>
              <a:rPr lang="en-US" dirty="0" smtClean="0"/>
              <a:t>Correlation between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         is an estimate of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772816"/>
            <a:ext cx="6705600" cy="1333500"/>
          </a:xfrm>
          <a:prstGeom prst="rect">
            <a:avLst/>
          </a:prstGeom>
        </p:spPr>
      </p:pic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545" y="4726725"/>
            <a:ext cx="4000500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163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Correlation coefficient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-1 ≤ r ≤ 1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+1 indicates a perfect positive linear relationship. All the points are exactly on a line with a positive slope.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-1 indicates a perfect negative linear relationship. All the points are exactly on a line with a negative slope.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0 means no 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linear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relationship (curve possible). Slope of least squares line = 0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r>
              <a:rPr lang="en-US" sz="2800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= proportion of variation explained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1" name="Picture 2" descr="c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52600"/>
            <a:ext cx="6781800" cy="469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2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0.004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89" name="Picture 2" descr="c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66294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0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0.112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7" name="Picture 2" descr="c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6629400" cy="471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38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0.368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5" name="Picture 2" descr="c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6858000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6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0.547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3" name="Picture 2" descr="c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05000"/>
            <a:ext cx="6324600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4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0.733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1" name="Picture 2" descr="c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6705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82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- 0.822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29" name="Picture 2" descr="c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28800"/>
            <a:ext cx="6400800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0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0.025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7" name="Picture 2" descr="c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6019800" cy="434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8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- 0.811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Objective: To draw </a:t>
            </a:r>
            <a:r>
              <a:rPr lang="en-US" smtClean="0"/>
              <a:t>reasonable conclusions from </a:t>
            </a:r>
            <a:r>
              <a:rPr lang="en-US" dirty="0" smtClean="0"/>
              <a:t>noisy numerical data</a:t>
            </a:r>
          </a:p>
          <a:p>
            <a:endParaRPr lang="en-US" dirty="0"/>
          </a:p>
          <a:p>
            <a:r>
              <a:rPr lang="en-US" dirty="0" smtClean="0"/>
              <a:t>Entry point: Study relationships between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0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253"/>
            <a:ext cx="7772400" cy="1143000"/>
          </a:xfrm>
        </p:spPr>
        <p:txBody>
          <a:bodyPr/>
          <a:lstStyle/>
          <a:p>
            <a:r>
              <a:rPr lang="en-US" dirty="0" smtClean="0"/>
              <a:t>Why -1 ≤ r ≤ 1 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 </a:t>
            </a:r>
            <a:endParaRPr lang="en-US" dirty="0" smtClean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772816"/>
            <a:ext cx="6705600" cy="1346200"/>
          </a:xfrm>
          <a:prstGeom prst="rect">
            <a:avLst/>
          </a:prstGeom>
        </p:spPr>
      </p:pic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149080"/>
            <a:ext cx="3886200" cy="20955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>
            <a:off x="7236296" y="4293096"/>
            <a:ext cx="0" cy="17281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" name="Oval 7"/>
          <p:cNvSpPr/>
          <p:nvPr/>
        </p:nvSpPr>
        <p:spPr bwMode="auto">
          <a:xfrm>
            <a:off x="6372200" y="4437112"/>
            <a:ext cx="1728192" cy="17281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7236296" y="4077072"/>
            <a:ext cx="0" cy="23762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6084168" y="5301208"/>
            <a:ext cx="22322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7236296" y="4941168"/>
            <a:ext cx="792088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473499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Statistical Model</a:t>
            </a:r>
            <a:endParaRPr lang="en-US" dirty="0"/>
          </a:p>
        </p:txBody>
      </p:sp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276872"/>
            <a:ext cx="8089900" cy="210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2714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One Independent Variable at a Time Can Produce Misleading Results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953000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 standard elementary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methods all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have a single independent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variable (at most),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so they should be used with caution in practice.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Example: Artificial and extreme, to make a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point: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Suppose the correlation between Age and Strength is </a:t>
            </a:r>
            <a:r>
              <a:rPr lang="en-US" i="1" dirty="0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= -0.96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 descr="AgeAndStrength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0"/>
            <a:ext cx="67056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564904"/>
            <a:ext cx="7772400" cy="1143000"/>
          </a:xfrm>
        </p:spPr>
        <p:txBody>
          <a:bodyPr/>
          <a:lstStyle/>
          <a:p>
            <a:r>
              <a:rPr lang="en-US" dirty="0" smtClean="0"/>
              <a:t>Need </a:t>
            </a:r>
            <a:r>
              <a:rPr lang="en-US" i="1" dirty="0" smtClean="0"/>
              <a:t>multiple</a:t>
            </a:r>
            <a:r>
              <a:rPr lang="en-US" dirty="0" smtClean="0"/>
              <a:t> regression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3005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93" y="116632"/>
            <a:ext cx="9144000" cy="1143000"/>
          </a:xfrm>
        </p:spPr>
        <p:txBody>
          <a:bodyPr/>
          <a:lstStyle/>
          <a:p>
            <a:r>
              <a:rPr lang="en-US" dirty="0" smtClean="0"/>
              <a:t>Multiple regression in scalar form</a:t>
            </a:r>
            <a:endParaRPr lang="en-US" dirty="0"/>
          </a:p>
        </p:txBody>
      </p:sp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420888"/>
            <a:ext cx="8115300" cy="214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7249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93" y="116632"/>
            <a:ext cx="9144000" cy="648072"/>
          </a:xfrm>
        </p:spPr>
        <p:txBody>
          <a:bodyPr/>
          <a:lstStyle/>
          <a:p>
            <a:r>
              <a:rPr lang="en-US" sz="3200" dirty="0" smtClean="0"/>
              <a:t>Multiple regression in matrix form</a:t>
            </a:r>
            <a:endParaRPr lang="en-US" sz="3200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96752"/>
            <a:ext cx="8750300" cy="27813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074" y="4344228"/>
            <a:ext cx="5664200" cy="222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8504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we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Matrix algebra</a:t>
            </a:r>
          </a:p>
          <a:p>
            <a:r>
              <a:rPr lang="en-US" dirty="0" smtClean="0"/>
              <a:t>Random vectors, especially multivariate normal</a:t>
            </a:r>
          </a:p>
          <a:p>
            <a:r>
              <a:rPr lang="en-US" dirty="0" smtClean="0"/>
              <a:t>Software to do the computation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7949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27584" y="2060848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lang="en-US" sz="2000" b="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b="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Statistical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Sciences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University of Toronto. It is licensed under a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Creative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http://www.utstat.toronto.edu/~brunner/oldclass/</a:t>
            </a: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302f15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Data File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Rows are </a:t>
            </a: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cases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. There are </a:t>
            </a:r>
            <a:r>
              <a:rPr lang="en-US" i="1" dirty="0" smtClean="0"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cases.</a:t>
            </a: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Columns are </a:t>
            </a: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variables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. A variable is a piece of information that is recorded for every case.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datafi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4188"/>
            <a:ext cx="8686800" cy="637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Variables can be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Independent: Predictor or cause (contributing factor)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Dependent: Predicted or effect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regression and correlation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means one IV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DV quantitative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IV usually quantitative too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regression and correlation</a:t>
            </a:r>
          </a:p>
        </p:txBody>
      </p:sp>
      <p:graphicFrame>
        <p:nvGraphicFramePr>
          <p:cNvPr id="77880" name="Group 56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High School GPA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University GPA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Scatterplot</a:t>
            </a:r>
          </a:p>
        </p:txBody>
      </p:sp>
      <p:pic>
        <p:nvPicPr>
          <p:cNvPr id="80898" name="Picture 3" descr="scatt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295400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Least squares line</a:t>
            </a:r>
          </a:p>
        </p:txBody>
      </p:sp>
      <p:pic>
        <p:nvPicPr>
          <p:cNvPr id="82946" name="Picture 3" descr="scatt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05000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1804</Words>
  <Application>Microsoft Macintosh PowerPoint</Application>
  <PresentationFormat>On-screen Show (4:3)</PresentationFormat>
  <Paragraphs>207</Paragraphs>
  <Slides>28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Blank Presentation</vt:lpstr>
      <vt:lpstr>STA302: Regression Analysis</vt:lpstr>
      <vt:lpstr>Statistics</vt:lpstr>
      <vt:lpstr>Data File</vt:lpstr>
      <vt:lpstr>PowerPoint Presentation</vt:lpstr>
      <vt:lpstr>Variables can be</vt:lpstr>
      <vt:lpstr>Simple regression and correlation</vt:lpstr>
      <vt:lpstr>Simple regression and correlation</vt:lpstr>
      <vt:lpstr>Scatterplot</vt:lpstr>
      <vt:lpstr>Least squares line</vt:lpstr>
      <vt:lpstr>Correlation between variables</vt:lpstr>
      <vt:lpstr>Correlation coefficient 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Why -1 ≤ r ≤ 1  ?</vt:lpstr>
      <vt:lpstr>A Statistical Model</vt:lpstr>
      <vt:lpstr>One Independent Variable at a Time Can Produce Misleading Results</vt:lpstr>
      <vt:lpstr>PowerPoint Presentation</vt:lpstr>
      <vt:lpstr>Need multiple regression</vt:lpstr>
      <vt:lpstr>Multiple regression in scalar form</vt:lpstr>
      <vt:lpstr>Multiple regression in matrix form</vt:lpstr>
      <vt:lpstr>So we need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Earl Monroe</dc:creator>
  <cp:lastModifiedBy>Richard  Stallman</cp:lastModifiedBy>
  <cp:revision>163</cp:revision>
  <cp:lastPrinted>2009-09-09T01:49:36Z</cp:lastPrinted>
  <dcterms:created xsi:type="dcterms:W3CDTF">2009-09-07T15:53:27Z</dcterms:created>
  <dcterms:modified xsi:type="dcterms:W3CDTF">2015-09-01T14:09:03Z</dcterms:modified>
</cp:coreProperties>
</file>