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06" r:id="rId2"/>
    <p:sldId id="364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65" r:id="rId11"/>
    <p:sldId id="366" r:id="rId12"/>
    <p:sldId id="367" r:id="rId13"/>
    <p:sldId id="368" r:id="rId14"/>
    <p:sldId id="369" r:id="rId15"/>
    <p:sldId id="33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64" autoAdjust="0"/>
  </p:normalViewPr>
  <p:slideViewPr>
    <p:cSldViewPr snapToGrid="0" snapToObjects="1">
      <p:cViewPr varScale="1">
        <p:scale>
          <a:sx n="88" d="100"/>
          <a:sy n="88" d="100"/>
        </p:scale>
        <p:origin x="-1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4129-78A8-41F4-B7A3-A02D89128CE2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1F681-D746-4142-9740-46B190D119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72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30BA9B-2565-4907-93C1-848D43B844E4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So beta0 is the placebo group mean and beta1 is the DIFFERENCE between population means</a:t>
            </a: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n-US" dirty="0">
                <a:ea typeface="ＭＳ Ｐゴシック" charset="-128"/>
              </a:rPr>
              <a:t>Scatterplot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B3DF1-9186-4AAF-8C42-33E083003A3F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Scatterplot</a:t>
            </a: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n-US" dirty="0">
                <a:ea typeface="ＭＳ Ｐゴシック" charset="-128"/>
              </a:rPr>
              <a:t>So b0 is the placebo group SAMPLE mean and b1 is the DIFFERENCE between sample </a:t>
            </a:r>
            <a:r>
              <a:rPr lang="en-US" dirty="0" smtClean="0">
                <a:ea typeface="ＭＳ Ｐゴシック" charset="-128"/>
              </a:rPr>
              <a:t>means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{\beta}_0 +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{\beta}_1 x % 36</a:t>
            </a:r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{\beta}_0 +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{\beta}_1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{Y}_1 % 36</a:t>
            </a:r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{\beta}_0 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{Y}_0 % 36</a:t>
            </a:r>
          </a:p>
          <a:p>
            <a:pPr eaLnBrk="1" hangingPunct="1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43B030-88E9-4F34-863E-572E6056401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H_0: \beta_1 = 0 % 36</a:t>
            </a:r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2A7351-7D44-4E59-B096-849CCC70DA65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3-d Scatterplot: Three columns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6269-D7FE-4B24-AD16-5430067C26C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26236-5E24-4894-81C8-44541DF1B735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Parallel Slopes, ANCOVA</a:t>
            </a:r>
          </a:p>
          <a:p>
            <a:pPr eaLnBrk="1" hangingPunct="1"/>
            <a:r>
              <a:rPr lang="en-US" dirty="0">
                <a:ea typeface="ＭＳ Ｐゴシック" charset="-128"/>
              </a:rPr>
              <a:t>Could have more than one covariate</a:t>
            </a:r>
          </a:p>
          <a:p>
            <a:pPr eaLnBrk="1" hangingPunct="1"/>
            <a:r>
              <a:rPr lang="en-US" dirty="0">
                <a:ea typeface="ＭＳ Ｐゴシック" charset="-128"/>
              </a:rPr>
              <a:t>Reduce MSE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F44EB-F1D3-45D5-98A2-B2316A841665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664437-54B5-4B00-9BDF-814F6F3E94B6}" type="slidenum">
              <a:rPr lang="en-US"/>
              <a:pPr/>
              <a:t>13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Parallel slopes</a:t>
            </a:r>
          </a:p>
          <a:p>
            <a:r>
              <a:rPr lang="en-US"/>
              <a:t>Equivalent to the model with intercept</a:t>
            </a:r>
          </a:p>
          <a:p>
            <a:r>
              <a:rPr lang="en-US"/>
              <a:t>Regression coefficients for the dummy vars are the intercepts</a:t>
            </a:r>
          </a:p>
          <a:p>
            <a:r>
              <a:rPr lang="en-US"/>
              <a:t>Easy to specify contrasts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0D697-E5CF-455B-B9F5-F4326600AE88}" type="datetimeFigureOut">
              <a:rPr lang="en-US" smtClean="0"/>
              <a:pPr/>
              <a:t>2015-11-09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302f1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Categorical Independent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0579"/>
            <a:ext cx="6400800" cy="1372064"/>
          </a:xfrm>
        </p:spPr>
        <p:txBody>
          <a:bodyPr/>
          <a:lstStyle/>
          <a:p>
            <a:r>
              <a:rPr lang="en-US" dirty="0" smtClean="0"/>
              <a:t>STA302 Fall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935" y="5644444"/>
            <a:ext cx="4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common error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Categorical </a:t>
            </a:r>
            <a:r>
              <a:rPr lang="en-US" dirty="0" smtClean="0"/>
              <a:t>explanatory variable </a:t>
            </a:r>
            <a:r>
              <a:rPr lang="en-US" dirty="0"/>
              <a:t>with </a:t>
            </a:r>
            <a:r>
              <a:rPr lang="en-US" i="1" dirty="0"/>
              <a:t>p</a:t>
            </a:r>
            <a:r>
              <a:rPr lang="en-US" dirty="0"/>
              <a:t> categories</a:t>
            </a:r>
          </a:p>
          <a:p>
            <a:r>
              <a:rPr lang="en-US" i="1" dirty="0"/>
              <a:t>p</a:t>
            </a:r>
            <a:r>
              <a:rPr lang="en-US" dirty="0"/>
              <a:t> dummy variables (rather than </a:t>
            </a:r>
            <a:r>
              <a:rPr lang="en-US" i="1" dirty="0"/>
              <a:t>p-1</a:t>
            </a:r>
            <a:r>
              <a:rPr lang="en-US" dirty="0"/>
              <a:t>)</a:t>
            </a:r>
          </a:p>
          <a:p>
            <a:r>
              <a:rPr lang="en-US" dirty="0"/>
              <a:t>And an intercept</a:t>
            </a:r>
          </a:p>
          <a:p>
            <a:endParaRPr lang="en-US" dirty="0"/>
          </a:p>
          <a:p>
            <a:r>
              <a:rPr lang="en-US" dirty="0"/>
              <a:t>There are </a:t>
            </a:r>
            <a:r>
              <a:rPr lang="en-US" i="1" dirty="0"/>
              <a:t>p</a:t>
            </a:r>
            <a:r>
              <a:rPr lang="en-US" dirty="0"/>
              <a:t> population means represented by </a:t>
            </a:r>
            <a:r>
              <a:rPr lang="en-US" i="1" dirty="0"/>
              <a:t>p+1</a:t>
            </a:r>
            <a:r>
              <a:rPr lang="en-US" dirty="0"/>
              <a:t> regression coefficients - not unique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But suppose you leave off the intercept</a:t>
            </a:r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Now there are </a:t>
            </a:r>
            <a:r>
              <a:rPr lang="en-US" i="1"/>
              <a:t>p</a:t>
            </a:r>
            <a:r>
              <a:rPr lang="en-US"/>
              <a:t> regression coefficients and </a:t>
            </a:r>
            <a:r>
              <a:rPr lang="en-US" i="1"/>
              <a:t>p</a:t>
            </a:r>
            <a:r>
              <a:rPr lang="en-US"/>
              <a:t> population means</a:t>
            </a:r>
          </a:p>
          <a:p>
            <a:r>
              <a:rPr lang="en-US"/>
              <a:t>The correspondence is unique, and the model can be handy -- less algebra</a:t>
            </a:r>
          </a:p>
          <a:p>
            <a:r>
              <a:rPr lang="en-US"/>
              <a:t>Called </a:t>
            </a:r>
            <a:r>
              <a:rPr lang="en-US" b="1"/>
              <a:t>cell means coding</a:t>
            </a: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Cell means coding: </a:t>
            </a:r>
            <a:r>
              <a:rPr lang="en-US" i="1"/>
              <a:t>p</a:t>
            </a:r>
            <a:r>
              <a:rPr lang="en-US"/>
              <a:t> indicators and no intercept</a:t>
            </a:r>
          </a:p>
        </p:txBody>
      </p:sp>
      <p:pic>
        <p:nvPicPr>
          <p:cNvPr id="3174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981200"/>
            <a:ext cx="6972300" cy="482600"/>
          </a:xfrm>
          <a:prstGeom prst="rect">
            <a:avLst/>
          </a:prstGeom>
          <a:noFill/>
        </p:spPr>
      </p:pic>
      <p:pic>
        <p:nvPicPr>
          <p:cNvPr id="31752" name="Picture 8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200400"/>
            <a:ext cx="8001000" cy="19177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066800" y="5671160"/>
            <a:ext cx="7018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model is equivalent to the one with the </a:t>
            </a:r>
            <a:r>
              <a:rPr lang="en-US" sz="2400" dirty="0" smtClean="0"/>
              <a:t>intercepts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 a covariate: x</a:t>
            </a:r>
            <a:r>
              <a:rPr lang="en-US" baseline="-25000"/>
              <a:t>4</a:t>
            </a:r>
            <a:endParaRPr lang="en-US"/>
          </a:p>
        </p:txBody>
      </p:sp>
      <p:pic>
        <p:nvPicPr>
          <p:cNvPr id="34823" name="Picture 7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438400"/>
            <a:ext cx="8447088" cy="469900"/>
          </a:xfrm>
          <a:prstGeom prst="rect">
            <a:avLst/>
          </a:prstGeom>
          <a:noFill/>
        </p:spPr>
      </p:pic>
      <p:pic>
        <p:nvPicPr>
          <p:cNvPr id="34827" name="Picture 11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657600"/>
            <a:ext cx="8726488" cy="180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the residuals add to zero with cell means coding?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1969"/>
            <a:ext cx="8229600" cy="4525963"/>
          </a:xfrm>
        </p:spPr>
        <p:txBody>
          <a:bodyPr/>
          <a:lstStyle/>
          <a:p>
            <a:r>
              <a:rPr lang="en-US" dirty="0" smtClean="0"/>
              <a:t>If so, SST = SSR + SSE</a:t>
            </a:r>
          </a:p>
          <a:p>
            <a:r>
              <a:rPr lang="en-US" dirty="0" smtClean="0"/>
              <a:t>And we have R</a:t>
            </a:r>
            <a:r>
              <a:rPr lang="en-US" baseline="30000" dirty="0" smtClean="0"/>
              <a:t>2</a:t>
            </a:r>
          </a:p>
          <a:p>
            <a:endParaRPr lang="en-US" dirty="0"/>
          </a:p>
          <a:p>
            <a:r>
              <a:rPr lang="en-US" dirty="0" smtClean="0"/>
              <a:t>Let </a:t>
            </a:r>
            <a:r>
              <a:rPr lang="en-US" b="1" dirty="0" smtClean="0"/>
              <a:t>j</a:t>
            </a:r>
            <a:r>
              <a:rPr lang="en-US" dirty="0" smtClean="0"/>
              <a:t> denote an nx1 column of ones.</a:t>
            </a:r>
          </a:p>
          <a:p>
            <a:r>
              <a:rPr lang="en-US" dirty="0" smtClean="0"/>
              <a:t>If there is a (k+1)x1 vector </a:t>
            </a:r>
            <a:r>
              <a:rPr lang="en-US" b="1" dirty="0" smtClean="0"/>
              <a:t>a</a:t>
            </a:r>
            <a:r>
              <a:rPr lang="en-US" dirty="0" smtClean="0"/>
              <a:t> with </a:t>
            </a:r>
            <a:r>
              <a:rPr lang="en-US" b="1" dirty="0" err="1" smtClean="0"/>
              <a:t>Xa</a:t>
            </a:r>
            <a:r>
              <a:rPr lang="en-US" dirty="0" smtClean="0"/>
              <a:t>=</a:t>
            </a:r>
            <a:r>
              <a:rPr lang="en-US" b="1" dirty="0" smtClean="0"/>
              <a:t>j</a:t>
            </a:r>
            <a:r>
              <a:rPr lang="en-US" dirty="0" smtClean="0"/>
              <a:t>, the residuals add up to zero.</a:t>
            </a:r>
          </a:p>
          <a:p>
            <a:r>
              <a:rPr lang="en-US" dirty="0" smtClean="0"/>
              <a:t>So the answer is Yes.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553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 Sciences,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oldclass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/302f15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Categorical means </a:t>
            </a:r>
            <a:r>
              <a:rPr lang="en-US" i="1" dirty="0" smtClean="0"/>
              <a:t>unordered</a:t>
            </a:r>
            <a:r>
              <a:rPr lang="en-US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2301"/>
            <a:ext cx="8229600" cy="3779183"/>
          </a:xfrm>
        </p:spPr>
        <p:txBody>
          <a:bodyPr/>
          <a:lstStyle/>
          <a:p>
            <a:r>
              <a:rPr lang="en-US" dirty="0" smtClean="0"/>
              <a:t>Like Field of Study:  Humanities, Sciences, Social Sciences</a:t>
            </a:r>
          </a:p>
          <a:p>
            <a:r>
              <a:rPr lang="en-US" dirty="0" smtClean="0"/>
              <a:t>Could number them 1 2 3, but what would the regression coefficients mean?</a:t>
            </a:r>
          </a:p>
          <a:p>
            <a:r>
              <a:rPr lang="en-US" dirty="0" smtClean="0"/>
              <a:t>But you really want them in your regression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5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 </a:t>
            </a:r>
            <a:r>
              <a:rPr lang="en-US" dirty="0" smtClean="0"/>
              <a:t>One Categorical Explanatory Variable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X=1 means Drug, X=0 means Placebo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Population mean is 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For patients getting the drug, mean response is 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For patients getting the placebo, mean response is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438400"/>
            <a:ext cx="39370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810000"/>
            <a:ext cx="36957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5181600"/>
            <a:ext cx="28448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 Sample regression coefficients for a binary e</a:t>
            </a:r>
            <a:r>
              <a:rPr lang="en-US" dirty="0" smtClean="0"/>
              <a:t>xplanatory </a:t>
            </a:r>
            <a:r>
              <a:rPr lang="en-US" dirty="0"/>
              <a:t>v</a:t>
            </a:r>
            <a:r>
              <a:rPr lang="en-US" dirty="0" smtClean="0"/>
              <a:t>ariable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X=1 means Drug, X=0 means Placebo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Predicted response is 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For patients getting the drug, predicted response is 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For patients getting the placebo, predicted response is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61" y="2625110"/>
            <a:ext cx="2717800" cy="571500"/>
          </a:xfrm>
          <a:prstGeom prst="rect">
            <a:avLst/>
          </a:prstGeom>
        </p:spPr>
      </p:pic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61" y="4422994"/>
            <a:ext cx="3632200" cy="5715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61" y="5764272"/>
            <a:ext cx="2616200" cy="571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       Regression </a:t>
            </a:r>
            <a:r>
              <a:rPr lang="en-US" dirty="0"/>
              <a:t>test of  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Same as an independent t-test</a:t>
            </a:r>
          </a:p>
          <a:p>
            <a:pPr eaLnBrk="1" hangingPunct="1"/>
            <a:r>
              <a:rPr lang="en-US" dirty="0"/>
              <a:t>Same as a oneway ANOVA with 2 categories</a:t>
            </a:r>
          </a:p>
          <a:p>
            <a:pPr eaLnBrk="1" hangingPunct="1"/>
            <a:r>
              <a:rPr lang="en-US" dirty="0"/>
              <a:t>Same t, same F, same p-value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/>
          </a:p>
          <a:p>
            <a:r>
              <a:rPr lang="en-US" dirty="0">
                <a:ea typeface="ＭＳ Ｐゴシック" charset="-128"/>
              </a:rPr>
              <a:t>Now extend to more than 2 categories</a:t>
            </a:r>
          </a:p>
          <a:p>
            <a:pPr eaLnBrk="1" hangingPunct="1"/>
            <a:endParaRPr lang="en-US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952" y="719499"/>
            <a:ext cx="2260600" cy="444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Drug A, Drug B, Placebo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= 1 if Drug A, Zero otherwise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= 1 if Drug B, Zero otherwise</a:t>
            </a:r>
          </a:p>
          <a:p>
            <a:pPr eaLnBrk="1" hangingPunct="1"/>
            <a:r>
              <a:rPr lang="en-US" dirty="0"/>
              <a:t> </a:t>
            </a:r>
          </a:p>
          <a:p>
            <a:pPr eaLnBrk="1" hangingPunct="1"/>
            <a:r>
              <a:rPr lang="en-US" dirty="0"/>
              <a:t>Fill in the table</a:t>
            </a:r>
          </a:p>
        </p:txBody>
      </p:sp>
      <p:pic>
        <p:nvPicPr>
          <p:cNvPr id="15364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743200"/>
            <a:ext cx="54229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8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4343400"/>
            <a:ext cx="67691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Drug A, Drug B, Placebo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= 1 if Drug A, Zero otherwise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= 1 if Drug B, Zero otherwise</a:t>
            </a:r>
          </a:p>
          <a:p>
            <a:pPr eaLnBrk="1" hangingPunct="1"/>
            <a:r>
              <a:rPr lang="en-US" dirty="0"/>
              <a:t> 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1638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362200"/>
            <a:ext cx="54229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352800"/>
            <a:ext cx="67691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5534561"/>
            <a:ext cx="82870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dirty="0" smtClean="0"/>
              <a:t>Regression coefficients are </a:t>
            </a:r>
            <a:r>
              <a:rPr lang="en-US" i="1" dirty="0" smtClean="0"/>
              <a:t>contrasts </a:t>
            </a:r>
            <a:r>
              <a:rPr lang="en-US" dirty="0" smtClean="0"/>
              <a:t>with the category </a:t>
            </a:r>
          </a:p>
          <a:p>
            <a:pPr eaLnBrk="1" hangingPunct="1"/>
            <a:r>
              <a:rPr lang="en-US" dirty="0" smtClean="0"/>
              <a:t>that has no indicator – the </a:t>
            </a:r>
            <a:r>
              <a:rPr lang="en-US" i="1" dirty="0" smtClean="0"/>
              <a:t>reference </a:t>
            </a:r>
            <a:r>
              <a:rPr lang="en-US" dirty="0" smtClean="0"/>
              <a:t>category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Indicator dummy variable coding with intercept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Need </a:t>
            </a:r>
            <a:r>
              <a:rPr lang="en-US" dirty="0" smtClean="0"/>
              <a:t>p-1 indicators </a:t>
            </a:r>
            <a:r>
              <a:rPr lang="en-US" dirty="0"/>
              <a:t>to represent a categorical </a:t>
            </a:r>
            <a:r>
              <a:rPr lang="en-US" dirty="0" smtClean="0"/>
              <a:t>explanatory variable </a:t>
            </a:r>
            <a:r>
              <a:rPr lang="en-US" dirty="0"/>
              <a:t>with </a:t>
            </a:r>
            <a:r>
              <a:rPr lang="en-US" dirty="0" smtClean="0"/>
              <a:t>p categories.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/>
              <a:t>you use p dummy variables, </a:t>
            </a:r>
            <a:r>
              <a:rPr lang="en-US" dirty="0" smtClean="0"/>
              <a:t>columns of the </a:t>
            </a:r>
            <a:r>
              <a:rPr lang="en-US" b="1" dirty="0" smtClean="0"/>
              <a:t>X</a:t>
            </a:r>
            <a:r>
              <a:rPr lang="en-US" dirty="0" smtClean="0"/>
              <a:t> matrix are linearly dependent.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Regression coefficients are </a:t>
            </a:r>
            <a:r>
              <a:rPr lang="en-US" i="1" dirty="0"/>
              <a:t>contrasts</a:t>
            </a:r>
            <a:r>
              <a:rPr lang="en-US" dirty="0"/>
              <a:t> with the category that has no </a:t>
            </a:r>
            <a:r>
              <a:rPr lang="en-US" dirty="0" smtClean="0"/>
              <a:t>indicator.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Call this the </a:t>
            </a:r>
            <a:r>
              <a:rPr lang="en-US" i="1" dirty="0"/>
              <a:t>reference </a:t>
            </a:r>
            <a:r>
              <a:rPr lang="en-US" i="1" dirty="0" smtClean="0"/>
              <a:t>category.</a:t>
            </a:r>
            <a:endParaRPr lang="en-US" i="1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Now add a quantitative variable (covariate)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= Age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= 1 if Drug A, Zero otherwise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3</a:t>
            </a:r>
            <a:r>
              <a:rPr lang="en-US" dirty="0"/>
              <a:t> = 1 if Drug B, Zero otherwise</a:t>
            </a:r>
          </a:p>
          <a:p>
            <a:pPr eaLnBrk="1" hangingPunct="1"/>
            <a:r>
              <a:rPr lang="en-US" dirty="0"/>
              <a:t> 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18437" name="Picture 11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114800"/>
            <a:ext cx="74803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3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3352800"/>
            <a:ext cx="66675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50" y="6269990"/>
            <a:ext cx="2578100" cy="241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717</Words>
  <Application>Microsoft Macintosh PowerPoint</Application>
  <PresentationFormat>On-screen Show (4:3)</PresentationFormat>
  <Paragraphs>108</Paragraphs>
  <Slides>15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Categorical Independent Variables</vt:lpstr>
      <vt:lpstr>Categorical means unordered categories</vt:lpstr>
      <vt:lpstr> One Categorical Explanatory Variable</vt:lpstr>
      <vt:lpstr> Sample regression coefficients for a binary explanatory variable</vt:lpstr>
      <vt:lpstr>       Regression test of       </vt:lpstr>
      <vt:lpstr>Drug A, Drug B, Placebo</vt:lpstr>
      <vt:lpstr>Drug A, Drug B, Placebo</vt:lpstr>
      <vt:lpstr>Indicator dummy variable coding with intercept</vt:lpstr>
      <vt:lpstr>Now add a quantitative variable (covariate)</vt:lpstr>
      <vt:lpstr>A common error</vt:lpstr>
      <vt:lpstr>But suppose you leave off the intercept</vt:lpstr>
      <vt:lpstr>Cell means coding: p indicators and no intercept</vt:lpstr>
      <vt:lpstr>Add a covariate: x4</vt:lpstr>
      <vt:lpstr>Do the residuals add to zero with cell means coding?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Regression</dc:title>
  <dc:creator>Earl Monroe</dc:creator>
  <cp:lastModifiedBy>Richard  Stallman</cp:lastModifiedBy>
  <cp:revision>197</cp:revision>
  <cp:lastPrinted>2013-10-11T02:30:57Z</cp:lastPrinted>
  <dcterms:created xsi:type="dcterms:W3CDTF">2012-10-17T02:13:19Z</dcterms:created>
  <dcterms:modified xsi:type="dcterms:W3CDTF">2015-11-09T20:45:26Z</dcterms:modified>
</cp:coreProperties>
</file>