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19" r:id="rId20"/>
    <p:sldId id="324" r:id="rId21"/>
    <p:sldId id="321" r:id="rId22"/>
    <p:sldId id="322" r:id="rId23"/>
    <p:sldId id="323" r:id="rId24"/>
    <p:sldId id="325" r:id="rId25"/>
    <p:sldId id="326" r:id="rId26"/>
    <p:sldId id="327" r:id="rId27"/>
    <p:sldId id="31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50" autoAdjust="0"/>
  </p:normalViewPr>
  <p:slideViewPr>
    <p:cSldViewPr>
      <p:cViewPr varScale="1">
        <p:scale>
          <a:sx n="115" d="100"/>
          <a:sy n="115" d="100"/>
        </p:scale>
        <p:origin x="-96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Independently 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</a:t>
            </a:r>
            <a:r>
              <a:rPr lang="en-US" dirty="0" err="1" smtClean="0"/>
              <a:t>Y_i</a:t>
            </a:r>
            <a:r>
              <a:rPr lang="en-US" dirty="0" smtClean="0"/>
              <a:t> = \beta_0 + \beta_1 </a:t>
            </a:r>
            <a:r>
              <a:rPr lang="en-US" dirty="0" err="1" smtClean="0"/>
              <a:t>x_i</a:t>
            </a:r>
            <a:r>
              <a:rPr lang="en-US" dirty="0" smtClean="0"/>
              <a:t> + \epsilon_$, 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$x_1, \</a:t>
            </a:r>
            <a:r>
              <a:rPr lang="en-US" dirty="0" err="1" smtClean="0"/>
              <a:t>ldots</a:t>
            </a:r>
            <a:r>
              <a:rPr lang="en-US" dirty="0" smtClean="0"/>
              <a:t>, </a:t>
            </a:r>
            <a:r>
              <a:rPr lang="en-US" dirty="0" err="1" smtClean="0"/>
              <a:t>x_n</a:t>
            </a:r>
            <a:r>
              <a:rPr lang="en-US" dirty="0" smtClean="0"/>
              <a:t>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$\beta_0$, $\beta_1$ and $\sigma^2$ are unknown constants with $\sigma^2&gt;0$.</a:t>
            </a:r>
          </a:p>
          <a:p>
            <a:r>
              <a:rPr lang="en-US" dirty="0" smtClean="0"/>
              <a:t>\end{itemize}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6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 </a:t>
            </a:r>
            <a:r>
              <a:rPr lang="en-US" dirty="0" err="1" smtClean="0"/>
              <a:t>Y_i</a:t>
            </a:r>
            <a:r>
              <a:rPr lang="en-US" dirty="0" smtClean="0"/>
              <a:t> = \beta_0 + \beta_1 x_{i1}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beta_k</a:t>
            </a:r>
            <a:r>
              <a:rPr lang="en-US" dirty="0" smtClean="0"/>
              <a:t> x_{</a:t>
            </a:r>
            <a:r>
              <a:rPr lang="en-US" dirty="0" err="1" smtClean="0"/>
              <a:t>ik</a:t>
            </a:r>
            <a:r>
              <a:rPr lang="en-US" dirty="0" smtClean="0"/>
              <a:t>} + \</a:t>
            </a:r>
            <a:r>
              <a:rPr lang="en-US" dirty="0" err="1" smtClean="0"/>
              <a:t>epsilon_i</a:t>
            </a:r>
            <a:r>
              <a:rPr lang="en-US" dirty="0" smtClean="0"/>
              <a:t>$, where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$x_{</a:t>
            </a:r>
            <a:r>
              <a:rPr lang="en-US" dirty="0" err="1" smtClean="0"/>
              <a:t>ij</a:t>
            </a:r>
            <a:r>
              <a:rPr lang="en-US" dirty="0" smtClean="0"/>
              <a:t>}$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beta_j</a:t>
            </a:r>
            <a:r>
              <a:rPr lang="en-US" dirty="0" smtClean="0"/>
              <a:t>$ and $\sigma^2$ are unknown constants with $\sigma^2&gt;0$.</a:t>
            </a:r>
          </a:p>
          <a:p>
            <a:r>
              <a:rPr lang="en-US" dirty="0" smtClean="0"/>
              <a:t>\end{itemize} % 24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7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\begin{equation*}</a:t>
            </a:r>
          </a:p>
          <a:p>
            <a:r>
              <a:rPr lang="en-US" dirty="0" smtClean="0"/>
              <a:t>\begin{array}{</a:t>
            </a:r>
            <a:r>
              <a:rPr lang="en-US" dirty="0" err="1" smtClean="0"/>
              <a:t>cccccccc</a:t>
            </a:r>
            <a:r>
              <a:rPr lang="en-US" dirty="0" smtClean="0"/>
              <a:t>} % 6 columns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 &amp; = &amp;  \</a:t>
            </a:r>
            <a:r>
              <a:rPr lang="en-US" dirty="0" err="1" smtClean="0"/>
              <a:t>mathbf</a:t>
            </a:r>
            <a:r>
              <a:rPr lang="en-US" dirty="0" smtClean="0"/>
              <a:t>{X} &amp; \</a:t>
            </a:r>
            <a:r>
              <a:rPr lang="en-US" dirty="0" err="1" smtClean="0"/>
              <a:t>boldsymbol</a:t>
            </a:r>
            <a:r>
              <a:rPr lang="en-US" dirty="0" smtClean="0"/>
              <a:t>{\beta} &amp; + &amp; \</a:t>
            </a:r>
            <a:r>
              <a:rPr lang="en-US" dirty="0" err="1" smtClean="0"/>
              <a:t>boldsymbol</a:t>
            </a:r>
            <a:r>
              <a:rPr lang="en-US" dirty="0" smtClean="0"/>
              <a:t>{\epsilon} \\</a:t>
            </a:r>
          </a:p>
          <a:p>
            <a:r>
              <a:rPr lang="en-US" dirty="0" smtClean="0"/>
              <a:t>&amp;&amp;&amp;&amp;&amp; \\ % Another space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Y_1 \\ Y_2 \\ Y_3 \\ \</a:t>
            </a:r>
            <a:r>
              <a:rPr lang="en-US" dirty="0" err="1" smtClean="0"/>
              <a:t>vdots</a:t>
            </a:r>
            <a:r>
              <a:rPr lang="en-US" dirty="0" smtClean="0"/>
              <a:t> \\ </a:t>
            </a:r>
            <a:r>
              <a:rPr lang="en-US" dirty="0" err="1" smtClean="0"/>
              <a:t>Y_n</a:t>
            </a:r>
            <a:endParaRPr lang="en-US" dirty="0" smtClean="0"/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&amp;=&amp;</a:t>
            </a:r>
          </a:p>
          <a:p>
            <a:r>
              <a:rPr lang="en-US" dirty="0" smtClean="0"/>
              <a:t>\left(\begin{array}{</a:t>
            </a:r>
            <a:r>
              <a:rPr lang="en-US" dirty="0" err="1" smtClean="0"/>
              <a:t>cccc</a:t>
            </a:r>
            <a:r>
              <a:rPr lang="en-US" dirty="0" smtClean="0"/>
              <a:t>}</a:t>
            </a:r>
          </a:p>
          <a:p>
            <a:r>
              <a:rPr lang="en-US" dirty="0" smtClean="0"/>
              <a:t>1 &amp; 14.2 &amp; \</a:t>
            </a:r>
            <a:r>
              <a:rPr lang="en-US" dirty="0" err="1" smtClean="0"/>
              <a:t>cdots</a:t>
            </a:r>
            <a:r>
              <a:rPr lang="en-US" dirty="0" smtClean="0"/>
              <a:t> &amp; 1 \\</a:t>
            </a:r>
          </a:p>
          <a:p>
            <a:r>
              <a:rPr lang="en-US" dirty="0" smtClean="0"/>
              <a:t>1 &amp; 11.9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1 &amp; ~3.7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1 &amp; ~6.2 &amp; \</a:t>
            </a:r>
            <a:r>
              <a:rPr lang="en-US" dirty="0" err="1" smtClean="0"/>
              <a:t>cdots</a:t>
            </a:r>
            <a:r>
              <a:rPr lang="en-US" dirty="0" smtClean="0"/>
              <a:t> &amp; 1 </a:t>
            </a:r>
          </a:p>
          <a:p>
            <a:r>
              <a:rPr lang="en-US" dirty="0" smtClean="0"/>
              <a:t>\end{array}\right)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\beta_0 \\ \beta_1 \\ \</a:t>
            </a:r>
            <a:r>
              <a:rPr lang="en-US" dirty="0" err="1" smtClean="0"/>
              <a:t>vdots</a:t>
            </a:r>
            <a:r>
              <a:rPr lang="en-US" dirty="0" smtClean="0"/>
              <a:t> \\  \</a:t>
            </a:r>
            <a:r>
              <a:rPr lang="en-US" dirty="0" err="1" smtClean="0"/>
              <a:t>beta_k</a:t>
            </a:r>
            <a:endParaRPr lang="en-US" dirty="0" smtClean="0"/>
          </a:p>
          <a:p>
            <a:r>
              <a:rPr lang="en-US" dirty="0" smtClean="0"/>
              <a:t>\end{array} \right)</a:t>
            </a:r>
          </a:p>
          <a:p>
            <a:r>
              <a:rPr lang="en-US" dirty="0" smtClean="0"/>
              <a:t>&amp;+&amp;     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\epsilon_1 \\ \epsilon_2 \\ \epsilon_3  \\ \</a:t>
            </a:r>
            <a:r>
              <a:rPr lang="en-US" dirty="0" err="1" smtClean="0"/>
              <a:t>vdots</a:t>
            </a:r>
            <a:r>
              <a:rPr lang="en-US" dirty="0" smtClean="0"/>
              <a:t> \\ \</a:t>
            </a:r>
            <a:r>
              <a:rPr lang="en-US" dirty="0" err="1" smtClean="0"/>
              <a:t>epsilon_n</a:t>
            </a:r>
            <a:r>
              <a:rPr lang="en-US" dirty="0" smtClean="0"/>
              <a:t> </a:t>
            </a:r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\end{array} % 24</a:t>
            </a:r>
          </a:p>
          <a:p>
            <a:r>
              <a:rPr lang="en-US" dirty="0" smtClean="0"/>
              <a:t>% \end{equation*}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mathbf</a:t>
            </a:r>
            <a:r>
              <a:rPr lang="en-US" dirty="0" smtClean="0"/>
              <a:t>{X}$ is an $n \times (k+1)$ matrix of observed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{\beta}$ is a $(k+1) \times 1$ matrix of unknown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{\epsilon}$ is multivariate normal. Write $\</a:t>
            </a:r>
            <a:r>
              <a:rPr lang="en-US" dirty="0" err="1" smtClean="0"/>
              <a:t>boldsymbol</a:t>
            </a:r>
            <a:r>
              <a:rPr lang="en-US" dirty="0" smtClean="0"/>
              <a:t>{\epsilon} \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N_n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{0},\sigma^2\</a:t>
            </a:r>
            <a:r>
              <a:rPr lang="en-US" dirty="0" err="1" smtClean="0"/>
              <a:t>mathbf</a:t>
            </a:r>
            <a:r>
              <a:rPr lang="en-US" dirty="0" smtClean="0"/>
              <a:t>{I}_n)$</a:t>
            </a:r>
          </a:p>
          <a:p>
            <a:r>
              <a:rPr lang="en-US" dirty="0" smtClean="0"/>
              <a:t>     \item[] $\sigma^2$ is an unknown constant</a:t>
            </a:r>
          </a:p>
          <a:p>
            <a:r>
              <a:rPr lang="en-US" dirty="0" smtClean="0"/>
              <a:t>\end{itemize} %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4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4" Type="http://schemas.openxmlformats.org/officeDocument/2006/relationships/image" Target="../media/image18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302f1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Model</a:t>
            </a:r>
            <a:endParaRPr lang="en-US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70" y="2811117"/>
            <a:ext cx="80010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271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standard elementary tests all have a single independent variable, so they should be used with caution in practice.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point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1143000"/>
          </a:xfrm>
        </p:spPr>
        <p:txBody>
          <a:bodyPr/>
          <a:lstStyle/>
          <a:p>
            <a:r>
              <a:rPr lang="en-US" dirty="0" smtClean="0"/>
              <a:t>Multiple regression in scalar form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8115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24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648072"/>
          </a:xfrm>
        </p:spPr>
        <p:txBody>
          <a:bodyPr/>
          <a:lstStyle/>
          <a:p>
            <a:r>
              <a:rPr lang="en-US" sz="3200" dirty="0" smtClean="0"/>
              <a:t>Multiple regression in matrix form</a:t>
            </a:r>
            <a:endParaRPr lang="en-US" sz="3200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50300" cy="2781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74" y="4344228"/>
            <a:ext cx="56642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504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algebra</a:t>
            </a:r>
          </a:p>
          <a:p>
            <a:r>
              <a:rPr lang="en-US" dirty="0" smtClean="0"/>
              <a:t>Random vectors, especially multivariate normal</a:t>
            </a:r>
          </a:p>
          <a:p>
            <a:r>
              <a:rPr lang="en-US" dirty="0" smtClean="0"/>
              <a:t>Software to do the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4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302f14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Dependent: Predicted or effect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IV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DV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IV usually quantitative too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1660</Words>
  <Application>Microsoft Macintosh PowerPoint</Application>
  <PresentationFormat>On-screen Show (4:3)</PresentationFormat>
  <Paragraphs>194</Paragraphs>
  <Slides>27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A Statistical Model</vt:lpstr>
      <vt:lpstr>One Independent Variable at a Time Can Produce Misleading Results</vt:lpstr>
      <vt:lpstr>PowerPoint Presentation</vt:lpstr>
      <vt:lpstr>Need multiple regression</vt:lpstr>
      <vt:lpstr>Multiple regression in scalar form</vt:lpstr>
      <vt:lpstr>Multiple regression in matrix form</vt:lpstr>
      <vt:lpstr>So we need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Jerry Brunner</cp:lastModifiedBy>
  <cp:revision>153</cp:revision>
  <cp:lastPrinted>2009-09-09T01:49:36Z</cp:lastPrinted>
  <dcterms:created xsi:type="dcterms:W3CDTF">2009-09-07T15:53:27Z</dcterms:created>
  <dcterms:modified xsi:type="dcterms:W3CDTF">2014-08-27T14:58:53Z</dcterms:modified>
</cp:coreProperties>
</file>