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06" r:id="rId2"/>
    <p:sldId id="364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72" r:id="rId11"/>
    <p:sldId id="365" r:id="rId12"/>
    <p:sldId id="366" r:id="rId13"/>
    <p:sldId id="367" r:id="rId14"/>
    <p:sldId id="369" r:id="rId15"/>
    <p:sldId id="370" r:id="rId16"/>
    <p:sldId id="368" r:id="rId17"/>
    <p:sldId id="371" r:id="rId18"/>
    <p:sldId id="33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616" autoAdjust="0"/>
  </p:normalViewPr>
  <p:slideViewPr>
    <p:cSldViewPr snapToGrid="0" snapToObjects="1">
      <p:cViewPr varScale="1">
        <p:scale>
          <a:sx n="80" d="100"/>
          <a:sy n="80" d="100"/>
        </p:scale>
        <p:origin x="-1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4129-78A8-41F4-B7A3-A02D89128CE2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1F681-D746-4142-9740-46B190D119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72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30BA9B-2565-4907-93C1-848D43B844E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So beta0 is the placebo group mean and beta1 is the DIFFERENCE between population means</a:t>
            </a: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dirty="0">
                <a:ea typeface="ＭＳ Ｐゴシック" charset="-128"/>
              </a:rPr>
              <a:t>Scatterplot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E(Y|\</a:t>
            </a:r>
            <a:r>
              <a:rPr lang="en-US" dirty="0" err="1" smtClean="0"/>
              <a:t>mathbf</a:t>
            </a:r>
            <a:r>
              <a:rPr lang="en-US" dirty="0" smtClean="0"/>
              <a:t>{x}) = \beta_0 + \beta_1 x_1 + \beta_2 x_2 + \beta_3 x_3 + \beta_4x_1x_2 + \beta_5 x_1x_3 % 30</a:t>
            </a:r>
          </a:p>
          <a:p>
            <a:endParaRPr lang="en-US" dirty="0" smtClean="0"/>
          </a:p>
          <a:p>
            <a:r>
              <a:rPr lang="en-US" dirty="0" smtClean="0"/>
              <a:t>\begin{tabular}{|</a:t>
            </a:r>
            <a:r>
              <a:rPr lang="en-US" dirty="0" err="1" smtClean="0"/>
              <a:t>c|c|c|c</a:t>
            </a:r>
            <a:r>
              <a:rPr lang="en-US" dirty="0" smtClean="0"/>
              <a:t>|} \</a:t>
            </a:r>
            <a:r>
              <a:rPr lang="en-US" dirty="0" err="1" smtClean="0"/>
              <a:t>hline</a:t>
            </a:r>
            <a:endParaRPr lang="en-US" dirty="0" smtClean="0"/>
          </a:p>
          <a:p>
            <a:r>
              <a:rPr lang="en-US" dirty="0" smtClean="0"/>
              <a:t>Group   &amp; $x_2$ &amp; $x_3$ &amp;  $E(Y|\</a:t>
            </a:r>
            <a:r>
              <a:rPr lang="en-US" dirty="0" err="1" smtClean="0"/>
              <a:t>mathbf</a:t>
            </a:r>
            <a:r>
              <a:rPr lang="en-US" dirty="0" smtClean="0"/>
              <a:t>{x})$ \\ \</a:t>
            </a:r>
            <a:r>
              <a:rPr lang="en-US" dirty="0" err="1" smtClean="0"/>
              <a:t>hline</a:t>
            </a:r>
            <a:endParaRPr lang="en-US" dirty="0" smtClean="0"/>
          </a:p>
          <a:p>
            <a:r>
              <a:rPr lang="en-US" dirty="0" smtClean="0"/>
              <a:t>1       &amp; 1 &amp; 0  &amp; $(\beta_0+\beta_2) + (\beta_1+\beta_4) x_1$ \\ \</a:t>
            </a:r>
            <a:r>
              <a:rPr lang="en-US" dirty="0" err="1" smtClean="0"/>
              <a:t>hline</a:t>
            </a:r>
            <a:endParaRPr lang="en-US" dirty="0" smtClean="0"/>
          </a:p>
          <a:p>
            <a:r>
              <a:rPr lang="en-US" dirty="0" smtClean="0"/>
              <a:t>2       &amp; 0 &amp; 1  &amp; $(\beta_0+\beta_3) + (\beta_1+\beta_5) x_1$ \\ \</a:t>
            </a:r>
            <a:r>
              <a:rPr lang="en-US" dirty="0" err="1" smtClean="0"/>
              <a:t>hline</a:t>
            </a:r>
            <a:endParaRPr lang="en-US" dirty="0" smtClean="0"/>
          </a:p>
          <a:p>
            <a:r>
              <a:rPr lang="en-US" dirty="0" smtClean="0"/>
              <a:t>3       &amp; 0 &amp; 0  &amp; $~~~~~\beta_0 ~~~~+ ~~~~~\beta_1 ~~~~x_1$ \\ \</a:t>
            </a:r>
            <a:r>
              <a:rPr lang="en-US" dirty="0" err="1" smtClean="0"/>
              <a:t>hline</a:t>
            </a:r>
            <a:endParaRPr lang="en-US" dirty="0" smtClean="0"/>
          </a:p>
          <a:p>
            <a:r>
              <a:rPr lang="en-US" smtClean="0"/>
              <a:t>\end{tabular}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1F681-D746-4142-9740-46B190D1190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63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setting up Bruce’s paradox later.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153D-F61D-4392-B9B2-E8FA0C4E448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B3DF1-9186-4AAF-8C42-33E083003A3F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Scatterplot</a:t>
            </a: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dirty="0">
                <a:ea typeface="ＭＳ Ｐゴシック" charset="-128"/>
              </a:rPr>
              <a:t>So b0 is the placebo group SAMPLE mean and b1 is the DIFFERENCE between sample </a:t>
            </a:r>
            <a:r>
              <a:rPr lang="en-US" dirty="0" smtClean="0">
                <a:ea typeface="ＭＳ Ｐゴシック" charset="-128"/>
              </a:rPr>
              <a:t>means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+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{\beta}_1 x % 36</a:t>
            </a: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+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{\beta}_1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{Y}_1 % 36</a:t>
            </a:r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widehat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{\beta}_0 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{Y}_0 % 36</a:t>
            </a:r>
          </a:p>
          <a:p>
            <a:pPr eaLnBrk="1" hangingPunct="1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43B030-88E9-4F34-863E-572E6056401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H_0: \beta_1 = 0 % 36</a:t>
            </a:r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A7351-7D44-4E59-B096-849CCC70DA6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3-d Scatterplot: Three columns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6269-D7FE-4B24-AD16-5430067C26C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26236-5E24-4894-81C8-44541DF1B735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Parallel Slopes, ANCOVA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Could have more than one covariate</a:t>
            </a:r>
          </a:p>
          <a:p>
            <a:pPr eaLnBrk="1" hangingPunct="1"/>
            <a:r>
              <a:rPr lang="en-US" dirty="0">
                <a:ea typeface="ＭＳ Ｐゴシック" charset="-128"/>
              </a:rPr>
              <a:t>Reduce MSE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Y &amp;=&amp; \beta_0 + \beta_1 x_1 + \beta_2 x_2 + \beta_3 x_1x_2 + \epsilon \\ \\</a:t>
            </a:r>
          </a:p>
          <a:p>
            <a:r>
              <a:rPr lang="nb-NO" dirty="0" smtClean="0"/>
              <a:t>E(Y|\</a:t>
            </a:r>
            <a:r>
              <a:rPr lang="nb-NO" dirty="0" err="1" smtClean="0"/>
              <a:t>mathbf</a:t>
            </a:r>
            <a:r>
              <a:rPr lang="nb-NO" dirty="0" smtClean="0"/>
              <a:t>{x}) &amp;=&amp; \beta_0 + \beta_1 x_1 + \beta_2 x_2 + \beta_3 x_1x_2 % 36</a:t>
            </a:r>
          </a:p>
          <a:p>
            <a:endParaRPr lang="nb-NO" dirty="0" smtClean="0"/>
          </a:p>
          <a:p>
            <a:r>
              <a:rPr lang="nb-NO" dirty="0" smtClean="0"/>
              <a:t>For </a:t>
            </a:r>
            <a:r>
              <a:rPr lang="nb-NO" dirty="0" err="1" smtClean="0"/>
              <a:t>fixed</a:t>
            </a:r>
            <a:r>
              <a:rPr lang="nb-NO" dirty="0" smtClean="0"/>
              <a:t> x2</a:t>
            </a:r>
          </a:p>
          <a:p>
            <a:endParaRPr lang="nb-NO" dirty="0" smtClean="0"/>
          </a:p>
          <a:p>
            <a:r>
              <a:rPr lang="nb-NO" dirty="0" smtClean="0"/>
              <a:t>E(Y|\</a:t>
            </a:r>
            <a:r>
              <a:rPr lang="nb-NO" dirty="0" err="1" smtClean="0"/>
              <a:t>mathbf</a:t>
            </a:r>
            <a:r>
              <a:rPr lang="nb-NO" dirty="0" smtClean="0"/>
              <a:t>{x}) = (\beta_0 + \beta_2 x_2) + (\beta_1+\beta_3 x_2) x_1  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153D-F61D-4392-B9B2-E8FA0C4E448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Y &amp;=&amp; \beta_0 + \beta_1 x_1 + \beta_2 x_2 + \beta_3 x_3 \\</a:t>
            </a:r>
          </a:p>
          <a:p>
            <a:r>
              <a:rPr lang="da-DK" dirty="0" smtClean="0"/>
              <a:t>                &amp; &amp; +\, \beta_4x_1x_2 + \beta_5 x_1x_3 + \epsilon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1F681-D746-4142-9740-46B190D1190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7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0D697-E5CF-455B-B9F5-F4326600AE88}" type="datetimeFigureOut">
              <a:rPr lang="en-US" smtClean="0"/>
              <a:pPr/>
              <a:t>14-11-03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0AAF9-5BB1-4435-926D-8FFF904A1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4" Type="http://schemas.openxmlformats.org/officeDocument/2006/relationships/image" Target="../media/image18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302f1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Categorical Independent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0579"/>
            <a:ext cx="6400800" cy="1372064"/>
          </a:xfrm>
        </p:spPr>
        <p:txBody>
          <a:bodyPr/>
          <a:lstStyle/>
          <a:p>
            <a:r>
              <a:rPr lang="en-US" dirty="0" smtClean="0"/>
              <a:t>STA302 Fall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course there could be more than one</a:t>
            </a:r>
          </a:p>
          <a:p>
            <a:r>
              <a:rPr lang="en-US" dirty="0" smtClean="0"/>
              <a:t>Reduce MSE, make tests more sensitive</a:t>
            </a:r>
          </a:p>
          <a:p>
            <a:r>
              <a:rPr lang="en-US" dirty="0" smtClean="0"/>
              <a:t>If values of categorical IV are not randomly assigned, including relevant covariates could change </a:t>
            </a:r>
            <a:r>
              <a:rPr lang="en-US" smtClean="0"/>
              <a:t>the conclusions.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2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Interaction between independent variables means “It depends.”</a:t>
            </a:r>
          </a:p>
          <a:p>
            <a:r>
              <a:rPr lang="en-US" dirty="0" smtClean="0"/>
              <a:t>Relationship between one explanatory variable and the response variable </a:t>
            </a:r>
            <a:r>
              <a:rPr lang="en-US" i="1" dirty="0" smtClean="0"/>
              <a:t>depends </a:t>
            </a:r>
            <a:r>
              <a:rPr lang="en-US" dirty="0" smtClean="0"/>
              <a:t>on the value of the other explanatory </a:t>
            </a:r>
            <a:r>
              <a:rPr lang="en-US" dirty="0"/>
              <a:t>variable. </a:t>
            </a:r>
            <a:endParaRPr lang="en-US" dirty="0" smtClean="0"/>
          </a:p>
          <a:p>
            <a:r>
              <a:rPr lang="en-US" dirty="0" smtClean="0"/>
              <a:t>Can have</a:t>
            </a:r>
          </a:p>
          <a:p>
            <a:pPr lvl="1"/>
            <a:r>
              <a:rPr lang="en-US" dirty="0" smtClean="0"/>
              <a:t>Quantitative by quantitative</a:t>
            </a:r>
          </a:p>
          <a:p>
            <a:pPr lvl="1"/>
            <a:r>
              <a:rPr lang="en-US" dirty="0" smtClean="0"/>
              <a:t>Quantitative by categorical</a:t>
            </a:r>
          </a:p>
          <a:p>
            <a:pPr lvl="1"/>
            <a:r>
              <a:rPr lang="en-US" dirty="0" smtClean="0"/>
              <a:t>Categorical by categorical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892"/>
            <a:ext cx="8229600" cy="6277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Quantitative by Quantitative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2675"/>
            <a:ext cx="8839200" cy="1143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74116"/>
            <a:ext cx="1624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 fixed x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827463"/>
            <a:ext cx="7645400" cy="482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929906"/>
            <a:ext cx="6096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Both slope and intercept depend on value of x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5780516"/>
            <a:ext cx="7993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 for fixed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slope and intercept relating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to E(Y) depend </a:t>
            </a:r>
          </a:p>
          <a:p>
            <a:r>
              <a:rPr lang="en-US" sz="2400" dirty="0" smtClean="0"/>
              <a:t>on the value of x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59895"/>
          </a:xfrm>
        </p:spPr>
        <p:txBody>
          <a:bodyPr>
            <a:normAutofit/>
          </a:bodyPr>
          <a:lstStyle/>
          <a:p>
            <a:r>
              <a:rPr lang="en-US" dirty="0" smtClean="0"/>
              <a:t>Quantitative by Categorical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2133"/>
            <a:ext cx="8229600" cy="40647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regression line for each category.</a:t>
            </a:r>
          </a:p>
          <a:p>
            <a:r>
              <a:rPr lang="en-US" dirty="0" smtClean="0"/>
              <a:t>Interaction means slopes are not equal</a:t>
            </a:r>
          </a:p>
          <a:p>
            <a:r>
              <a:rPr lang="en-US" dirty="0" smtClean="0"/>
              <a:t>Form a product of quantitative variable by each dummy variable for the categorical variable</a:t>
            </a:r>
          </a:p>
          <a:p>
            <a:r>
              <a:rPr lang="en-US" dirty="0" smtClean="0"/>
              <a:t>For example, three treatments and one covariate: x</a:t>
            </a:r>
            <a:r>
              <a:rPr lang="en-US" baseline="-25000" dirty="0" smtClean="0"/>
              <a:t>1</a:t>
            </a:r>
            <a:r>
              <a:rPr lang="en-US" dirty="0" smtClean="0"/>
              <a:t> is the covariate and x</a:t>
            </a:r>
            <a:r>
              <a:rPr lang="en-US" baseline="-25000" dirty="0" smtClean="0"/>
              <a:t>2</a:t>
            </a:r>
            <a:r>
              <a:rPr lang="en-US" dirty="0" smtClean="0"/>
              <a:t>, x</a:t>
            </a:r>
            <a:r>
              <a:rPr lang="en-US" baseline="-25000" dirty="0" smtClean="0"/>
              <a:t>3</a:t>
            </a:r>
            <a:r>
              <a:rPr lang="en-US" dirty="0" smtClean="0"/>
              <a:t> are dummy variables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491163"/>
            <a:ext cx="6489700" cy="11176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23546"/>
            <a:ext cx="9042400" cy="4064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18454"/>
            <a:ext cx="9093200" cy="2298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table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88" y="284096"/>
            <a:ext cx="7078214" cy="178932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5893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null hypothesis would you test for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601932"/>
            <a:ext cx="8229600" cy="3057023"/>
          </a:xfrm>
        </p:spPr>
        <p:txBody>
          <a:bodyPr/>
          <a:lstStyle/>
          <a:p>
            <a:r>
              <a:rPr lang="en-US" dirty="0" smtClean="0"/>
              <a:t>Equal slopes</a:t>
            </a:r>
          </a:p>
          <a:p>
            <a:r>
              <a:rPr lang="en-US" dirty="0" smtClean="0"/>
              <a:t>Comparing slopes for group one vs three</a:t>
            </a:r>
          </a:p>
          <a:p>
            <a:r>
              <a:rPr lang="en-US" dirty="0" smtClean="0"/>
              <a:t>Comparing slopes for group one vs two</a:t>
            </a:r>
          </a:p>
          <a:p>
            <a:r>
              <a:rPr lang="en-US" dirty="0" smtClean="0"/>
              <a:t>Equal regressions</a:t>
            </a:r>
          </a:p>
          <a:p>
            <a:r>
              <a:rPr lang="en-US" dirty="0" smtClean="0"/>
              <a:t>Interaction between group and x</a:t>
            </a:r>
            <a:r>
              <a:rPr lang="en-US" baseline="-25000" dirty="0" smtClean="0"/>
              <a:t>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between A and B means</a:t>
            </a:r>
          </a:p>
          <a:p>
            <a:pPr lvl="1"/>
            <a:r>
              <a:rPr lang="en-US" dirty="0" smtClean="0"/>
              <a:t>Relationship of A to Y depends on value of B</a:t>
            </a:r>
          </a:p>
          <a:p>
            <a:pPr lvl="1"/>
            <a:r>
              <a:rPr lang="en-US" dirty="0" smtClean="0"/>
              <a:t>Relationship of B to Y depends on value of A</a:t>
            </a:r>
          </a:p>
          <a:p>
            <a:r>
              <a:rPr lang="en-US" dirty="0" smtClean="0"/>
              <a:t>The two statements are formally equivalent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if H</a:t>
            </a:r>
            <a:r>
              <a:rPr lang="en-US" baseline="-25000" dirty="0" smtClean="0"/>
              <a:t>0</a:t>
            </a:r>
            <a:r>
              <a:rPr lang="en-US" dirty="0" smtClean="0"/>
              <a:t>: β</a:t>
            </a:r>
            <a:r>
              <a:rPr lang="en-US" baseline="-25000" dirty="0" smtClean="0"/>
              <a:t>4</a:t>
            </a:r>
            <a:r>
              <a:rPr lang="en-US" dirty="0" smtClean="0"/>
              <a:t>=β</a:t>
            </a:r>
            <a:r>
              <a:rPr lang="en-US" baseline="-25000" dirty="0" smtClean="0"/>
              <a:t>5</a:t>
            </a:r>
            <a:r>
              <a:rPr lang="en-US" dirty="0" smtClean="0"/>
              <a:t>=0 is rejected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0995"/>
          </a:xfrm>
        </p:spPr>
        <p:txBody>
          <a:bodyPr/>
          <a:lstStyle/>
          <a:p>
            <a:r>
              <a:rPr lang="en-US" dirty="0" smtClean="0"/>
              <a:t>How do you test Group “controlling” for x</a:t>
            </a:r>
            <a:r>
              <a:rPr lang="en-US" baseline="-25000" dirty="0" smtClean="0"/>
              <a:t>1</a:t>
            </a:r>
            <a:r>
              <a:rPr lang="en-US" dirty="0" smtClean="0"/>
              <a:t>?</a:t>
            </a:r>
          </a:p>
          <a:p>
            <a:r>
              <a:rPr lang="en-US" dirty="0" smtClean="0"/>
              <a:t>A reasonable choice is to set x</a:t>
            </a:r>
            <a:r>
              <a:rPr lang="en-US" baseline="-25000" dirty="0" smtClean="0"/>
              <a:t>1</a:t>
            </a:r>
            <a:r>
              <a:rPr lang="en-US" dirty="0" smtClean="0"/>
              <a:t> to its sample mean, and compare treatments at that point.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000" dirty="0" smtClean="0"/>
              <a:t>How about setting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to sample mean of the group (3 different values)?</a:t>
            </a:r>
          </a:p>
          <a:p>
            <a:r>
              <a:rPr lang="en-US" sz="2000" dirty="0" smtClean="0"/>
              <a:t>With random assignment to Group, all three means just estimate E(X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), and the mean of all the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values is a better estimate.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302f14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Categorical means </a:t>
            </a:r>
            <a:r>
              <a:rPr lang="en-US" i="1" dirty="0" smtClean="0"/>
              <a:t>unordered</a:t>
            </a:r>
            <a:r>
              <a:rPr lang="en-US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2301"/>
            <a:ext cx="8229600" cy="3779183"/>
          </a:xfrm>
        </p:spPr>
        <p:txBody>
          <a:bodyPr/>
          <a:lstStyle/>
          <a:p>
            <a:r>
              <a:rPr lang="en-US" dirty="0" smtClean="0"/>
              <a:t>Like Field of Study:  Humanities, Sciences, Social Sciences</a:t>
            </a:r>
          </a:p>
          <a:p>
            <a:r>
              <a:rPr lang="en-US" dirty="0" smtClean="0"/>
              <a:t>Could number them 1 2 3, but what would the regression coefficients mean?</a:t>
            </a:r>
          </a:p>
          <a:p>
            <a:r>
              <a:rPr lang="en-US" dirty="0" smtClean="0"/>
              <a:t>But you really want them in your regression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5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 </a:t>
            </a:r>
            <a:r>
              <a:rPr lang="en-US" dirty="0" smtClean="0"/>
              <a:t>One Categorical Explanatory Variable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X=1 means Drug, X=0 means Placebo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Population mean is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For patients getting the drug, mean response is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For patients getting the placebo, mean response is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438400"/>
            <a:ext cx="3937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810000"/>
            <a:ext cx="36957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5181600"/>
            <a:ext cx="2844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 Sample regression coefficients for a binary e</a:t>
            </a:r>
            <a:r>
              <a:rPr lang="en-US" dirty="0" smtClean="0"/>
              <a:t>xplanatory </a:t>
            </a:r>
            <a:r>
              <a:rPr lang="en-US" dirty="0"/>
              <a:t>v</a:t>
            </a:r>
            <a:r>
              <a:rPr lang="en-US" dirty="0" smtClean="0"/>
              <a:t>ariable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X=1 means Drug, X=0 means Placebo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Predicted response is 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For patients getting the drug, predicted response is 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For patients getting the placebo, predicted response is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2625110"/>
            <a:ext cx="2717800" cy="5715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4422994"/>
            <a:ext cx="3632200" cy="5715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61" y="5764272"/>
            <a:ext cx="261620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       Regression </a:t>
            </a:r>
            <a:r>
              <a:rPr lang="en-US" dirty="0"/>
              <a:t>test of  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Same as an independent t-test</a:t>
            </a:r>
          </a:p>
          <a:p>
            <a:pPr eaLnBrk="1" hangingPunct="1"/>
            <a:r>
              <a:rPr lang="en-US" dirty="0"/>
              <a:t>Same as a oneway ANOVA with 2 categories</a:t>
            </a:r>
          </a:p>
          <a:p>
            <a:pPr eaLnBrk="1" hangingPunct="1"/>
            <a:r>
              <a:rPr lang="en-US" dirty="0"/>
              <a:t>Same t, same F, same p-value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/>
          </a:p>
          <a:p>
            <a:r>
              <a:rPr lang="en-US" dirty="0">
                <a:ea typeface="ＭＳ Ｐゴシック" charset="-128"/>
              </a:rPr>
              <a:t>Now extend to more than 2 categories</a:t>
            </a:r>
          </a:p>
          <a:p>
            <a:pPr eaLnBrk="1" hangingPunct="1"/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952" y="719499"/>
            <a:ext cx="2260600" cy="444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Drug A, Drug B, Placebo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r>
              <a:rPr lang="en-US" dirty="0"/>
              <a:t>Fill in the table</a:t>
            </a:r>
          </a:p>
        </p:txBody>
      </p:sp>
      <p:pic>
        <p:nvPicPr>
          <p:cNvPr id="15364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743200"/>
            <a:ext cx="54229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8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343400"/>
            <a:ext cx="6769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Drug A, Drug B, Placebo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63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362200"/>
            <a:ext cx="54229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352800"/>
            <a:ext cx="6769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5534561"/>
            <a:ext cx="82870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dirty="0" smtClean="0"/>
              <a:t>Regression coefficients are </a:t>
            </a:r>
            <a:r>
              <a:rPr lang="en-US" i="1" dirty="0" smtClean="0"/>
              <a:t>contrasts </a:t>
            </a:r>
            <a:r>
              <a:rPr lang="en-US" dirty="0" smtClean="0"/>
              <a:t>with the category </a:t>
            </a:r>
          </a:p>
          <a:p>
            <a:pPr eaLnBrk="1" hangingPunct="1"/>
            <a:r>
              <a:rPr lang="en-US" dirty="0" smtClean="0"/>
              <a:t>that has no indicator – the </a:t>
            </a:r>
            <a:r>
              <a:rPr lang="en-US" i="1" dirty="0" smtClean="0"/>
              <a:t>reference </a:t>
            </a:r>
            <a:r>
              <a:rPr lang="en-US" dirty="0" smtClean="0"/>
              <a:t>category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Indicator dummy variable coding with intercept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Need </a:t>
            </a:r>
            <a:r>
              <a:rPr lang="en-US" dirty="0" smtClean="0"/>
              <a:t>p-1 indicators </a:t>
            </a:r>
            <a:r>
              <a:rPr lang="en-US" dirty="0"/>
              <a:t>to represent a categorical </a:t>
            </a:r>
            <a:r>
              <a:rPr lang="en-US" dirty="0" smtClean="0"/>
              <a:t>explanatory variable </a:t>
            </a:r>
            <a:r>
              <a:rPr lang="en-US" dirty="0"/>
              <a:t>with </a:t>
            </a:r>
            <a:r>
              <a:rPr lang="en-US" dirty="0" smtClean="0"/>
              <a:t>p categories.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you use p dummy variables, </a:t>
            </a:r>
            <a:r>
              <a:rPr lang="en-US" dirty="0" smtClean="0"/>
              <a:t>columns of the </a:t>
            </a:r>
            <a:r>
              <a:rPr lang="en-US" b="1" dirty="0" smtClean="0"/>
              <a:t>X</a:t>
            </a:r>
            <a:r>
              <a:rPr lang="en-US" dirty="0" smtClean="0"/>
              <a:t> matrix are linearly dependent.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Regression coefficients are </a:t>
            </a:r>
            <a:r>
              <a:rPr lang="en-US" i="1" dirty="0"/>
              <a:t>contrasts</a:t>
            </a:r>
            <a:r>
              <a:rPr lang="en-US" dirty="0"/>
              <a:t> with the category that has no </a:t>
            </a:r>
            <a:r>
              <a:rPr lang="en-US" dirty="0" smtClean="0"/>
              <a:t>indicator.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Call this the </a:t>
            </a:r>
            <a:r>
              <a:rPr lang="en-US" i="1" dirty="0"/>
              <a:t>reference </a:t>
            </a:r>
            <a:r>
              <a:rPr lang="en-US" i="1" dirty="0" smtClean="0"/>
              <a:t>category.</a:t>
            </a:r>
            <a:endParaRPr lang="en-US" i="1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Now add a quantitative variable (covariate)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Age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= 1 if Drug A, Zero otherwise</a:t>
            </a:r>
          </a:p>
          <a:p>
            <a:pPr eaLnBrk="1" hangingPunct="1"/>
            <a:r>
              <a:rPr lang="en-US" dirty="0"/>
              <a:t>x</a:t>
            </a:r>
            <a:r>
              <a:rPr lang="en-US" baseline="-25000" dirty="0"/>
              <a:t>3</a:t>
            </a:r>
            <a:r>
              <a:rPr lang="en-US" dirty="0"/>
              <a:t> = 1 if Drug B, Zero otherwise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8437" name="Picture 11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114800"/>
            <a:ext cx="74803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3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352800"/>
            <a:ext cx="66675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6269990"/>
            <a:ext cx="2578100" cy="241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1162</Words>
  <Application>Microsoft Macintosh PowerPoint</Application>
  <PresentationFormat>On-screen Show (4:3)</PresentationFormat>
  <Paragraphs>145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Categorical Independent Variables</vt:lpstr>
      <vt:lpstr>Categorical means unordered categories</vt:lpstr>
      <vt:lpstr> One Categorical Explanatory Variable</vt:lpstr>
      <vt:lpstr> Sample regression coefficients for a binary explanatory variable</vt:lpstr>
      <vt:lpstr>       Regression test of       </vt:lpstr>
      <vt:lpstr>Drug A, Drug B, Placebo</vt:lpstr>
      <vt:lpstr>Drug A, Drug B, Placebo</vt:lpstr>
      <vt:lpstr>Indicator dummy variable coding with intercept</vt:lpstr>
      <vt:lpstr>Now add a quantitative variable (covariate)</vt:lpstr>
      <vt:lpstr>Covariates</vt:lpstr>
      <vt:lpstr>Interactions</vt:lpstr>
      <vt:lpstr>Quantitative by Quantitative </vt:lpstr>
      <vt:lpstr>Quantitative by Categorical</vt:lpstr>
      <vt:lpstr>Make a table</vt:lpstr>
      <vt:lpstr>What null hypothesis would you test for</vt:lpstr>
      <vt:lpstr>General principle</vt:lpstr>
      <vt:lpstr>What to do if H0: β4=β5=0 is rejected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Regression</dc:title>
  <dc:creator>Earl Monroe</dc:creator>
  <cp:lastModifiedBy>Jerry Brunner</cp:lastModifiedBy>
  <cp:revision>189</cp:revision>
  <cp:lastPrinted>2013-10-11T02:30:57Z</cp:lastPrinted>
  <dcterms:created xsi:type="dcterms:W3CDTF">2012-10-17T02:13:19Z</dcterms:created>
  <dcterms:modified xsi:type="dcterms:W3CDTF">2014-11-03T19:34:36Z</dcterms:modified>
</cp:coreProperties>
</file>