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0"/>
  </p:notesMasterIdLst>
  <p:sldIdLst>
    <p:sldId id="306" r:id="rId2"/>
    <p:sldId id="364" r:id="rId3"/>
    <p:sldId id="314" r:id="rId4"/>
    <p:sldId id="315" r:id="rId5"/>
    <p:sldId id="316" r:id="rId6"/>
    <p:sldId id="317" r:id="rId7"/>
    <p:sldId id="318" r:id="rId8"/>
    <p:sldId id="319" r:id="rId9"/>
    <p:sldId id="320" r:id="rId10"/>
    <p:sldId id="372" r:id="rId11"/>
    <p:sldId id="365" r:id="rId12"/>
    <p:sldId id="366" r:id="rId13"/>
    <p:sldId id="367" r:id="rId14"/>
    <p:sldId id="369" r:id="rId15"/>
    <p:sldId id="370" r:id="rId16"/>
    <p:sldId id="368" r:id="rId17"/>
    <p:sldId id="371" r:id="rId18"/>
    <p:sldId id="335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0616" autoAdjust="0"/>
  </p:normalViewPr>
  <p:slideViewPr>
    <p:cSldViewPr snapToGrid="0" snapToObjects="1">
      <p:cViewPr varScale="1">
        <p:scale>
          <a:sx n="80" d="100"/>
          <a:sy n="80" d="100"/>
        </p:scale>
        <p:origin x="-1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524129-78A8-41F4-B7A3-A02D89128CE2}" type="datetimeFigureOut">
              <a:rPr lang="en-US" smtClean="0"/>
              <a:pPr/>
              <a:t>14-11-03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D1F681-D746-4142-9740-46B190D1190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87223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30BA9B-2565-4907-93C1-848D43B844E4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>
                <a:ea typeface="ＭＳ Ｐゴシック" charset="-128"/>
              </a:rPr>
              <a:t>So beta0 is the placebo group mean and beta1 is the DIFFERENCE between population means</a:t>
            </a:r>
          </a:p>
          <a:p>
            <a:pPr eaLnBrk="1" hangingPunct="1"/>
            <a:endParaRPr lang="en-US" dirty="0">
              <a:ea typeface="ＭＳ Ｐゴシック" charset="-128"/>
            </a:endParaRPr>
          </a:p>
          <a:p>
            <a:pPr eaLnBrk="1" hangingPunct="1"/>
            <a:r>
              <a:rPr lang="en-US" dirty="0">
                <a:ea typeface="ＭＳ Ｐゴシック" charset="-128"/>
              </a:rPr>
              <a:t>Scatterplot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E(Y|\</a:t>
            </a:r>
            <a:r>
              <a:rPr lang="en-US" dirty="0" err="1" smtClean="0"/>
              <a:t>mathbf</a:t>
            </a:r>
            <a:r>
              <a:rPr lang="en-US" dirty="0" smtClean="0"/>
              <a:t>{x}) = \beta_0 + \beta_1 x_1 + \beta_2 x_2 + \beta_3 x_3 + \beta_4x_1x_2 + \beta_5 x_1x_3 % 30</a:t>
            </a:r>
          </a:p>
          <a:p>
            <a:endParaRPr lang="en-US" dirty="0" smtClean="0"/>
          </a:p>
          <a:p>
            <a:r>
              <a:rPr lang="en-US" dirty="0" smtClean="0"/>
              <a:t>\begin{tabular}{|</a:t>
            </a:r>
            <a:r>
              <a:rPr lang="en-US" dirty="0" err="1" smtClean="0"/>
              <a:t>c|c|c|c</a:t>
            </a:r>
            <a:r>
              <a:rPr lang="en-US" dirty="0" smtClean="0"/>
              <a:t>|} \</a:t>
            </a:r>
            <a:r>
              <a:rPr lang="en-US" dirty="0" err="1" smtClean="0"/>
              <a:t>hline</a:t>
            </a:r>
            <a:endParaRPr lang="en-US" dirty="0" smtClean="0"/>
          </a:p>
          <a:p>
            <a:r>
              <a:rPr lang="en-US" dirty="0" smtClean="0"/>
              <a:t>Group   &amp; $x_2$ &amp; $x_3$ &amp;  $E(Y|\</a:t>
            </a:r>
            <a:r>
              <a:rPr lang="en-US" dirty="0" err="1" smtClean="0"/>
              <a:t>mathbf</a:t>
            </a:r>
            <a:r>
              <a:rPr lang="en-US" dirty="0" smtClean="0"/>
              <a:t>{x})$ \\ \</a:t>
            </a:r>
            <a:r>
              <a:rPr lang="en-US" dirty="0" err="1" smtClean="0"/>
              <a:t>hline</a:t>
            </a:r>
            <a:endParaRPr lang="en-US" dirty="0" smtClean="0"/>
          </a:p>
          <a:p>
            <a:r>
              <a:rPr lang="en-US" dirty="0" smtClean="0"/>
              <a:t>1       &amp; 1 &amp; 0  &amp; $(\beta_0+\beta_2) + (\beta_1+\beta_4) x_1$ \\ \</a:t>
            </a:r>
            <a:r>
              <a:rPr lang="en-US" dirty="0" err="1" smtClean="0"/>
              <a:t>hline</a:t>
            </a:r>
            <a:endParaRPr lang="en-US" dirty="0" smtClean="0"/>
          </a:p>
          <a:p>
            <a:r>
              <a:rPr lang="en-US" dirty="0" smtClean="0"/>
              <a:t>2       &amp; 0 &amp; 1  &amp; $(\beta_0+\beta_3) + (\beta_1+\beta_5) x_1$ \\ \</a:t>
            </a:r>
            <a:r>
              <a:rPr lang="en-US" dirty="0" err="1" smtClean="0"/>
              <a:t>hline</a:t>
            </a:r>
            <a:endParaRPr lang="en-US" dirty="0" smtClean="0"/>
          </a:p>
          <a:p>
            <a:r>
              <a:rPr lang="en-US" dirty="0" smtClean="0"/>
              <a:t>3       &amp; 0 &amp; 0  &amp; $~~~~~\beta_0 ~~~~+ ~~~~~\beta_1 ~~~~x_1$ \\ \</a:t>
            </a:r>
            <a:r>
              <a:rPr lang="en-US" dirty="0" err="1" smtClean="0"/>
              <a:t>hline</a:t>
            </a:r>
            <a:endParaRPr lang="en-US" dirty="0" smtClean="0"/>
          </a:p>
          <a:p>
            <a:r>
              <a:rPr lang="en-US" smtClean="0"/>
              <a:t>\end{tabular}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D1F681-D746-4142-9740-46B190D1190F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43635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is setting up Bruce’s paradox later.</a:t>
            </a:r>
            <a:r>
              <a:rPr lang="en-US" baseline="0" dirty="0" smtClean="0"/>
              <a:t>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8153D-F61D-4392-B9B2-E8FA0C4E4482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6B3DF1-9186-4AAF-8C42-33E083003A3F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>
                <a:ea typeface="ＭＳ Ｐゴシック" charset="-128"/>
              </a:rPr>
              <a:t>Scatterplot</a:t>
            </a:r>
          </a:p>
          <a:p>
            <a:pPr eaLnBrk="1" hangingPunct="1"/>
            <a:endParaRPr lang="en-US" dirty="0">
              <a:ea typeface="ＭＳ Ｐゴシック" charset="-128"/>
            </a:endParaRPr>
          </a:p>
          <a:p>
            <a:pPr eaLnBrk="1" hangingPunct="1"/>
            <a:r>
              <a:rPr lang="en-US" dirty="0">
                <a:ea typeface="ＭＳ Ｐゴシック" charset="-128"/>
              </a:rPr>
              <a:t>So b0 is the placebo group SAMPLE mean and b1 is the DIFFERENCE between sample </a:t>
            </a:r>
            <a:r>
              <a:rPr lang="en-US" dirty="0" smtClean="0">
                <a:ea typeface="ＭＳ Ｐゴシック" charset="-128"/>
              </a:rPr>
              <a:t>means</a:t>
            </a:r>
          </a:p>
          <a:p>
            <a:pPr eaLnBrk="1" hangingPunct="1"/>
            <a:endParaRPr lang="en-US" dirty="0" smtClean="0">
              <a:ea typeface="ＭＳ Ｐゴシック" charset="-128"/>
            </a:endParaRPr>
          </a:p>
          <a:p>
            <a:pPr eaLnBrk="1" hangingPunct="1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\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widehat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{Y} = \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widehat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{\beta}_0 + \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widehat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{\beta}_1 x % 36</a:t>
            </a:r>
          </a:p>
          <a:p>
            <a:pPr eaLnBrk="1" hangingPunct="1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\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widehat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{Y} = \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widehat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{\beta}_0 + \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widehat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{\beta}_1 = \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overline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{Y}_1 % 36</a:t>
            </a:r>
          </a:p>
          <a:p>
            <a:pPr eaLnBrk="1" hangingPunct="1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\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widehat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{Y} = \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widehat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{\beta}_0  = \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overline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{Y}_0 % 36</a:t>
            </a:r>
          </a:p>
          <a:p>
            <a:pPr eaLnBrk="1" hangingPunct="1"/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eaLnBrk="1" hangingPunct="1"/>
            <a:endParaRPr lang="en-US" dirty="0">
              <a:ea typeface="ＭＳ Ｐゴシック" charset="-128"/>
            </a:endParaRPr>
          </a:p>
          <a:p>
            <a:pPr eaLnBrk="1" hangingPunct="1"/>
            <a:endParaRPr lang="en-US" dirty="0" smtClean="0">
              <a:ea typeface="ＭＳ Ｐゴシック" charset="-128"/>
            </a:endParaRPr>
          </a:p>
          <a:p>
            <a:pPr eaLnBrk="1" hangingPunct="1"/>
            <a:endParaRPr lang="en-US" dirty="0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43B030-88E9-4F34-863E-572E6056401A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da-DK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H_0: \beta_1 = 0 % 36</a:t>
            </a:r>
            <a:endParaRPr lang="en-US" dirty="0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2A7351-7D44-4E59-B096-849CCC70DA65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>
                <a:ea typeface="ＭＳ Ｐゴシック" charset="-128"/>
              </a:rPr>
              <a:t>3-d Scatterplot: Three columns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256269-D7FE-4B24-AD16-5430067C26C3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C726236-5E24-4894-81C8-44541DF1B735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>
                <a:ea typeface="ＭＳ Ｐゴシック" charset="-128"/>
              </a:rPr>
              <a:t>Parallel Slopes, ANCOVA</a:t>
            </a:r>
          </a:p>
          <a:p>
            <a:pPr eaLnBrk="1" hangingPunct="1"/>
            <a:r>
              <a:rPr lang="en-US" dirty="0">
                <a:ea typeface="ＭＳ Ｐゴシック" charset="-128"/>
              </a:rPr>
              <a:t>Could have more than one covariate</a:t>
            </a:r>
          </a:p>
          <a:p>
            <a:pPr eaLnBrk="1" hangingPunct="1"/>
            <a:r>
              <a:rPr lang="en-US" dirty="0">
                <a:ea typeface="ＭＳ Ｐゴシック" charset="-128"/>
              </a:rPr>
              <a:t>Reduce MSE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Y &amp;=&amp; \beta_0 + \beta_1 x_1 + \beta_2 x_2 + \beta_3 x_1x_2 + \epsilon \\ \\</a:t>
            </a:r>
          </a:p>
          <a:p>
            <a:r>
              <a:rPr lang="nb-NO" dirty="0" smtClean="0"/>
              <a:t>E(Y|\</a:t>
            </a:r>
            <a:r>
              <a:rPr lang="nb-NO" dirty="0" err="1" smtClean="0"/>
              <a:t>mathbf</a:t>
            </a:r>
            <a:r>
              <a:rPr lang="nb-NO" dirty="0" smtClean="0"/>
              <a:t>{x}) &amp;=&amp; \beta_0 + \beta_1 x_1 + \beta_2 x_2 + \beta_3 x_1x_2 % 36</a:t>
            </a:r>
          </a:p>
          <a:p>
            <a:endParaRPr lang="nb-NO" dirty="0" smtClean="0"/>
          </a:p>
          <a:p>
            <a:r>
              <a:rPr lang="nb-NO" dirty="0" smtClean="0"/>
              <a:t>For </a:t>
            </a:r>
            <a:r>
              <a:rPr lang="nb-NO" dirty="0" err="1" smtClean="0"/>
              <a:t>fixed</a:t>
            </a:r>
            <a:r>
              <a:rPr lang="nb-NO" dirty="0" smtClean="0"/>
              <a:t> x2</a:t>
            </a:r>
          </a:p>
          <a:p>
            <a:endParaRPr lang="nb-NO" dirty="0" smtClean="0"/>
          </a:p>
          <a:p>
            <a:r>
              <a:rPr lang="nb-NO" dirty="0" smtClean="0"/>
              <a:t>E(Y|\</a:t>
            </a:r>
            <a:r>
              <a:rPr lang="nb-NO" dirty="0" err="1" smtClean="0"/>
              <a:t>mathbf</a:t>
            </a:r>
            <a:r>
              <a:rPr lang="nb-NO" dirty="0" smtClean="0"/>
              <a:t>{x}) = (\beta_0 + \beta_2 x_2) + (\beta_1+\beta_3 x_2) x_1   % 36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8153D-F61D-4392-B9B2-E8FA0C4E4482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Y &amp;=&amp; \beta_0 + \beta_1 x_1 + \beta_2 x_2 + \beta_3 x_3 \\</a:t>
            </a:r>
          </a:p>
          <a:p>
            <a:r>
              <a:rPr lang="da-DK" dirty="0" smtClean="0"/>
              <a:t>                &amp; &amp; +\, \beta_4x_1x_2 + \beta_5 x_1x_3 + \epsilon % 36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D1F681-D746-4142-9740-46B190D1190F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87763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0D697-E5CF-455B-B9F5-F4326600AE88}" type="datetimeFigureOut">
              <a:rPr lang="en-US" smtClean="0"/>
              <a:pPr/>
              <a:t>14-11-03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0AAF9-5BB1-4435-926D-8FFF904A1F3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0D697-E5CF-455B-B9F5-F4326600AE88}" type="datetimeFigureOut">
              <a:rPr lang="en-US" smtClean="0"/>
              <a:pPr/>
              <a:t>14-11-03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0AAF9-5BB1-4435-926D-8FFF904A1F3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0D697-E5CF-455B-B9F5-F4326600AE88}" type="datetimeFigureOut">
              <a:rPr lang="en-US" smtClean="0"/>
              <a:pPr/>
              <a:t>14-11-03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0AAF9-5BB1-4435-926D-8FFF904A1F3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0D697-E5CF-455B-B9F5-F4326600AE88}" type="datetimeFigureOut">
              <a:rPr lang="en-US" smtClean="0"/>
              <a:pPr/>
              <a:t>14-11-03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0AAF9-5BB1-4435-926D-8FFF904A1F3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0D697-E5CF-455B-B9F5-F4326600AE88}" type="datetimeFigureOut">
              <a:rPr lang="en-US" smtClean="0"/>
              <a:pPr/>
              <a:t>14-11-03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0AAF9-5BB1-4435-926D-8FFF904A1F3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0D697-E5CF-455B-B9F5-F4326600AE88}" type="datetimeFigureOut">
              <a:rPr lang="en-US" smtClean="0"/>
              <a:pPr/>
              <a:t>14-11-03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0AAF9-5BB1-4435-926D-8FFF904A1F3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0D697-E5CF-455B-B9F5-F4326600AE88}" type="datetimeFigureOut">
              <a:rPr lang="en-US" smtClean="0"/>
              <a:pPr/>
              <a:t>14-11-03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0AAF9-5BB1-4435-926D-8FFF904A1F3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0D697-E5CF-455B-B9F5-F4326600AE88}" type="datetimeFigureOut">
              <a:rPr lang="en-US" smtClean="0"/>
              <a:pPr/>
              <a:t>14-11-03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0AAF9-5BB1-4435-926D-8FFF904A1F3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0D697-E5CF-455B-B9F5-F4326600AE88}" type="datetimeFigureOut">
              <a:rPr lang="en-US" smtClean="0"/>
              <a:pPr/>
              <a:t>14-11-03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0AAF9-5BB1-4435-926D-8FFF904A1F3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0D697-E5CF-455B-B9F5-F4326600AE88}" type="datetimeFigureOut">
              <a:rPr lang="en-US" smtClean="0"/>
              <a:pPr/>
              <a:t>14-11-03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0AAF9-5BB1-4435-926D-8FFF904A1F3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0D697-E5CF-455B-B9F5-F4326600AE88}" type="datetimeFigureOut">
              <a:rPr lang="en-US" smtClean="0"/>
              <a:pPr/>
              <a:t>14-11-03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0AAF9-5BB1-4435-926D-8FFF904A1F3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30D697-E5CF-455B-B9F5-F4326600AE88}" type="datetimeFigureOut">
              <a:rPr lang="en-US" smtClean="0"/>
              <a:pPr/>
              <a:t>14-11-03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60AAF9-5BB1-4435-926D-8FFF904A1F3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4" Type="http://schemas.openxmlformats.org/officeDocument/2006/relationships/image" Target="../media/image15.emf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6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4" Type="http://schemas.openxmlformats.org/officeDocument/2006/relationships/image" Target="../media/image18.emf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e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hyperlink" Target="http://www.utstat.toronto.edu/brunner/oldclass/302f14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4" Type="http://schemas.openxmlformats.org/officeDocument/2006/relationships/image" Target="../media/image5.emf"/><Relationship Id="rId5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7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4" Type="http://schemas.openxmlformats.org/officeDocument/2006/relationships/image" Target="../media/image12.png"/><Relationship Id="rId5" Type="http://schemas.openxmlformats.org/officeDocument/2006/relationships/image" Target="../media/image13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60400"/>
            <a:ext cx="7772400" cy="1470025"/>
          </a:xfrm>
        </p:spPr>
        <p:txBody>
          <a:bodyPr/>
          <a:lstStyle/>
          <a:p>
            <a:r>
              <a:rPr lang="en-US" dirty="0" smtClean="0"/>
              <a:t>Categorical Independent Variables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170579"/>
            <a:ext cx="6400800" cy="1372064"/>
          </a:xfrm>
        </p:spPr>
        <p:txBody>
          <a:bodyPr/>
          <a:lstStyle/>
          <a:p>
            <a:r>
              <a:rPr lang="en-US" dirty="0" smtClean="0"/>
              <a:t>STA302 Fall </a:t>
            </a:r>
            <a:r>
              <a:rPr lang="en-US" dirty="0" smtClean="0"/>
              <a:t>2014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806935" y="5644444"/>
            <a:ext cx="40042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See last slide for copyright information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Covariates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Of course there could be more than one</a:t>
            </a:r>
          </a:p>
          <a:p>
            <a:r>
              <a:rPr lang="en-US" dirty="0" smtClean="0"/>
              <a:t>Reduce MSE, make tests more sensitive</a:t>
            </a:r>
          </a:p>
          <a:p>
            <a:r>
              <a:rPr lang="en-US" dirty="0" smtClean="0"/>
              <a:t>If values of categorical IV are not randomly assigned, including relevant covariates could change </a:t>
            </a:r>
            <a:r>
              <a:rPr lang="en-US" smtClean="0"/>
              <a:t>the conclusions.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2222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Interaction between independent variables means “It depends.”</a:t>
            </a:r>
          </a:p>
          <a:p>
            <a:r>
              <a:rPr lang="en-US" dirty="0" smtClean="0"/>
              <a:t>Relationship between one explanatory variable and the response variable </a:t>
            </a:r>
            <a:r>
              <a:rPr lang="en-US" i="1" dirty="0" smtClean="0"/>
              <a:t>depends </a:t>
            </a:r>
            <a:r>
              <a:rPr lang="en-US" dirty="0" smtClean="0"/>
              <a:t>on the value of the other explanatory </a:t>
            </a:r>
            <a:r>
              <a:rPr lang="en-US" dirty="0"/>
              <a:t>variable. </a:t>
            </a:r>
            <a:endParaRPr lang="en-US" dirty="0" smtClean="0"/>
          </a:p>
          <a:p>
            <a:r>
              <a:rPr lang="en-US" dirty="0" smtClean="0"/>
              <a:t>Can have</a:t>
            </a:r>
          </a:p>
          <a:p>
            <a:pPr lvl="1"/>
            <a:r>
              <a:rPr lang="en-US" dirty="0" smtClean="0"/>
              <a:t>Quantitative by quantitative</a:t>
            </a:r>
          </a:p>
          <a:p>
            <a:pPr lvl="1"/>
            <a:r>
              <a:rPr lang="en-US" dirty="0" smtClean="0"/>
              <a:t>Quantitative by categorical</a:t>
            </a:r>
          </a:p>
          <a:p>
            <a:pPr lvl="1"/>
            <a:r>
              <a:rPr lang="en-US" dirty="0" smtClean="0"/>
              <a:t>Categorical by categorical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13892"/>
            <a:ext cx="8229600" cy="62778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Quantitative by Quantitative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Picture 3" descr="latex-image-1.pd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082675"/>
            <a:ext cx="8839200" cy="1143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2774116"/>
            <a:ext cx="16245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For fixed x</a:t>
            </a:r>
            <a:r>
              <a:rPr lang="en-US" sz="2400" baseline="-25000" dirty="0" smtClean="0"/>
              <a:t>2</a:t>
            </a:r>
            <a:endParaRPr lang="en-US" sz="2400" baseline="-25000" dirty="0"/>
          </a:p>
        </p:txBody>
      </p:sp>
      <p:pic>
        <p:nvPicPr>
          <p:cNvPr id="6" name="Picture 5" descr="latex-image-1.pd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" y="3827463"/>
            <a:ext cx="7645400" cy="4826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57200" y="4929906"/>
            <a:ext cx="60967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Both slope and intercept depend on value of x</a:t>
            </a:r>
            <a:r>
              <a:rPr lang="en-US" sz="2400" baseline="-25000" dirty="0" smtClean="0"/>
              <a:t>2</a:t>
            </a:r>
            <a:endParaRPr lang="en-US" sz="2400" baseline="-25000" dirty="0"/>
          </a:p>
        </p:txBody>
      </p:sp>
      <p:sp>
        <p:nvSpPr>
          <p:cNvPr id="8" name="TextBox 7"/>
          <p:cNvSpPr txBox="1"/>
          <p:nvPr/>
        </p:nvSpPr>
        <p:spPr>
          <a:xfrm>
            <a:off x="457200" y="5780516"/>
            <a:ext cx="799374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And for fixed x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 slope and intercept relating x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to E(Y) depend </a:t>
            </a:r>
          </a:p>
          <a:p>
            <a:r>
              <a:rPr lang="en-US" sz="2400" dirty="0" smtClean="0"/>
              <a:t>on the value of x</a:t>
            </a:r>
            <a:r>
              <a:rPr lang="en-US" sz="2400" baseline="-25000" dirty="0" smtClean="0"/>
              <a:t>1</a:t>
            </a:r>
            <a:endParaRPr lang="en-US" sz="2400" baseline="-25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8229600" cy="859895"/>
          </a:xfrm>
        </p:spPr>
        <p:txBody>
          <a:bodyPr>
            <a:normAutofit/>
          </a:bodyPr>
          <a:lstStyle/>
          <a:p>
            <a:r>
              <a:rPr lang="en-US" dirty="0" smtClean="0"/>
              <a:t>Quantitative by Categorical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2133"/>
            <a:ext cx="8229600" cy="4064754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One regression line for each category.</a:t>
            </a:r>
          </a:p>
          <a:p>
            <a:r>
              <a:rPr lang="en-US" dirty="0" smtClean="0"/>
              <a:t>Interaction means slopes are not equal</a:t>
            </a:r>
          </a:p>
          <a:p>
            <a:r>
              <a:rPr lang="en-US" dirty="0" smtClean="0"/>
              <a:t>Form a product of quantitative variable by each dummy variable for the categorical variable</a:t>
            </a:r>
          </a:p>
          <a:p>
            <a:r>
              <a:rPr lang="en-US" dirty="0" smtClean="0"/>
              <a:t>For example, three treatments and one covariate: x</a:t>
            </a:r>
            <a:r>
              <a:rPr lang="en-US" baseline="-25000" dirty="0" smtClean="0"/>
              <a:t>1</a:t>
            </a:r>
            <a:r>
              <a:rPr lang="en-US" dirty="0" smtClean="0"/>
              <a:t> is the covariate and x</a:t>
            </a:r>
            <a:r>
              <a:rPr lang="en-US" baseline="-25000" dirty="0" smtClean="0"/>
              <a:t>2</a:t>
            </a:r>
            <a:r>
              <a:rPr lang="en-US" dirty="0" smtClean="0"/>
              <a:t>, x</a:t>
            </a:r>
            <a:r>
              <a:rPr lang="en-US" baseline="-25000" dirty="0" smtClean="0"/>
              <a:t>3</a:t>
            </a:r>
            <a:r>
              <a:rPr lang="en-US" dirty="0" smtClean="0"/>
              <a:t> are dummy variables</a:t>
            </a:r>
            <a:endParaRPr lang="en-US" dirty="0"/>
          </a:p>
        </p:txBody>
      </p:sp>
      <p:pic>
        <p:nvPicPr>
          <p:cNvPr id="4" name="Picture 3" descr="latex-image-1.pd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5491163"/>
            <a:ext cx="6489700" cy="11176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atex-image-1.pd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123546"/>
            <a:ext cx="9042400" cy="406400"/>
          </a:xfrm>
          <a:prstGeom prst="rect">
            <a:avLst/>
          </a:prstGeom>
        </p:spPr>
      </p:pic>
      <p:pic>
        <p:nvPicPr>
          <p:cNvPr id="7" name="Picture 6" descr="latex-image-1.pd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3718454"/>
            <a:ext cx="9093200" cy="22987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Make a table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latex-image-1.pd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1488" y="284096"/>
            <a:ext cx="7078214" cy="1789325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458932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What null hypothesis would you test for</a:t>
            </a:r>
            <a:endParaRPr lang="en-US" sz="36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3601932"/>
            <a:ext cx="8229600" cy="3057023"/>
          </a:xfrm>
        </p:spPr>
        <p:txBody>
          <a:bodyPr/>
          <a:lstStyle/>
          <a:p>
            <a:r>
              <a:rPr lang="en-US" dirty="0" smtClean="0"/>
              <a:t>Equal slopes</a:t>
            </a:r>
          </a:p>
          <a:p>
            <a:r>
              <a:rPr lang="en-US" dirty="0" smtClean="0"/>
              <a:t>Comparing slopes for group one vs three</a:t>
            </a:r>
          </a:p>
          <a:p>
            <a:r>
              <a:rPr lang="en-US" dirty="0" smtClean="0"/>
              <a:t>Comparing slopes for group one vs two</a:t>
            </a:r>
          </a:p>
          <a:p>
            <a:r>
              <a:rPr lang="en-US" dirty="0" smtClean="0"/>
              <a:t>Equal regressions</a:t>
            </a:r>
          </a:p>
          <a:p>
            <a:r>
              <a:rPr lang="en-US" dirty="0" smtClean="0"/>
              <a:t>Interaction between group and x</a:t>
            </a:r>
            <a:r>
              <a:rPr lang="en-US" baseline="-25000" dirty="0" smtClean="0"/>
              <a:t>1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principle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Interaction between A and B means</a:t>
            </a:r>
          </a:p>
          <a:p>
            <a:pPr lvl="1"/>
            <a:r>
              <a:rPr lang="en-US" dirty="0" smtClean="0"/>
              <a:t>Relationship of A to Y depends on value of B</a:t>
            </a:r>
          </a:p>
          <a:p>
            <a:pPr lvl="1"/>
            <a:r>
              <a:rPr lang="en-US" dirty="0" smtClean="0"/>
              <a:t>Relationship of B to Y depends on value of A</a:t>
            </a:r>
          </a:p>
          <a:p>
            <a:r>
              <a:rPr lang="en-US" dirty="0" smtClean="0"/>
              <a:t>The two statements are formally equivalent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to do if H</a:t>
            </a:r>
            <a:r>
              <a:rPr lang="en-US" baseline="-25000" dirty="0" smtClean="0"/>
              <a:t>0</a:t>
            </a:r>
            <a:r>
              <a:rPr lang="en-US" dirty="0" smtClean="0"/>
              <a:t>: β</a:t>
            </a:r>
            <a:r>
              <a:rPr lang="en-US" baseline="-25000" dirty="0" smtClean="0"/>
              <a:t>4</a:t>
            </a:r>
            <a:r>
              <a:rPr lang="en-US" dirty="0" smtClean="0"/>
              <a:t>=β</a:t>
            </a:r>
            <a:r>
              <a:rPr lang="en-US" baseline="-25000" dirty="0" smtClean="0"/>
              <a:t>5</a:t>
            </a:r>
            <a:r>
              <a:rPr lang="en-US" dirty="0" smtClean="0"/>
              <a:t>=0 is rejected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50995"/>
          </a:xfrm>
        </p:spPr>
        <p:txBody>
          <a:bodyPr/>
          <a:lstStyle/>
          <a:p>
            <a:r>
              <a:rPr lang="en-US" dirty="0" smtClean="0"/>
              <a:t>How do you test Group “controlling” for x</a:t>
            </a:r>
            <a:r>
              <a:rPr lang="en-US" baseline="-25000" dirty="0" smtClean="0"/>
              <a:t>1</a:t>
            </a:r>
            <a:r>
              <a:rPr lang="en-US" dirty="0" smtClean="0"/>
              <a:t>?</a:t>
            </a:r>
          </a:p>
          <a:p>
            <a:r>
              <a:rPr lang="en-US" dirty="0" smtClean="0"/>
              <a:t>A reasonable choice is to set x</a:t>
            </a:r>
            <a:r>
              <a:rPr lang="en-US" baseline="-25000" dirty="0" smtClean="0"/>
              <a:t>1</a:t>
            </a:r>
            <a:r>
              <a:rPr lang="en-US" dirty="0" smtClean="0"/>
              <a:t> to its sample mean, and compare treatments at that point.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sz="2000" dirty="0" smtClean="0"/>
              <a:t>How about setting x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 to sample mean of the group (3 different values)?</a:t>
            </a:r>
          </a:p>
          <a:p>
            <a:r>
              <a:rPr lang="en-US" sz="2000" dirty="0" smtClean="0"/>
              <a:t>With random assignment to Group, all three means just estimate E(X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), and the mean of all the x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 values is a better estimate.</a:t>
            </a:r>
            <a:endParaRPr lang="en-US" sz="20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Copyright Information</a:t>
            </a:r>
            <a:endParaRPr lang="en-US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 bwMode="auto">
          <a:xfrm>
            <a:off x="685800" y="2667000"/>
            <a:ext cx="7770813" cy="2743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This slide show was prepared by Jerry Brunner, Department of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Statistics, University of Toronto. It is licensed under a Creative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Commons Attribution -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ShareAlike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3.0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Unported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License. Use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any part of it as you like and share the result freely. These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Powerpoint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slides will be available from the course website: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2"/>
              </a:rPr>
              <a:t>http://www.utstat.toronto.edu/brunner/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2"/>
              </a:rPr>
              <a:t>oldclass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2"/>
              </a:rPr>
              <a:t>/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2"/>
              </a:rPr>
              <a:t>302f14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Categorical means </a:t>
            </a:r>
            <a:r>
              <a:rPr lang="en-US" i="1" dirty="0" smtClean="0"/>
              <a:t>unordered</a:t>
            </a:r>
            <a:r>
              <a:rPr lang="en-US" dirty="0" smtClean="0"/>
              <a:t> categories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42301"/>
            <a:ext cx="8229600" cy="3779183"/>
          </a:xfrm>
        </p:spPr>
        <p:txBody>
          <a:bodyPr/>
          <a:lstStyle/>
          <a:p>
            <a:r>
              <a:rPr lang="en-US" dirty="0" smtClean="0"/>
              <a:t>Like Field of Study:  Humanities, Sciences, Social Sciences</a:t>
            </a:r>
          </a:p>
          <a:p>
            <a:r>
              <a:rPr lang="en-US" dirty="0" smtClean="0"/>
              <a:t>Could number them 1 2 3, but what would the regression coefficients mean?</a:t>
            </a:r>
          </a:p>
          <a:p>
            <a:r>
              <a:rPr lang="en-US" dirty="0" smtClean="0"/>
              <a:t>But you really want them in your regression model.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25567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0"/>
            <a:ext cx="91440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/>
              <a:t> </a:t>
            </a:r>
            <a:r>
              <a:rPr lang="en-US" dirty="0" smtClean="0"/>
              <a:t>One Categorical Explanatory Variable</a:t>
            </a:r>
            <a:endParaRPr lang="en-US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/>
              <a:t>X=1 means Drug, X=0 means Placebo</a:t>
            </a:r>
          </a:p>
          <a:p>
            <a:pPr eaLnBrk="1" hangingPunct="1">
              <a:lnSpc>
                <a:spcPct val="90000"/>
              </a:lnSpc>
            </a:pPr>
            <a:endParaRPr lang="en-US" sz="2800" dirty="0"/>
          </a:p>
          <a:p>
            <a:pPr eaLnBrk="1" hangingPunct="1">
              <a:lnSpc>
                <a:spcPct val="90000"/>
              </a:lnSpc>
            </a:pPr>
            <a:r>
              <a:rPr lang="en-US" sz="2800" dirty="0"/>
              <a:t>Population mean is </a:t>
            </a:r>
          </a:p>
          <a:p>
            <a:pPr eaLnBrk="1" hangingPunct="1">
              <a:lnSpc>
                <a:spcPct val="90000"/>
              </a:lnSpc>
            </a:pPr>
            <a:endParaRPr lang="en-US" sz="2800" dirty="0"/>
          </a:p>
          <a:p>
            <a:pPr eaLnBrk="1" hangingPunct="1">
              <a:lnSpc>
                <a:spcPct val="90000"/>
              </a:lnSpc>
            </a:pPr>
            <a:r>
              <a:rPr lang="en-US" sz="2800" dirty="0"/>
              <a:t>For patients getting the drug, mean response is </a:t>
            </a:r>
          </a:p>
          <a:p>
            <a:pPr eaLnBrk="1" hangingPunct="1">
              <a:lnSpc>
                <a:spcPct val="90000"/>
              </a:lnSpc>
            </a:pPr>
            <a:endParaRPr lang="en-US" sz="2800" dirty="0"/>
          </a:p>
          <a:p>
            <a:pPr eaLnBrk="1" hangingPunct="1">
              <a:lnSpc>
                <a:spcPct val="90000"/>
              </a:lnSpc>
            </a:pPr>
            <a:r>
              <a:rPr lang="en-US" sz="2800" dirty="0"/>
              <a:t>For patients getting the placebo, mean response is</a:t>
            </a:r>
          </a:p>
          <a:p>
            <a:pPr eaLnBrk="1" hangingPunct="1">
              <a:lnSpc>
                <a:spcPct val="90000"/>
              </a:lnSpc>
            </a:pPr>
            <a:endParaRPr lang="en-US" sz="2800" dirty="0"/>
          </a:p>
        </p:txBody>
      </p:sp>
      <p:pic>
        <p:nvPicPr>
          <p:cNvPr id="12292" name="Picture 4" descr="latex-image-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95800" y="2438400"/>
            <a:ext cx="3937000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3" name="Picture 5" descr="latex-image-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0" y="3810000"/>
            <a:ext cx="3695700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4" name="Picture 6" descr="latex-image-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648200" y="5181600"/>
            <a:ext cx="2844800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/>
              <a:t> Sample regression coefficients for a binary e</a:t>
            </a:r>
            <a:r>
              <a:rPr lang="en-US" dirty="0" smtClean="0"/>
              <a:t>xplanatory </a:t>
            </a:r>
            <a:r>
              <a:rPr lang="en-US" dirty="0"/>
              <a:t>v</a:t>
            </a:r>
            <a:r>
              <a:rPr lang="en-US" dirty="0" smtClean="0"/>
              <a:t>ariable</a:t>
            </a:r>
            <a:endParaRPr lang="en-US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8288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/>
              <a:t>X=1 means Drug, X=0 means Placebo</a:t>
            </a:r>
            <a:endParaRPr lang="en-US" sz="2400" dirty="0"/>
          </a:p>
          <a:p>
            <a:pPr eaLnBrk="1" hangingPunct="1">
              <a:lnSpc>
                <a:spcPct val="90000"/>
              </a:lnSpc>
            </a:pPr>
            <a:endParaRPr lang="en-US" sz="2400" dirty="0"/>
          </a:p>
          <a:p>
            <a:pPr eaLnBrk="1" hangingPunct="1">
              <a:lnSpc>
                <a:spcPct val="90000"/>
              </a:lnSpc>
            </a:pPr>
            <a:r>
              <a:rPr lang="en-US" sz="2400" dirty="0"/>
              <a:t>Predicted response is </a:t>
            </a:r>
          </a:p>
          <a:p>
            <a:pPr eaLnBrk="1" hangingPunct="1">
              <a:lnSpc>
                <a:spcPct val="90000"/>
              </a:lnSpc>
            </a:pPr>
            <a:endParaRPr lang="en-US" sz="2400" dirty="0"/>
          </a:p>
          <a:p>
            <a:pPr eaLnBrk="1" hangingPunct="1">
              <a:lnSpc>
                <a:spcPct val="90000"/>
              </a:lnSpc>
            </a:pPr>
            <a:endParaRPr lang="en-US" sz="2400" dirty="0"/>
          </a:p>
          <a:p>
            <a:pPr eaLnBrk="1" hangingPunct="1">
              <a:lnSpc>
                <a:spcPct val="90000"/>
              </a:lnSpc>
            </a:pPr>
            <a:r>
              <a:rPr lang="en-US" sz="2400" dirty="0"/>
              <a:t>For patients getting the drug, predicted response is </a:t>
            </a:r>
          </a:p>
          <a:p>
            <a:pPr eaLnBrk="1" hangingPunct="1">
              <a:lnSpc>
                <a:spcPct val="90000"/>
              </a:lnSpc>
            </a:pPr>
            <a:endParaRPr lang="en-US" sz="2400" dirty="0"/>
          </a:p>
          <a:p>
            <a:pPr eaLnBrk="1" hangingPunct="1">
              <a:lnSpc>
                <a:spcPct val="90000"/>
              </a:lnSpc>
            </a:pPr>
            <a:endParaRPr lang="en-US" sz="2400" dirty="0"/>
          </a:p>
          <a:p>
            <a:pPr eaLnBrk="1" hangingPunct="1">
              <a:lnSpc>
                <a:spcPct val="90000"/>
              </a:lnSpc>
            </a:pPr>
            <a:r>
              <a:rPr lang="en-US" sz="2400" dirty="0"/>
              <a:t>For patients getting the placebo, predicted response is</a:t>
            </a:r>
          </a:p>
          <a:p>
            <a:pPr eaLnBrk="1" hangingPunct="1">
              <a:lnSpc>
                <a:spcPct val="90000"/>
              </a:lnSpc>
            </a:pPr>
            <a:endParaRPr lang="en-US" sz="2400" dirty="0"/>
          </a:p>
        </p:txBody>
      </p:sp>
      <p:pic>
        <p:nvPicPr>
          <p:cNvPr id="2" name="Picture 1" descr="latex-image-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8161" y="2625110"/>
            <a:ext cx="2717800" cy="571500"/>
          </a:xfrm>
          <a:prstGeom prst="rect">
            <a:avLst/>
          </a:prstGeom>
        </p:spPr>
      </p:pic>
      <p:pic>
        <p:nvPicPr>
          <p:cNvPr id="3" name="Picture 2" descr="latex-image-1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8161" y="4422994"/>
            <a:ext cx="3632200" cy="571500"/>
          </a:xfrm>
          <a:prstGeom prst="rect">
            <a:avLst/>
          </a:prstGeom>
        </p:spPr>
      </p:pic>
      <p:pic>
        <p:nvPicPr>
          <p:cNvPr id="4" name="Picture 3" descr="latex-image-1.pdf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8161" y="5764272"/>
            <a:ext cx="2616200" cy="5715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dirty="0" smtClean="0"/>
              <a:t>       Regression </a:t>
            </a:r>
            <a:r>
              <a:rPr lang="en-US" dirty="0"/>
              <a:t>test of  </a:t>
            </a:r>
            <a:r>
              <a:rPr lang="en-US" dirty="0" smtClean="0"/>
              <a:t>     </a:t>
            </a:r>
            <a:endParaRPr lang="en-US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Same as an independent t-test</a:t>
            </a:r>
          </a:p>
          <a:p>
            <a:pPr eaLnBrk="1" hangingPunct="1"/>
            <a:r>
              <a:rPr lang="en-US" dirty="0"/>
              <a:t>Same as a oneway ANOVA with 2 categories</a:t>
            </a:r>
          </a:p>
          <a:p>
            <a:pPr eaLnBrk="1" hangingPunct="1"/>
            <a:r>
              <a:rPr lang="en-US" dirty="0"/>
              <a:t>Same t, same F, same p-value</a:t>
            </a:r>
            <a:r>
              <a:rPr lang="en-US" dirty="0" smtClean="0"/>
              <a:t>.</a:t>
            </a:r>
          </a:p>
          <a:p>
            <a:pPr eaLnBrk="1" hangingPunct="1"/>
            <a:endParaRPr lang="en-US" dirty="0"/>
          </a:p>
          <a:p>
            <a:r>
              <a:rPr lang="en-US" dirty="0">
                <a:ea typeface="ＭＳ Ｐゴシック" charset="-128"/>
              </a:rPr>
              <a:t>Now extend to more than 2 categories</a:t>
            </a:r>
          </a:p>
          <a:p>
            <a:pPr eaLnBrk="1" hangingPunct="1"/>
            <a:endParaRPr lang="en-US" dirty="0"/>
          </a:p>
        </p:txBody>
      </p:sp>
      <p:pic>
        <p:nvPicPr>
          <p:cNvPr id="2" name="Picture 1" descr="latex-image-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3952" y="719499"/>
            <a:ext cx="2260600" cy="4445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/>
              <a:t>Drug A, Drug B, Placebo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114800"/>
          </a:xfrm>
        </p:spPr>
        <p:txBody>
          <a:bodyPr/>
          <a:lstStyle/>
          <a:p>
            <a:pPr eaLnBrk="1" hangingPunct="1"/>
            <a:r>
              <a:rPr lang="en-US" dirty="0"/>
              <a:t>x</a:t>
            </a:r>
            <a:r>
              <a:rPr lang="en-US" baseline="-25000" dirty="0"/>
              <a:t>1</a:t>
            </a:r>
            <a:r>
              <a:rPr lang="en-US" dirty="0"/>
              <a:t> = 1 if Drug A, Zero otherwise</a:t>
            </a:r>
          </a:p>
          <a:p>
            <a:pPr eaLnBrk="1" hangingPunct="1"/>
            <a:r>
              <a:rPr lang="en-US" dirty="0"/>
              <a:t>x</a:t>
            </a:r>
            <a:r>
              <a:rPr lang="en-US" baseline="-25000" dirty="0"/>
              <a:t>2</a:t>
            </a:r>
            <a:r>
              <a:rPr lang="en-US" dirty="0"/>
              <a:t> = 1 if Drug B, Zero otherwise</a:t>
            </a:r>
          </a:p>
          <a:p>
            <a:pPr eaLnBrk="1" hangingPunct="1"/>
            <a:r>
              <a:rPr lang="en-US" dirty="0"/>
              <a:t> </a:t>
            </a:r>
          </a:p>
          <a:p>
            <a:pPr eaLnBrk="1" hangingPunct="1"/>
            <a:r>
              <a:rPr lang="en-US" dirty="0"/>
              <a:t>Fill in the table</a:t>
            </a:r>
          </a:p>
        </p:txBody>
      </p:sp>
      <p:pic>
        <p:nvPicPr>
          <p:cNvPr id="15364" name="Picture 5" descr="latex-image-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66800" y="2743200"/>
            <a:ext cx="5422900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Picture 8" descr="latex-image-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90600" y="4343400"/>
            <a:ext cx="67691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838200"/>
          </a:xfrm>
        </p:spPr>
        <p:txBody>
          <a:bodyPr/>
          <a:lstStyle/>
          <a:p>
            <a:pPr eaLnBrk="1" hangingPunct="1"/>
            <a:r>
              <a:rPr lang="en-US" dirty="0"/>
              <a:t>Drug A, Drug B, Placebo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066800"/>
            <a:ext cx="7772400" cy="4114800"/>
          </a:xfrm>
        </p:spPr>
        <p:txBody>
          <a:bodyPr/>
          <a:lstStyle/>
          <a:p>
            <a:pPr eaLnBrk="1" hangingPunct="1"/>
            <a:r>
              <a:rPr lang="en-US" dirty="0"/>
              <a:t>x</a:t>
            </a:r>
            <a:r>
              <a:rPr lang="en-US" baseline="-25000" dirty="0"/>
              <a:t>1</a:t>
            </a:r>
            <a:r>
              <a:rPr lang="en-US" dirty="0"/>
              <a:t> = 1 if Drug A, Zero otherwise</a:t>
            </a:r>
          </a:p>
          <a:p>
            <a:pPr eaLnBrk="1" hangingPunct="1"/>
            <a:r>
              <a:rPr lang="en-US" dirty="0"/>
              <a:t>x</a:t>
            </a:r>
            <a:r>
              <a:rPr lang="en-US" baseline="-25000" dirty="0"/>
              <a:t>2</a:t>
            </a:r>
            <a:r>
              <a:rPr lang="en-US" dirty="0"/>
              <a:t> = 1 if Drug B, Zero otherwise</a:t>
            </a:r>
          </a:p>
          <a:p>
            <a:pPr eaLnBrk="1" hangingPunct="1"/>
            <a:r>
              <a:rPr lang="en-US" dirty="0"/>
              <a:t> </a:t>
            </a:r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</p:txBody>
      </p:sp>
      <p:pic>
        <p:nvPicPr>
          <p:cNvPr id="16388" name="Picture 4" descr="latex-image-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66800" y="2362200"/>
            <a:ext cx="5422900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Picture 7" descr="latex-image-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14400" y="3352800"/>
            <a:ext cx="67691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81000" y="5534561"/>
            <a:ext cx="828709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lang="en-US" dirty="0" smtClean="0"/>
              <a:t>Regression coefficients are </a:t>
            </a:r>
            <a:r>
              <a:rPr lang="en-US" i="1" dirty="0" smtClean="0"/>
              <a:t>contrasts </a:t>
            </a:r>
            <a:r>
              <a:rPr lang="en-US" dirty="0" smtClean="0"/>
              <a:t>with the category </a:t>
            </a:r>
          </a:p>
          <a:p>
            <a:pPr eaLnBrk="1" hangingPunct="1"/>
            <a:r>
              <a:rPr lang="en-US" dirty="0" smtClean="0"/>
              <a:t>that has no indicator – the </a:t>
            </a:r>
            <a:r>
              <a:rPr lang="en-US" i="1" dirty="0" smtClean="0"/>
              <a:t>reference </a:t>
            </a:r>
            <a:r>
              <a:rPr lang="en-US" dirty="0" smtClean="0"/>
              <a:t>category</a:t>
            </a:r>
          </a:p>
          <a:p>
            <a:endParaRPr lang="en-US" sz="3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/>
              <a:t>Indicator dummy variable coding with intercept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09800"/>
            <a:ext cx="7772400" cy="41148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/>
              <a:t>Need </a:t>
            </a:r>
            <a:r>
              <a:rPr lang="en-US" dirty="0" smtClean="0"/>
              <a:t>p-1 indicators </a:t>
            </a:r>
            <a:r>
              <a:rPr lang="en-US" dirty="0"/>
              <a:t>to represent a categorical </a:t>
            </a:r>
            <a:r>
              <a:rPr lang="en-US" dirty="0" smtClean="0"/>
              <a:t>explanatory variable </a:t>
            </a:r>
            <a:r>
              <a:rPr lang="en-US" dirty="0"/>
              <a:t>with </a:t>
            </a:r>
            <a:r>
              <a:rPr lang="en-US" dirty="0" smtClean="0"/>
              <a:t>p categories.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If </a:t>
            </a:r>
            <a:r>
              <a:rPr lang="en-US" dirty="0"/>
              <a:t>you use p dummy variables, </a:t>
            </a:r>
            <a:r>
              <a:rPr lang="en-US" dirty="0" smtClean="0"/>
              <a:t>columns of the </a:t>
            </a:r>
            <a:r>
              <a:rPr lang="en-US" b="1" dirty="0" smtClean="0"/>
              <a:t>X</a:t>
            </a:r>
            <a:r>
              <a:rPr lang="en-US" dirty="0" smtClean="0"/>
              <a:t> matrix are linearly dependent.</a:t>
            </a:r>
            <a:endParaRPr lang="en-US" dirty="0"/>
          </a:p>
          <a:p>
            <a:pPr eaLnBrk="1" hangingPunct="1">
              <a:lnSpc>
                <a:spcPct val="90000"/>
              </a:lnSpc>
            </a:pPr>
            <a:r>
              <a:rPr lang="en-US" dirty="0"/>
              <a:t>Regression coefficients are </a:t>
            </a:r>
            <a:r>
              <a:rPr lang="en-US" i="1" dirty="0"/>
              <a:t>contrasts</a:t>
            </a:r>
            <a:r>
              <a:rPr lang="en-US" dirty="0"/>
              <a:t> with the category that has no </a:t>
            </a:r>
            <a:r>
              <a:rPr lang="en-US" dirty="0" smtClean="0"/>
              <a:t>indicator.</a:t>
            </a:r>
            <a:endParaRPr lang="en-US" dirty="0"/>
          </a:p>
          <a:p>
            <a:pPr eaLnBrk="1" hangingPunct="1">
              <a:lnSpc>
                <a:spcPct val="90000"/>
              </a:lnSpc>
            </a:pPr>
            <a:r>
              <a:rPr lang="en-US" dirty="0"/>
              <a:t>Call this the </a:t>
            </a:r>
            <a:r>
              <a:rPr lang="en-US" i="1" dirty="0"/>
              <a:t>reference </a:t>
            </a:r>
            <a:r>
              <a:rPr lang="en-US" i="1" dirty="0" smtClean="0"/>
              <a:t>category.</a:t>
            </a:r>
            <a:endParaRPr lang="en-US" i="1" dirty="0"/>
          </a:p>
          <a:p>
            <a:pPr eaLnBrk="1" hangingPunct="1">
              <a:lnSpc>
                <a:spcPct val="90000"/>
              </a:lnSpc>
            </a:pPr>
            <a:endParaRPr lang="en-US" dirty="0"/>
          </a:p>
          <a:p>
            <a:pPr eaLnBrk="1" hangingPunct="1"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/>
              <a:t>Now add a quantitative variable (covariate)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114800"/>
          </a:xfrm>
        </p:spPr>
        <p:txBody>
          <a:bodyPr/>
          <a:lstStyle/>
          <a:p>
            <a:pPr eaLnBrk="1" hangingPunct="1"/>
            <a:r>
              <a:rPr lang="en-US" dirty="0"/>
              <a:t>x</a:t>
            </a:r>
            <a:r>
              <a:rPr lang="en-US" baseline="-25000" dirty="0"/>
              <a:t>1</a:t>
            </a:r>
            <a:r>
              <a:rPr lang="en-US" dirty="0"/>
              <a:t> = Age</a:t>
            </a:r>
          </a:p>
          <a:p>
            <a:pPr eaLnBrk="1" hangingPunct="1"/>
            <a:r>
              <a:rPr lang="en-US" dirty="0"/>
              <a:t>x</a:t>
            </a:r>
            <a:r>
              <a:rPr lang="en-US" baseline="-25000" dirty="0"/>
              <a:t>2</a:t>
            </a:r>
            <a:r>
              <a:rPr lang="en-US" dirty="0"/>
              <a:t> = 1 if Drug A, Zero otherwise</a:t>
            </a:r>
          </a:p>
          <a:p>
            <a:pPr eaLnBrk="1" hangingPunct="1"/>
            <a:r>
              <a:rPr lang="en-US" dirty="0"/>
              <a:t>x</a:t>
            </a:r>
            <a:r>
              <a:rPr lang="en-US" baseline="-25000" dirty="0"/>
              <a:t>3</a:t>
            </a:r>
            <a:r>
              <a:rPr lang="en-US" dirty="0"/>
              <a:t> = 1 if Drug B, Zero otherwise</a:t>
            </a:r>
          </a:p>
          <a:p>
            <a:pPr eaLnBrk="1" hangingPunct="1"/>
            <a:r>
              <a:rPr lang="en-US" dirty="0"/>
              <a:t> </a:t>
            </a:r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</p:txBody>
      </p:sp>
      <p:pic>
        <p:nvPicPr>
          <p:cNvPr id="18437" name="Picture 11" descr="latex-image-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4114800"/>
            <a:ext cx="7480300" cy="180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8" name="Picture 13" descr="latex-image-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66800" y="3352800"/>
            <a:ext cx="6667500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1" descr="latex-image-1.pdf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8950" y="6269990"/>
            <a:ext cx="2578100" cy="2413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2063</TotalTime>
  <Words>1162</Words>
  <Application>Microsoft Macintosh PowerPoint</Application>
  <PresentationFormat>On-screen Show (4:3)</PresentationFormat>
  <Paragraphs>145</Paragraphs>
  <Slides>18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Categorical Independent Variables</vt:lpstr>
      <vt:lpstr>Categorical means unordered categories</vt:lpstr>
      <vt:lpstr> One Categorical Explanatory Variable</vt:lpstr>
      <vt:lpstr> Sample regression coefficients for a binary explanatory variable</vt:lpstr>
      <vt:lpstr>       Regression test of       </vt:lpstr>
      <vt:lpstr>Drug A, Drug B, Placebo</vt:lpstr>
      <vt:lpstr>Drug A, Drug B, Placebo</vt:lpstr>
      <vt:lpstr>Indicator dummy variable coding with intercept</vt:lpstr>
      <vt:lpstr>Now add a quantitative variable (covariate)</vt:lpstr>
      <vt:lpstr>Covariates</vt:lpstr>
      <vt:lpstr>Interactions</vt:lpstr>
      <vt:lpstr>Quantitative by Quantitative </vt:lpstr>
      <vt:lpstr>Quantitative by Categorical</vt:lpstr>
      <vt:lpstr>Make a table</vt:lpstr>
      <vt:lpstr>What null hypothesis would you test for</vt:lpstr>
      <vt:lpstr>General principle</vt:lpstr>
      <vt:lpstr>What to do if H0: β4=β5=0 is rejected</vt:lpstr>
      <vt:lpstr>Copyright Information</vt:lpstr>
    </vt:vector>
  </TitlesOfParts>
  <Company>University of Toronto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Linear Regression</dc:title>
  <dc:creator>Earl Monroe</dc:creator>
  <cp:lastModifiedBy>Jerry Brunner</cp:lastModifiedBy>
  <cp:revision>189</cp:revision>
  <cp:lastPrinted>2013-10-11T02:30:57Z</cp:lastPrinted>
  <dcterms:created xsi:type="dcterms:W3CDTF">2012-10-17T02:13:19Z</dcterms:created>
  <dcterms:modified xsi:type="dcterms:W3CDTF">2014-11-03T19:34:36Z</dcterms:modified>
</cp:coreProperties>
</file>