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316" r:id="rId2"/>
    <p:sldId id="320" r:id="rId3"/>
    <p:sldId id="257" r:id="rId4"/>
    <p:sldId id="259" r:id="rId5"/>
    <p:sldId id="263" r:id="rId6"/>
    <p:sldId id="287" r:id="rId7"/>
    <p:sldId id="289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19" r:id="rId20"/>
    <p:sldId id="321" r:id="rId21"/>
    <p:sldId id="322" r:id="rId22"/>
    <p:sldId id="323" r:id="rId23"/>
    <p:sldId id="31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5C3D9C6-08C8-A447-839F-281CF914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5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E83472-CAAC-434F-B717-D729CBE24F55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6D671-77D3-664C-8C18-D826F520FED8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704E8C-74DE-194C-9216-2F3221A5FBE9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100923-A8B1-E748-911F-2C6D38BF5932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4FEA18-303E-6B45-9B3F-F06C1DA67024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24CB78-2116-3D48-9892-EEF7D85AAE0C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BE3105-3C63-504E-A91D-18B4CCDD60BE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66750-FB4C-A746-988A-7C744E709DE5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cos</a:t>
            </a:r>
            <a:r>
              <a:rPr lang="en-US" dirty="0" smtClean="0"/>
              <a:t>(\theta)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{|\</a:t>
            </a:r>
            <a:r>
              <a:rPr lang="en-US" dirty="0" err="1" smtClean="0"/>
              <a:t>mathbf</a:t>
            </a:r>
            <a:r>
              <a:rPr lang="en-US" dirty="0" smtClean="0"/>
              <a:t>{a}|~|\</a:t>
            </a:r>
            <a:r>
              <a:rPr lang="en-US" dirty="0" err="1" smtClean="0"/>
              <a:t>mathbf</a:t>
            </a:r>
            <a:r>
              <a:rPr lang="en-US" dirty="0" smtClean="0"/>
              <a:t>{b}|} \\</a:t>
            </a:r>
          </a:p>
          <a:p>
            <a:r>
              <a:rPr lang="en-US" dirty="0" smtClean="0"/>
              <a:t>            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{\</a:t>
            </a:r>
            <a:r>
              <a:rPr lang="en-US" dirty="0" err="1" smtClean="0"/>
              <a:t>sqrt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{a}^\prime\</a:t>
            </a:r>
            <a:r>
              <a:rPr lang="en-US" dirty="0" err="1" smtClean="0"/>
              <a:t>mathbf</a:t>
            </a:r>
            <a:r>
              <a:rPr lang="en-US" dirty="0" smtClean="0"/>
              <a:t>{a}~\</a:t>
            </a:r>
            <a:r>
              <a:rPr lang="en-US" dirty="0" err="1" smtClean="0"/>
              <a:t>mathbf</a:t>
            </a:r>
            <a:r>
              <a:rPr lang="en-US" dirty="0" smtClean="0"/>
              <a:t>{b}^\prime\</a:t>
            </a:r>
            <a:r>
              <a:rPr lang="en-US" dirty="0" err="1" smtClean="0"/>
              <a:t>mathbf</a:t>
            </a:r>
            <a:r>
              <a:rPr lang="en-US" dirty="0" smtClean="0"/>
              <a:t>{b}}} %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r>
              <a:rPr lang="en-US" dirty="0" err="1" smtClean="0"/>
              <a:t>rmvn</a:t>
            </a:r>
            <a:r>
              <a:rPr lang="en-US" dirty="0" smtClean="0"/>
              <a:t> &lt;- function(</a:t>
            </a:r>
            <a:r>
              <a:rPr lang="en-US" dirty="0" err="1" smtClean="0"/>
              <a:t>nn,mu,sigma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# Returns an </a:t>
            </a:r>
            <a:r>
              <a:rPr lang="en-US" dirty="0" err="1" smtClean="0"/>
              <a:t>nn</a:t>
            </a:r>
            <a:r>
              <a:rPr lang="en-US" dirty="0" smtClean="0"/>
              <a:t> by </a:t>
            </a:r>
            <a:r>
              <a:rPr lang="en-US" dirty="0" err="1" smtClean="0"/>
              <a:t>kk</a:t>
            </a:r>
            <a:r>
              <a:rPr lang="en-US" dirty="0" smtClean="0"/>
              <a:t> matrix, rows are independent MVN(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kk</a:t>
            </a:r>
            <a:r>
              <a:rPr lang="en-US" dirty="0" smtClean="0"/>
              <a:t> &lt;- length(mu)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dsig</a:t>
            </a:r>
            <a:r>
              <a:rPr lang="en-US" dirty="0" smtClean="0"/>
              <a:t> &lt;- dim(sigma)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dsig</a:t>
            </a:r>
            <a:r>
              <a:rPr lang="en-US" dirty="0" smtClean="0"/>
              <a:t>[2]) stop("Sigma must be square.")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kk</a:t>
            </a:r>
            <a:r>
              <a:rPr lang="en-US" dirty="0" smtClean="0"/>
              <a:t>) stop("Sizes of sigma and mu are inconsistent.")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ev</a:t>
            </a:r>
            <a:r>
              <a:rPr lang="en-US" dirty="0" smtClean="0"/>
              <a:t> &lt;- </a:t>
            </a:r>
            <a:r>
              <a:rPr lang="en-US" dirty="0" err="1" smtClean="0"/>
              <a:t>eigen</a:t>
            </a:r>
            <a:r>
              <a:rPr lang="en-US" dirty="0" smtClean="0"/>
              <a:t>(</a:t>
            </a:r>
            <a:r>
              <a:rPr lang="en-US" dirty="0" err="1" smtClean="0"/>
              <a:t>sigma,symmetric</a:t>
            </a:r>
            <a:r>
              <a:rPr lang="en-US" dirty="0" smtClean="0"/>
              <a:t>=T)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sqrl</a:t>
            </a:r>
            <a:r>
              <a:rPr lang="en-US" dirty="0" smtClean="0"/>
              <a:t> &lt;- 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ev$values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PP &lt;- </a:t>
            </a:r>
            <a:r>
              <a:rPr lang="en-US" dirty="0" err="1" smtClean="0"/>
              <a:t>ev$vectors</a:t>
            </a:r>
            <a:endParaRPr lang="en-US" dirty="0" smtClean="0"/>
          </a:p>
          <a:p>
            <a:r>
              <a:rPr lang="en-US" dirty="0" smtClean="0"/>
              <a:t>    ZZ &lt;- </a:t>
            </a:r>
            <a:r>
              <a:rPr lang="en-US" dirty="0" err="1" smtClean="0"/>
              <a:t>rnorm</a:t>
            </a:r>
            <a:r>
              <a:rPr lang="en-US" dirty="0" smtClean="0"/>
              <a:t>(</a:t>
            </a:r>
            <a:r>
              <a:rPr lang="en-US" dirty="0" err="1" smtClean="0"/>
              <a:t>nn</a:t>
            </a:r>
            <a:r>
              <a:rPr lang="en-US" dirty="0" smtClean="0"/>
              <a:t>*</a:t>
            </a:r>
            <a:r>
              <a:rPr lang="en-US" dirty="0" err="1" smtClean="0"/>
              <a:t>kk</a:t>
            </a:r>
            <a:r>
              <a:rPr lang="en-US" dirty="0" smtClean="0"/>
              <a:t>) ; dim(ZZ) &lt;- c(</a:t>
            </a:r>
            <a:r>
              <a:rPr lang="en-US" dirty="0" err="1" smtClean="0"/>
              <a:t>kk,nn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r>
              <a:rPr lang="en-US" dirty="0" smtClean="0"/>
              <a:t> &lt;- t(PP%*%</a:t>
            </a:r>
            <a:r>
              <a:rPr lang="en-US" dirty="0" err="1" smtClean="0"/>
              <a:t>sqrl</a:t>
            </a:r>
            <a:r>
              <a:rPr lang="en-US" dirty="0" smtClean="0"/>
              <a:t>%*%</a:t>
            </a:r>
            <a:r>
              <a:rPr lang="en-US" dirty="0" err="1" smtClean="0"/>
              <a:t>ZZ+mu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endParaRPr lang="en-US" dirty="0" smtClean="0"/>
          </a:p>
          <a:p>
            <a:r>
              <a:rPr lang="en-US" dirty="0" smtClean="0"/>
              <a:t>    }# End of function </a:t>
            </a:r>
            <a:r>
              <a:rPr lang="en-US" dirty="0" err="1" smtClean="0"/>
              <a:t>rmvn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set.seed</a:t>
            </a:r>
            <a:r>
              <a:rPr lang="en-US" dirty="0" smtClean="0"/>
              <a:t>(9999)</a:t>
            </a:r>
          </a:p>
          <a:p>
            <a:r>
              <a:rPr lang="en-US" dirty="0" smtClean="0"/>
              <a:t>n = 100 # Each</a:t>
            </a:r>
          </a:p>
          <a:p>
            <a:r>
              <a:rPr lang="en-US" dirty="0" smtClean="0"/>
              <a:t>S0 = </a:t>
            </a:r>
            <a:r>
              <a:rPr lang="en-US" dirty="0" err="1" smtClean="0"/>
              <a:t>rbind</a:t>
            </a:r>
            <a:r>
              <a:rPr lang="en-US" dirty="0" smtClean="0"/>
              <a:t>(c(1.00,9.60),</a:t>
            </a:r>
          </a:p>
          <a:p>
            <a:r>
              <a:rPr lang="en-US" dirty="0" smtClean="0"/>
              <a:t>           c(9.60,144.0))</a:t>
            </a:r>
          </a:p>
          <a:p>
            <a:r>
              <a:rPr lang="en-US" dirty="0" smtClean="0"/>
              <a:t>chimps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(5.5,300),S0)</a:t>
            </a:r>
          </a:p>
          <a:p>
            <a:r>
              <a:rPr lang="en-US" dirty="0" smtClean="0"/>
              <a:t>humans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(17.5,100),S0)</a:t>
            </a:r>
          </a:p>
          <a:p>
            <a:r>
              <a:rPr lang="en-US" dirty="0" smtClean="0"/>
              <a:t>Age = c(chimps[,1],humans[,1])</a:t>
            </a:r>
          </a:p>
          <a:p>
            <a:r>
              <a:rPr lang="en-US" dirty="0" smtClean="0"/>
              <a:t>Strength = c(chimps[,2],humans[,2])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Age,Strength,pch</a:t>
            </a:r>
            <a:r>
              <a:rPr lang="en-US" dirty="0" smtClean="0"/>
              <a:t>=' ')</a:t>
            </a:r>
          </a:p>
          <a:p>
            <a:r>
              <a:rPr lang="en-US" dirty="0" smtClean="0"/>
              <a:t>title("Age and Strength")</a:t>
            </a:r>
          </a:p>
          <a:p>
            <a:r>
              <a:rPr lang="en-US" dirty="0" smtClean="0"/>
              <a:t>points(</a:t>
            </a:r>
            <a:r>
              <a:rPr lang="en-US" dirty="0" err="1" smtClean="0"/>
              <a:t>chimps,pch</a:t>
            </a:r>
            <a:r>
              <a:rPr lang="en-US" dirty="0" smtClean="0"/>
              <a:t>='*'); points(</a:t>
            </a:r>
            <a:r>
              <a:rPr lang="en-US" dirty="0" err="1" smtClean="0"/>
              <a:t>humans,pch</a:t>
            </a:r>
            <a:r>
              <a:rPr lang="en-US" dirty="0" smtClean="0"/>
              <a:t>='o')</a:t>
            </a:r>
          </a:p>
          <a:p>
            <a:r>
              <a:rPr lang="en-US" dirty="0" smtClean="0"/>
              <a:t># summary(lm(</a:t>
            </a:r>
            <a:r>
              <a:rPr lang="en-US" dirty="0" err="1" smtClean="0"/>
              <a:t>Strength~Age</a:t>
            </a:r>
            <a:r>
              <a:rPr lang="en-US" dirty="0" smtClean="0"/>
              <a:t>))</a:t>
            </a:r>
          </a:p>
          <a:p>
            <a:r>
              <a:rPr lang="en-US" dirty="0" smtClean="0"/>
              <a:t>x = c(2,20); y = 383.8795 - 16.1797 * x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text(9,300,"Chimps",font=2); text(14,100,"Humans",font=2)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BA88C2-08B1-9541-B55C-846E52B7762C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Courier" charset="0"/>
              </a:rPr>
              <a:t>         id course precalc calc gpa calculus english mark lang $ sex $ </a:t>
            </a:r>
          </a:p>
          <a:p>
            <a:pPr eaLnBrk="1" hangingPunct="1"/>
            <a:r>
              <a:rPr lang="en-US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2F891B-3DF0-CB49-90D0-FC7E50ED69D9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DCA07-EDC2-3143-BEFA-D9EEB6A804B2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669E63-D168-5B47-991E-6691E3C5202A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3BA897-CA0D-9740-943F-2FA07FB1E26E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09B26-DE60-8C44-8F03-E7DEAE445D91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E03889-4560-AF4D-9B03-97E1CC8DB2F3}" type="slidenum">
              <a:rPr lang="en-US" sz="1200" b="0"/>
              <a:pPr/>
              <a:t>10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C03C32-34E1-C845-AF79-51F465DF8DB3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1478-FE64-B341-B859-37BFFBEC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0EA9-9DC5-9240-9F33-36554018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4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D970-13FF-8F45-A560-8B27BB31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1CD-628A-9441-9ADE-EBAEB89E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8728-B8DF-1F4E-B6F8-AFBCFAA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7C53-4CFB-2649-98C6-2E8BD430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73E-079B-EE47-817F-CCA9DE6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5E6-E6F3-A546-B5E2-EB8E17C9D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80A4-7492-5045-84E2-EDD4CD681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A0F-966C-2640-905D-C74B4F6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B293A-DD73-9949-93C4-3A6C88A90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EE43-96F4-254E-AADD-7EC8062D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93C118-B164-744F-8645-1D354FCE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STA302: Regression Analysis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78289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53"/>
            <a:ext cx="7772400" cy="1143000"/>
          </a:xfrm>
        </p:spPr>
        <p:txBody>
          <a:bodyPr/>
          <a:lstStyle/>
          <a:p>
            <a:r>
              <a:rPr lang="en-US" dirty="0" smtClean="0"/>
              <a:t>Why -1 ≤ r ≤ 1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6705600" cy="13462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149080"/>
            <a:ext cx="3886200" cy="2095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7236296" y="429309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6372200" y="4437112"/>
            <a:ext cx="1728192" cy="17281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236296" y="40770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084168" y="5301208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236296" y="4941168"/>
            <a:ext cx="79208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734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</a:t>
            </a:r>
            <a:r>
              <a:rPr lang="en-US" dirty="0" smtClean="0"/>
              <a:t>draw </a:t>
            </a:r>
            <a:r>
              <a:rPr lang="en-US" smtClean="0"/>
              <a:t>reasonable conclusions from </a:t>
            </a:r>
            <a:r>
              <a:rPr lang="en-US" dirty="0" smtClean="0"/>
              <a:t>noisy numerical data</a:t>
            </a:r>
          </a:p>
          <a:p>
            <a:endParaRPr lang="en-US" dirty="0"/>
          </a:p>
          <a:p>
            <a:r>
              <a:rPr lang="en-US" dirty="0" smtClean="0"/>
              <a:t>Entry point: Study relationships between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One Independent Variable at a Time Can Produce Misleading Results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standard elementary tests all have a single independent variable, so they should be used with caution in practice.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Example: Artificial and extreme, to make a point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Suppose the correlation between Age and Strength is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= -0.96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geAndStreng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705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i="1" dirty="0" smtClean="0"/>
              <a:t>multiple</a:t>
            </a:r>
            <a:r>
              <a:rPr lang="en-US" dirty="0" smtClean="0"/>
              <a:t>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00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2060848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It is licensed under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302f13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Dependent: Predicted or effect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IV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DV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IV usually quantitative too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988</Words>
  <Application>Microsoft Macintosh PowerPoint</Application>
  <PresentationFormat>On-screen Show (4:3)</PresentationFormat>
  <Paragraphs>136</Paragraphs>
  <Slides>23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STA302: Regression Analysis</vt:lpstr>
      <vt:lpstr>Statistics</vt:lpstr>
      <vt:lpstr>Data File</vt:lpstr>
      <vt:lpstr>PowerPoint Presentation</vt:lpstr>
      <vt:lpstr>Variables can be</vt:lpstr>
      <vt:lpstr>Simple regression and correlation</vt:lpstr>
      <vt:lpstr>Simple regression and correlation</vt:lpstr>
      <vt:lpstr>Scatterplot</vt:lpstr>
      <vt:lpstr>Least squares line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-1 ≤ r ≤ 1  ?</vt:lpstr>
      <vt:lpstr>One Independent Variable at a Time Can Produce Misleading Results</vt:lpstr>
      <vt:lpstr>PowerPoint Presentation</vt:lpstr>
      <vt:lpstr>Need multiple regression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Jerry Brunner</cp:lastModifiedBy>
  <cp:revision>143</cp:revision>
  <cp:lastPrinted>2009-09-09T01:49:36Z</cp:lastPrinted>
  <dcterms:created xsi:type="dcterms:W3CDTF">2009-09-07T15:53:27Z</dcterms:created>
  <dcterms:modified xsi:type="dcterms:W3CDTF">2013-08-28T14:36:01Z</dcterms:modified>
</cp:coreProperties>
</file>