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325" r:id="rId2"/>
    <p:sldId id="264" r:id="rId3"/>
    <p:sldId id="265" r:id="rId4"/>
    <p:sldId id="266" r:id="rId5"/>
    <p:sldId id="267" r:id="rId6"/>
    <p:sldId id="268" r:id="rId7"/>
    <p:sldId id="269" r:id="rId8"/>
    <p:sldId id="274" r:id="rId9"/>
    <p:sldId id="324" r:id="rId10"/>
    <p:sldId id="275" r:id="rId11"/>
    <p:sldId id="276" r:id="rId12"/>
    <p:sldId id="277" r:id="rId13"/>
    <p:sldId id="279" r:id="rId14"/>
    <p:sldId id="278" r:id="rId15"/>
    <p:sldId id="281" r:id="rId16"/>
    <p:sldId id="280" r:id="rId17"/>
    <p:sldId id="288" r:id="rId18"/>
    <p:sldId id="289" r:id="rId19"/>
    <p:sldId id="292" r:id="rId20"/>
    <p:sldId id="291" r:id="rId21"/>
    <p:sldId id="293" r:id="rId22"/>
    <p:sldId id="294" r:id="rId23"/>
    <p:sldId id="295" r:id="rId24"/>
    <p:sldId id="296" r:id="rId25"/>
    <p:sldId id="298" r:id="rId26"/>
    <p:sldId id="297" r:id="rId27"/>
    <p:sldId id="322" r:id="rId28"/>
    <p:sldId id="32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698" autoAdjust="0"/>
  </p:normalViewPr>
  <p:slideViewPr>
    <p:cSldViewPr snapToGrid="0" snapToObjects="1">
      <p:cViewPr varScale="1">
        <p:scale>
          <a:sx n="96" d="100"/>
          <a:sy n="96" d="100"/>
        </p:scale>
        <p:origin x="-4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9A71A-1D53-4824-9EF3-72488F3AE8BB}" type="datetimeFigureOut">
              <a:rPr lang="en-US" smtClean="0"/>
              <a:pPr/>
              <a:t>13-11-20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ABB87-4FBF-4969-A85B-33BBDC2BAB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01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>
                <a:ea typeface="ＭＳ Ｐゴシック" charset="-128"/>
              </a:rPr>
              <a:t>LaTeX</a:t>
            </a:r>
            <a:r>
              <a:rPr lang="en-US" dirty="0" smtClean="0">
                <a:ea typeface="ＭＳ Ｐゴシック" charset="-128"/>
              </a:rPr>
              <a:t> code appears down</a:t>
            </a:r>
            <a:r>
              <a:rPr lang="en-US" baseline="0" dirty="0" smtClean="0">
                <a:ea typeface="ＭＳ Ｐゴシック" charset="-128"/>
              </a:rPr>
              <a:t> here in the notes boxes.  I compiled it using </a:t>
            </a:r>
            <a:r>
              <a:rPr lang="en-US" baseline="0" dirty="0" err="1" smtClean="0">
                <a:ea typeface="ＭＳ Ｐゴシック" charset="-128"/>
              </a:rPr>
              <a:t>LaTeXit</a:t>
            </a:r>
            <a:r>
              <a:rPr lang="en-US" baseline="0" dirty="0" smtClean="0">
                <a:ea typeface="ＭＳ Ｐゴシック" charset="-128"/>
              </a:rPr>
              <a:t> (a free Mac utility) and dragged the result to the </a:t>
            </a:r>
            <a:r>
              <a:rPr lang="en-US" baseline="0" dirty="0" err="1" smtClean="0">
                <a:ea typeface="ＭＳ Ｐゴシック" charset="-128"/>
              </a:rPr>
              <a:t>Powerpoint</a:t>
            </a:r>
            <a:r>
              <a:rPr lang="en-US" baseline="0" dirty="0" smtClean="0">
                <a:ea typeface="ＭＳ Ｐゴシック" charset="-128"/>
              </a:rPr>
              <a:t> slides.  Font size is indicated. This is not as good as Beamer, but I did not know about Beamer when I  first did this, and it took a lot of time.  I intend to fully convert to Beamer at some point, but right now it’s not the top priority.  </a:t>
            </a:r>
          </a:p>
          <a:p>
            <a:endParaRPr lang="en-US" baseline="0" dirty="0" smtClean="0">
              <a:ea typeface="ＭＳ Ｐゴシック" charset="-128"/>
            </a:endParaRPr>
          </a:p>
          <a:p>
            <a:r>
              <a:rPr lang="en-US" baseline="0" dirty="0" smtClean="0">
                <a:ea typeface="ＭＳ Ｐゴシック" charset="-128"/>
              </a:rPr>
              <a:t>If you are using Windows, there is probably some utility like </a:t>
            </a:r>
            <a:r>
              <a:rPr lang="en-US" baseline="0" dirty="0" err="1" smtClean="0">
                <a:ea typeface="ＭＳ Ｐゴシック" charset="-128"/>
              </a:rPr>
              <a:t>LaTeXit</a:t>
            </a:r>
            <a:r>
              <a:rPr lang="en-US" baseline="0" dirty="0" smtClean="0">
                <a:ea typeface="ＭＳ Ｐゴシック" charset="-128"/>
              </a:rPr>
              <a:t>.</a:t>
            </a:r>
          </a:p>
          <a:p>
            <a:endParaRPr lang="en-US" baseline="0" dirty="0" smtClean="0">
              <a:ea typeface="ＭＳ Ｐゴシック" charset="-128"/>
            </a:endParaRPr>
          </a:p>
          <a:p>
            <a:r>
              <a:rPr lang="en-US" baseline="0" dirty="0" smtClean="0">
                <a:ea typeface="ＭＳ Ｐゴシック" charset="-128"/>
              </a:rPr>
              <a:t>There is one weird thing. To use the code down here in the comment box, I can’t copy it directly to </a:t>
            </a:r>
            <a:r>
              <a:rPr lang="en-US" baseline="0" dirty="0" err="1" smtClean="0">
                <a:ea typeface="ＭＳ Ｐゴシック" charset="-128"/>
              </a:rPr>
              <a:t>LaTeXit</a:t>
            </a:r>
            <a:r>
              <a:rPr lang="en-US" baseline="0" dirty="0" smtClean="0">
                <a:ea typeface="ＭＳ Ｐゴシック" charset="-128"/>
              </a:rPr>
              <a:t>. I have to drag it to a plain text file first, and copy it from there to </a:t>
            </a:r>
            <a:r>
              <a:rPr lang="en-US" baseline="0" dirty="0" err="1" smtClean="0">
                <a:ea typeface="ＭＳ Ｐゴシック" charset="-128"/>
              </a:rPr>
              <a:t>LaTeXit</a:t>
            </a:r>
            <a:r>
              <a:rPr lang="en-US" baseline="0" dirty="0" smtClean="0">
                <a:ea typeface="ＭＳ Ｐゴシック" charset="-128"/>
              </a:rPr>
              <a:t>. Ugh. </a:t>
            </a:r>
            <a:r>
              <a:rPr lang="en-US" baseline="0" dirty="0" err="1" smtClean="0">
                <a:ea typeface="ＭＳ Ｐゴシック" charset="-128"/>
              </a:rPr>
              <a:t>Powerpoint</a:t>
            </a:r>
            <a:r>
              <a:rPr lang="en-US" baseline="0" dirty="0" smtClean="0">
                <a:ea typeface="ＭＳ Ｐゴシック" charset="-128"/>
              </a:rPr>
              <a:t> is nasty.</a:t>
            </a:r>
          </a:p>
          <a:p>
            <a:endParaRPr lang="en-US" baseline="0" dirty="0" smtClean="0">
              <a:ea typeface="ＭＳ Ｐゴシック" charset="-128"/>
            </a:endParaRPr>
          </a:p>
          <a:p>
            <a:endParaRPr lang="en-US" dirty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Y = \beta_0 + \beta_1 x_1 + \beta_2 x_2 + \epsilon  % 32</a:t>
            </a:r>
          </a:p>
          <a:p>
            <a:endParaRPr lang="sv-SE" dirty="0" smtClean="0"/>
          </a:p>
          <a:p>
            <a:r>
              <a:rPr lang="sv-SE" dirty="0" smtClean="0"/>
              <a:t>E(Y) =   \beta_0 + \beta_1 x_1 + \beta_2 x_2 % 32</a:t>
            </a:r>
          </a:p>
          <a:p>
            <a:endParaRPr lang="sv-SE" dirty="0" smtClean="0"/>
          </a:p>
          <a:p>
            <a:r>
              <a:rPr lang="sv-SE" dirty="0" smtClean="0"/>
              <a:t>\</a:t>
            </a:r>
            <a:r>
              <a:rPr lang="sv-SE" dirty="0" err="1" smtClean="0"/>
              <a:t>frac</a:t>
            </a:r>
            <a:r>
              <a:rPr lang="sv-SE" dirty="0" smtClean="0"/>
              <a:t>{\partial}{\partial x_2} E(Y) = \beta_2 % 32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2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Unconditional</a:t>
            </a:r>
            <a:r>
              <a:rPr lang="da-DK" dirty="0" smtClean="0"/>
              <a:t>:  Test X2 </a:t>
            </a:r>
            <a:r>
              <a:rPr lang="da-DK" dirty="0" err="1" smtClean="0"/>
              <a:t>controlling</a:t>
            </a:r>
            <a:r>
              <a:rPr lang="da-DK" dirty="0" smtClean="0"/>
              <a:t> for X1</a:t>
            </a:r>
          </a:p>
          <a:p>
            <a:endParaRPr lang="da-DK" dirty="0" smtClean="0"/>
          </a:p>
          <a:p>
            <a:r>
              <a:rPr lang="da-DK" dirty="0" smtClean="0"/>
              <a:t>Y = \beta_0 + \beta_1 X_1 + \beta_2 X_2 + \epsilon \\ % 32</a:t>
            </a:r>
          </a:p>
          <a:p>
            <a:endParaRPr lang="da-DK" dirty="0" smtClean="0"/>
          </a:p>
          <a:p>
            <a:r>
              <a:rPr lang="da-DK" dirty="0" err="1" smtClean="0"/>
              <a:t>Cov</a:t>
            </a:r>
            <a:r>
              <a:rPr lang="da-DK" dirty="0" smtClean="0"/>
              <a:t>(X_2,Y) &amp;=&amp; \beta_1 </a:t>
            </a:r>
            <a:r>
              <a:rPr lang="da-DK" dirty="0" err="1" smtClean="0"/>
              <a:t>Cov</a:t>
            </a:r>
            <a:r>
              <a:rPr lang="da-DK" dirty="0" smtClean="0"/>
              <a:t>(X_1,X_2) + \beta_2 Var(X_2) \\</a:t>
            </a:r>
          </a:p>
          <a:p>
            <a:r>
              <a:rPr lang="da-DK" dirty="0" smtClean="0"/>
              <a:t>           &amp;=&amp; \beta_1 \</a:t>
            </a:r>
            <a:r>
              <a:rPr lang="da-DK" dirty="0" err="1" smtClean="0"/>
              <a:t>phi</a:t>
            </a:r>
            <a:r>
              <a:rPr lang="da-DK" dirty="0" smtClean="0"/>
              <a:t>_{12} + \beta_2 \</a:t>
            </a:r>
            <a:r>
              <a:rPr lang="da-DK" dirty="0" err="1" smtClean="0"/>
              <a:t>phi</a:t>
            </a:r>
            <a:r>
              <a:rPr lang="da-DK" dirty="0" smtClean="0"/>
              <a:t>_{22} % 32</a:t>
            </a:r>
          </a:p>
          <a:p>
            <a:r>
              <a:rPr lang="da-DK" dirty="0" smtClean="0"/>
              <a:t>           </a:t>
            </a:r>
          </a:p>
          <a:p>
            <a:r>
              <a:rPr lang="da-DK" dirty="0" smtClean="0"/>
              <a:t>Hold X1 </a:t>
            </a:r>
            <a:r>
              <a:rPr lang="da-DK" dirty="0" err="1" smtClean="0"/>
              <a:t>constant</a:t>
            </a:r>
            <a:r>
              <a:rPr lang="da-DK" dirty="0" smtClean="0"/>
              <a:t> at </a:t>
            </a:r>
            <a:r>
              <a:rPr lang="da-DK" dirty="0" err="1" smtClean="0"/>
              <a:t>fixed</a:t>
            </a:r>
            <a:r>
              <a:rPr lang="da-DK" dirty="0" smtClean="0"/>
              <a:t> x1</a:t>
            </a:r>
          </a:p>
          <a:p>
            <a:endParaRPr lang="da-DK" dirty="0" smtClean="0"/>
          </a:p>
          <a:p>
            <a:r>
              <a:rPr lang="da-DK" dirty="0" err="1" smtClean="0"/>
              <a:t>Cov</a:t>
            </a:r>
            <a:r>
              <a:rPr lang="da-DK" dirty="0" smtClean="0"/>
              <a:t>(X_2,Y|X_1=x_1) =  \beta_2 Var(X_2) =  \beta_2 \</a:t>
            </a:r>
            <a:r>
              <a:rPr lang="da-DK" dirty="0" err="1" smtClean="0"/>
              <a:t>phi</a:t>
            </a:r>
            <a:r>
              <a:rPr lang="da-DK" dirty="0" smtClean="0"/>
              <a:t>_{22} % 32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90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 reliabilities = 0.90,</a:t>
            </a:r>
            <a:r>
              <a:rPr lang="en-US" baseline="0" dirty="0" smtClean="0"/>
              <a:t> everything normal.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</a:t>
            </a:r>
            <a:r>
              <a:rPr lang="en-US" baseline="0" dirty="0" smtClean="0"/>
              <a:t> documented in a paper by Brunner and Austin in the Canadian Journal of Statistics (2009)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W = X + e % 42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Where $E(X)=\mu$, $E(e)= 0$, $</a:t>
            </a:r>
            <a:r>
              <a:rPr lang="en-US" dirty="0" err="1" smtClean="0"/>
              <a:t>Var</a:t>
            </a:r>
            <a:r>
              <a:rPr lang="en-US" dirty="0" smtClean="0"/>
              <a:t>(X)=\sigma^2_X$, $</a:t>
            </a:r>
            <a:r>
              <a:rPr lang="en-US" dirty="0" err="1" smtClean="0"/>
              <a:t>Var</a:t>
            </a:r>
            <a:r>
              <a:rPr lang="en-US" dirty="0" smtClean="0"/>
              <a:t>(e)=\sigma^2_e$, and $</a:t>
            </a:r>
            <a:r>
              <a:rPr lang="en-US" dirty="0" err="1" smtClean="0"/>
              <a:t>Cov</a:t>
            </a:r>
            <a:r>
              <a:rPr lang="en-US" dirty="0" smtClean="0"/>
              <a:t>(</a:t>
            </a:r>
            <a:r>
              <a:rPr lang="en-US" dirty="0" err="1" smtClean="0"/>
              <a:t>X,e</a:t>
            </a:r>
            <a:r>
              <a:rPr lang="en-US" dirty="0" smtClean="0"/>
              <a:t>)=0$. Because $X$ and $e$ are uncorrelated, % 20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(W) = </a:t>
            </a:r>
            <a:r>
              <a:rPr lang="en-US" dirty="0" err="1" smtClean="0"/>
              <a:t>Var</a:t>
            </a:r>
            <a:r>
              <a:rPr lang="en-US" dirty="0" smtClean="0"/>
              <a:t>(X) + </a:t>
            </a:r>
            <a:r>
              <a:rPr lang="en-US" dirty="0" err="1" smtClean="0"/>
              <a:t>Var</a:t>
            </a:r>
            <a:r>
              <a:rPr lang="en-US" dirty="0" smtClean="0"/>
              <a:t>(e) = \sigma^2_X + \sigma^2_e % 36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95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Corr</a:t>
            </a:r>
            <a:r>
              <a:rPr lang="en-US" dirty="0" smtClean="0"/>
              <a:t>(X,Y) &amp;=&amp; \</a:t>
            </a:r>
            <a:r>
              <a:rPr lang="en-US" dirty="0" err="1" smtClean="0"/>
              <a:t>frac</a:t>
            </a:r>
            <a:r>
              <a:rPr lang="en-US" dirty="0" smtClean="0"/>
              <a:t>{</a:t>
            </a:r>
            <a:r>
              <a:rPr lang="en-US" dirty="0" err="1" smtClean="0"/>
              <a:t>Cov</a:t>
            </a:r>
            <a:r>
              <a:rPr lang="en-US" dirty="0" smtClean="0"/>
              <a:t>(X,Y)}{SD(X) SD(Y)} \\</a:t>
            </a:r>
          </a:p>
          <a:p>
            <a:r>
              <a:rPr lang="en-US" dirty="0" err="1" smtClean="0"/>
              <a:t>Var</a:t>
            </a:r>
            <a:r>
              <a:rPr lang="en-US" dirty="0" smtClean="0"/>
              <a:t>(</a:t>
            </a:r>
            <a:r>
              <a:rPr lang="en-US" dirty="0" err="1" smtClean="0"/>
              <a:t>X+a</a:t>
            </a:r>
            <a:r>
              <a:rPr lang="en-US" dirty="0" smtClean="0"/>
              <a:t>) &amp;=&amp; </a:t>
            </a:r>
            <a:r>
              <a:rPr lang="en-US" dirty="0" err="1" smtClean="0"/>
              <a:t>Var</a:t>
            </a:r>
            <a:r>
              <a:rPr lang="en-US" dirty="0" smtClean="0"/>
              <a:t>(X) \\</a:t>
            </a:r>
          </a:p>
          <a:p>
            <a:r>
              <a:rPr lang="en-US" dirty="0" err="1" smtClean="0"/>
              <a:t>Cov</a:t>
            </a:r>
            <a:r>
              <a:rPr lang="en-US" dirty="0" smtClean="0"/>
              <a:t>(</a:t>
            </a:r>
            <a:r>
              <a:rPr lang="en-US" dirty="0" err="1" smtClean="0"/>
              <a:t>X+a,Y+b</a:t>
            </a:r>
            <a:r>
              <a:rPr lang="en-US" dirty="0" smtClean="0"/>
              <a:t>) &amp;=&amp; </a:t>
            </a:r>
            <a:r>
              <a:rPr lang="en-US" dirty="0" err="1" smtClean="0"/>
              <a:t>Cov</a:t>
            </a:r>
            <a:r>
              <a:rPr lang="en-US" dirty="0" smtClean="0"/>
              <a:t>(X,Y)  % 36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04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\left( </a:t>
            </a:r>
            <a:r>
              <a:rPr lang="en-US" dirty="0" err="1" smtClean="0"/>
              <a:t>Corr</a:t>
            </a:r>
            <a:r>
              <a:rPr lang="en-US" dirty="0" smtClean="0"/>
              <a:t>(X,W) \right)^2</a:t>
            </a:r>
          </a:p>
          <a:p>
            <a:r>
              <a:rPr lang="en-US" dirty="0" smtClean="0"/>
              <a:t>     &amp;=&amp; \left(\</a:t>
            </a:r>
            <a:r>
              <a:rPr lang="en-US" dirty="0" err="1" smtClean="0"/>
              <a:t>frac</a:t>
            </a:r>
            <a:r>
              <a:rPr lang="en-US" dirty="0" smtClean="0"/>
              <a:t>{</a:t>
            </a:r>
            <a:r>
              <a:rPr lang="en-US" dirty="0" err="1" smtClean="0"/>
              <a:t>Cov</a:t>
            </a:r>
            <a:r>
              <a:rPr lang="en-US" dirty="0" smtClean="0"/>
              <a:t>(X,W)}{SD(X) SD(W)}\right)^2 </a:t>
            </a:r>
          </a:p>
          <a:p>
            <a:r>
              <a:rPr lang="en-US" dirty="0" smtClean="0"/>
              <a:t>              \</a:t>
            </a:r>
            <a:r>
              <a:rPr lang="en-US" dirty="0" err="1" smtClean="0"/>
              <a:t>nonumber</a:t>
            </a:r>
            <a:r>
              <a:rPr lang="en-US" dirty="0" smtClean="0"/>
              <a:t> \\</a:t>
            </a:r>
          </a:p>
          <a:p>
            <a:r>
              <a:rPr lang="en-US" dirty="0" smtClean="0"/>
              <a:t>         &amp;=&amp; \left(\</a:t>
            </a:r>
            <a:r>
              <a:rPr lang="en-US" dirty="0" err="1" smtClean="0"/>
              <a:t>frac</a:t>
            </a:r>
            <a:r>
              <a:rPr lang="en-US" dirty="0" smtClean="0"/>
              <a:t>{\sigma^2_X}{\</a:t>
            </a:r>
            <a:r>
              <a:rPr lang="en-US" dirty="0" err="1" smtClean="0"/>
              <a:t>sqrt</a:t>
            </a:r>
            <a:r>
              <a:rPr lang="en-US" dirty="0" smtClean="0"/>
              <a:t>{\sigma^2_X} \</a:t>
            </a:r>
            <a:r>
              <a:rPr lang="en-US" dirty="0" err="1" smtClean="0"/>
              <a:t>sqrt</a:t>
            </a:r>
            <a:r>
              <a:rPr lang="en-US" dirty="0" smtClean="0"/>
              <a:t>{\sigma^2_X+\sigma^2_e}}\right)^2 \</a:t>
            </a:r>
            <a:r>
              <a:rPr lang="en-US" dirty="0" err="1" smtClean="0"/>
              <a:t>nonumber</a:t>
            </a:r>
            <a:r>
              <a:rPr lang="en-US" dirty="0" smtClean="0"/>
              <a:t> \\</a:t>
            </a:r>
          </a:p>
          <a:p>
            <a:r>
              <a:rPr lang="en-US" dirty="0" smtClean="0"/>
              <a:t>         &amp;=&amp; \</a:t>
            </a:r>
            <a:r>
              <a:rPr lang="en-US" dirty="0" err="1" smtClean="0"/>
              <a:t>frac</a:t>
            </a:r>
            <a:r>
              <a:rPr lang="en-US" dirty="0" smtClean="0"/>
              <a:t>{\sigma^4_X}{\sigma^2_X (\sigma^2_X+\sigma^2_e)}</a:t>
            </a:r>
          </a:p>
          <a:p>
            <a:r>
              <a:rPr lang="en-US" dirty="0" smtClean="0"/>
              <a:t>              \</a:t>
            </a:r>
            <a:r>
              <a:rPr lang="en-US" dirty="0" err="1" smtClean="0"/>
              <a:t>nonumber</a:t>
            </a:r>
            <a:r>
              <a:rPr lang="en-US" dirty="0" smtClean="0"/>
              <a:t> \\</a:t>
            </a:r>
          </a:p>
          <a:p>
            <a:r>
              <a:rPr lang="en-US" dirty="0" smtClean="0"/>
              <a:t>         &amp;=&amp; \</a:t>
            </a:r>
            <a:r>
              <a:rPr lang="en-US" dirty="0" err="1" smtClean="0"/>
              <a:t>frac</a:t>
            </a:r>
            <a:r>
              <a:rPr lang="en-US" dirty="0" smtClean="0"/>
              <a:t>{\sigma^2_X}{\sigma^2_X+\sigma^2_e}. % 36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57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\left( </a:t>
            </a:r>
            <a:r>
              <a:rPr lang="en-US" dirty="0" err="1" smtClean="0"/>
              <a:t>Corr</a:t>
            </a:r>
            <a:r>
              <a:rPr lang="en-US" dirty="0" smtClean="0"/>
              <a:t>(X,W) \right)^2 = </a:t>
            </a:r>
          </a:p>
          <a:p>
            <a:r>
              <a:rPr lang="en-US" dirty="0" smtClean="0"/>
              <a:t> \</a:t>
            </a:r>
            <a:r>
              <a:rPr lang="en-US" dirty="0" err="1" smtClean="0"/>
              <a:t>frac</a:t>
            </a:r>
            <a:r>
              <a:rPr lang="en-US" dirty="0" smtClean="0"/>
              <a:t>{\sigma^2_X}{\sigma^2_X+\sigma^2_e}. % 36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92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Everything is fine unless X and epsilon2 are correlated.</a:t>
            </a:r>
          </a:p>
          <a:p>
            <a:r>
              <a:rPr lang="en-US" dirty="0" smtClean="0"/>
              <a:t>Intercept and error term are garbage cans.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eqnarray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*}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&amp;=&amp; \beta_0 + \beta_1 X  + \epsilon_1 \\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&amp;=&amp; \nu +  Y +  \epsilon_2 \\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&amp;=&amp; \nu + (\beta_0 + \beta_1 X  + \epsilon_1) +  \epsilon_2 \\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&amp;=&amp; (\nu + \beta_0) + \beta_1 X  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+ (\epsilon_1 +  \epsilon_2) \\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&amp;=&amp; \beta_0^\prime +  \beta_1 X  + \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epsilon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^\prime  % 36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eqnarray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*} % 36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True model</a:t>
            </a:r>
          </a:p>
          <a:p>
            <a:endParaRPr lang="en-US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Y_i</a:t>
            </a:r>
            <a:r>
              <a:rPr lang="en-US" dirty="0" smtClean="0"/>
              <a:t> &amp;=&amp; \beta_0 + \beta_1 X_{i,1} + \beta_2 X_{i,2} + \</a:t>
            </a:r>
            <a:r>
              <a:rPr lang="en-US" dirty="0" err="1" smtClean="0"/>
              <a:t>epsilon_i</a:t>
            </a:r>
            <a:r>
              <a:rPr lang="en-US" dirty="0" smtClean="0"/>
              <a:t>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nonumber</a:t>
            </a:r>
            <a:r>
              <a:rPr lang="en-US" dirty="0" smtClean="0"/>
              <a:t> \\</a:t>
            </a:r>
          </a:p>
          <a:p>
            <a:r>
              <a:rPr lang="en-US" dirty="0" smtClean="0"/>
              <a:t>    W_{i,1} &amp; = &amp;  X_{i,1} + e_{i,1} 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nonumber</a:t>
            </a:r>
            <a:r>
              <a:rPr lang="en-US" dirty="0" smtClean="0"/>
              <a:t> \\ </a:t>
            </a:r>
          </a:p>
          <a:p>
            <a:r>
              <a:rPr lang="en-US" dirty="0" smtClean="0"/>
              <a:t>    W_{i,2} &amp; = &amp;  X_{i,2} + e_{i,2}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nonumber</a:t>
            </a:r>
            <a:r>
              <a:rPr lang="en-US" dirty="0" smtClean="0"/>
              <a:t> % 36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Naive model</a:t>
            </a:r>
          </a:p>
          <a:p>
            <a:endParaRPr lang="en-US" dirty="0" smtClean="0"/>
          </a:p>
          <a:p>
            <a:r>
              <a:rPr lang="en-US" dirty="0" err="1" smtClean="0"/>
              <a:t>Y_i</a:t>
            </a:r>
            <a:r>
              <a:rPr lang="en-US" dirty="0" smtClean="0"/>
              <a:t> &amp;=&amp; \beta_0 + \beta_1 W_{i,1} + \beta_2 W_{i,2} + \</a:t>
            </a:r>
            <a:r>
              <a:rPr lang="en-US" dirty="0" err="1" smtClean="0"/>
              <a:t>epsilon_i</a:t>
            </a:r>
            <a:r>
              <a:rPr lang="en-US" dirty="0" smtClean="0"/>
              <a:t> % 36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58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Y_i</a:t>
            </a:r>
            <a:r>
              <a:rPr lang="en-US" dirty="0" smtClean="0"/>
              <a:t> &amp;=&amp; \beta_0 + \beta_1 X_{i,1} + \beta_2 X_{i,2} + \</a:t>
            </a:r>
            <a:r>
              <a:rPr lang="en-US" dirty="0" err="1" smtClean="0"/>
              <a:t>epsilon_i</a:t>
            </a:r>
            <a:r>
              <a:rPr lang="en-US" dirty="0" smtClean="0"/>
              <a:t>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nonumber</a:t>
            </a:r>
            <a:r>
              <a:rPr lang="en-US" dirty="0" smtClean="0"/>
              <a:t> \\</a:t>
            </a:r>
          </a:p>
          <a:p>
            <a:r>
              <a:rPr lang="en-US" dirty="0" smtClean="0"/>
              <a:t>    W_{i,1} &amp; = &amp;  X_{i,1} + e_{i,1} 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nonumber</a:t>
            </a:r>
            <a:r>
              <a:rPr lang="en-US" dirty="0" smtClean="0"/>
              <a:t> \\ </a:t>
            </a:r>
          </a:p>
          <a:p>
            <a:r>
              <a:rPr lang="en-US" dirty="0" smtClean="0"/>
              <a:t>    W_{i,2} &amp; = &amp;  X_{i,2} + e_{i,2},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nonumber</a:t>
            </a:r>
            <a:r>
              <a:rPr lang="en-US" dirty="0" smtClean="0"/>
              <a:t> % 36</a:t>
            </a:r>
          </a:p>
          <a:p>
            <a:endParaRPr lang="en-US" dirty="0" smtClean="0"/>
          </a:p>
          <a:p>
            <a:r>
              <a:rPr lang="en-US" dirty="0" smtClean="0"/>
              <a:t>% ---------- Paste all these in together, 20pt ----------%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where independently for $</a:t>
            </a:r>
            <a:r>
              <a:rPr lang="en-US" dirty="0" err="1" smtClean="0"/>
              <a:t>i</a:t>
            </a:r>
            <a:r>
              <a:rPr lang="en-US" dirty="0" smtClean="0"/>
              <a:t>=1, \</a:t>
            </a:r>
            <a:r>
              <a:rPr lang="en-US" dirty="0" err="1" smtClean="0"/>
              <a:t>ldots</a:t>
            </a:r>
            <a:r>
              <a:rPr lang="en-US" dirty="0" smtClean="0"/>
              <a:t>, n$, </a:t>
            </a:r>
          </a:p>
          <a:p>
            <a:r>
              <a:rPr lang="en-US" dirty="0" smtClean="0"/>
              <a:t>$E(X_{i,1})=\mu_1$, $E(X_{i,2})=\mu_2$,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$E(\</a:t>
            </a:r>
            <a:r>
              <a:rPr lang="en-US" dirty="0" err="1" smtClean="0"/>
              <a:t>epsilon_i</a:t>
            </a:r>
            <a:r>
              <a:rPr lang="en-US" dirty="0" smtClean="0"/>
              <a:t>)=E(e_{i,1})=E(e_{i,2})=0$,</a:t>
            </a:r>
          </a:p>
          <a:p>
            <a:r>
              <a:rPr lang="en-US" dirty="0" smtClean="0"/>
              <a:t>$</a:t>
            </a:r>
            <a:r>
              <a:rPr lang="en-US" dirty="0" err="1" smtClean="0"/>
              <a:t>Var</a:t>
            </a:r>
            <a:r>
              <a:rPr lang="en-US" dirty="0" smtClean="0"/>
              <a:t>(\</a:t>
            </a:r>
            <a:r>
              <a:rPr lang="en-US" dirty="0" err="1" smtClean="0"/>
              <a:t>epsilon_i</a:t>
            </a:r>
            <a:r>
              <a:rPr lang="en-US" dirty="0" smtClean="0"/>
              <a:t>)=\sigma^2$, $</a:t>
            </a:r>
            <a:r>
              <a:rPr lang="en-US" dirty="0" err="1" smtClean="0"/>
              <a:t>Var</a:t>
            </a:r>
            <a:r>
              <a:rPr lang="en-US" dirty="0" smtClean="0"/>
              <a:t>(e_{i,1})=\omega_1$, 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$</a:t>
            </a:r>
            <a:r>
              <a:rPr lang="en-US" dirty="0" err="1" smtClean="0"/>
              <a:t>Var</a:t>
            </a:r>
            <a:r>
              <a:rPr lang="en-US" dirty="0" smtClean="0"/>
              <a:t>(e_{i,2})=\omega_2$, </a:t>
            </a:r>
          </a:p>
          <a:p>
            <a:r>
              <a:rPr lang="en-US" dirty="0" smtClean="0"/>
              <a:t>the errors $\</a:t>
            </a:r>
            <a:r>
              <a:rPr lang="en-US" dirty="0" err="1" smtClean="0"/>
              <a:t>epsilon_i</a:t>
            </a:r>
            <a:r>
              <a:rPr lang="en-US" dirty="0" smtClean="0"/>
              <a:t>, e_{i,1}$ and $e_{i,2}$ are all independent,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$X_{i,1}$ is independent of $\</a:t>
            </a:r>
            <a:r>
              <a:rPr lang="en-US" dirty="0" err="1" smtClean="0"/>
              <a:t>epsilon_i</a:t>
            </a:r>
            <a:r>
              <a:rPr lang="en-US" dirty="0" smtClean="0"/>
              <a:t>, e_{i,1}$ and $e_{i,2}$,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$X_{i,2}$ is independent of $\</a:t>
            </a:r>
            <a:r>
              <a:rPr lang="en-US" dirty="0" err="1" smtClean="0"/>
              <a:t>epsilon_i</a:t>
            </a:r>
            <a:r>
              <a:rPr lang="en-US" dirty="0" smtClean="0"/>
              <a:t>, e_{i,1}$ and $e_{i,2}$, ~and</a:t>
            </a:r>
          </a:p>
          <a:p>
            <a:r>
              <a:rPr lang="en-US" dirty="0" smtClean="0"/>
              <a:t>%----------------------------------------------------------------------%</a:t>
            </a:r>
          </a:p>
          <a:p>
            <a:endParaRPr lang="en-US" dirty="0" smtClean="0"/>
          </a:p>
          <a:p>
            <a:r>
              <a:rPr lang="en-US" dirty="0" smtClean="0"/>
              <a:t>\begin{</a:t>
            </a:r>
            <a:r>
              <a:rPr lang="en-US" dirty="0" err="1" smtClean="0"/>
              <a:t>displaymath</a:t>
            </a:r>
            <a:r>
              <a:rPr lang="en-US" dirty="0" smtClean="0"/>
              <a:t>}</a:t>
            </a:r>
          </a:p>
          <a:p>
            <a:r>
              <a:rPr lang="en-US" dirty="0" err="1" smtClean="0"/>
              <a:t>Var</a:t>
            </a:r>
            <a:r>
              <a:rPr lang="en-US" dirty="0" smtClean="0"/>
              <a:t>\left[</a:t>
            </a:r>
          </a:p>
          <a:p>
            <a:r>
              <a:rPr lang="en-US" dirty="0" smtClean="0"/>
              <a:t>\begin{array}{c} X_{i,1} \\ X_{i,1} \end{array}</a:t>
            </a:r>
          </a:p>
          <a:p>
            <a:r>
              <a:rPr lang="en-US" dirty="0" smtClean="0"/>
              <a:t> \right] = \left[</a:t>
            </a:r>
          </a:p>
          <a:p>
            <a:r>
              <a:rPr lang="en-US" dirty="0" smtClean="0"/>
              <a:t>\begin{array}{c c} </a:t>
            </a:r>
          </a:p>
          <a:p>
            <a:r>
              <a:rPr lang="en-US" dirty="0" smtClean="0"/>
              <a:t>\phi_{11} &amp; \phi_{12} \\</a:t>
            </a:r>
          </a:p>
          <a:p>
            <a:r>
              <a:rPr lang="en-US" dirty="0" smtClean="0"/>
              <a:t>\phi_{12} &amp; \phi_{22}</a:t>
            </a:r>
          </a:p>
          <a:p>
            <a:r>
              <a:rPr lang="en-US" dirty="0" smtClean="0"/>
              <a:t>\end{array} \right]</a:t>
            </a:r>
          </a:p>
          <a:p>
            <a:r>
              <a:rPr lang="en-US" dirty="0" smtClean="0"/>
              <a:t>\end{</a:t>
            </a:r>
            <a:r>
              <a:rPr lang="en-US" dirty="0" err="1" smtClean="0"/>
              <a:t>displaymath</a:t>
            </a:r>
            <a:r>
              <a:rPr lang="en-US" dirty="0" smtClean="0"/>
              <a:t>} % 30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88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Reliability of W1 is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frac</a:t>
            </a:r>
            <a:r>
              <a:rPr lang="en-US" dirty="0" smtClean="0"/>
              <a:t>{\phi_{11}}{\phi_{11}+\omega_1} % 36</a:t>
            </a:r>
          </a:p>
          <a:p>
            <a:endParaRPr lang="en-US" dirty="0" smtClean="0"/>
          </a:p>
          <a:p>
            <a:r>
              <a:rPr lang="en-US" dirty="0" smtClean="0"/>
              <a:t>Reliability of W2 is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frac</a:t>
            </a:r>
            <a:r>
              <a:rPr lang="en-US" dirty="0" smtClean="0"/>
              <a:t>{\phi_{22}}{\phi_{22}+\omega_2} % 36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ABB87-4FBF-4969-A85B-33BBDC2BAB0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85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52B6-E9D7-415B-A1F7-C23CC0033AF0}" type="datetimeFigureOut">
              <a:rPr lang="en-US" smtClean="0"/>
              <a:pPr/>
              <a:t>13-11-20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D18-5C01-4CDF-B8AE-763F07138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52B6-E9D7-415B-A1F7-C23CC0033AF0}" type="datetimeFigureOut">
              <a:rPr lang="en-US" smtClean="0"/>
              <a:pPr/>
              <a:t>13-11-20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D18-5C01-4CDF-B8AE-763F07138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52B6-E9D7-415B-A1F7-C23CC0033AF0}" type="datetimeFigureOut">
              <a:rPr lang="en-US" smtClean="0"/>
              <a:pPr/>
              <a:t>13-11-20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D18-5C01-4CDF-B8AE-763F07138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52B6-E9D7-415B-A1F7-C23CC0033AF0}" type="datetimeFigureOut">
              <a:rPr lang="en-US" smtClean="0"/>
              <a:pPr/>
              <a:t>13-11-20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D18-5C01-4CDF-B8AE-763F07138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52B6-E9D7-415B-A1F7-C23CC0033AF0}" type="datetimeFigureOut">
              <a:rPr lang="en-US" smtClean="0"/>
              <a:pPr/>
              <a:t>13-11-20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D18-5C01-4CDF-B8AE-763F07138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52B6-E9D7-415B-A1F7-C23CC0033AF0}" type="datetimeFigureOut">
              <a:rPr lang="en-US" smtClean="0"/>
              <a:pPr/>
              <a:t>13-11-20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D18-5C01-4CDF-B8AE-763F07138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52B6-E9D7-415B-A1F7-C23CC0033AF0}" type="datetimeFigureOut">
              <a:rPr lang="en-US" smtClean="0"/>
              <a:pPr/>
              <a:t>13-11-20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D18-5C01-4CDF-B8AE-763F07138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52B6-E9D7-415B-A1F7-C23CC0033AF0}" type="datetimeFigureOut">
              <a:rPr lang="en-US" smtClean="0"/>
              <a:pPr/>
              <a:t>13-11-20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D18-5C01-4CDF-B8AE-763F07138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52B6-E9D7-415B-A1F7-C23CC0033AF0}" type="datetimeFigureOut">
              <a:rPr lang="en-US" smtClean="0"/>
              <a:pPr/>
              <a:t>13-11-20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D18-5C01-4CDF-B8AE-763F07138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52B6-E9D7-415B-A1F7-C23CC0033AF0}" type="datetimeFigureOut">
              <a:rPr lang="en-US" smtClean="0"/>
              <a:pPr/>
              <a:t>13-11-20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D18-5C01-4CDF-B8AE-763F07138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52B6-E9D7-415B-A1F7-C23CC0033AF0}" type="datetimeFigureOut">
              <a:rPr lang="en-US" smtClean="0"/>
              <a:pPr/>
              <a:t>13-11-20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D18-5C01-4CDF-B8AE-763F07138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A52B6-E9D7-415B-A1F7-C23CC0033AF0}" type="datetimeFigureOut">
              <a:rPr lang="en-US" smtClean="0"/>
              <a:pPr/>
              <a:t>13-11-20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03D18-5C01-4CDF-B8AE-763F07138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143000"/>
            <a:ext cx="7772400" cy="3048000"/>
          </a:xfrm>
        </p:spPr>
        <p:txBody>
          <a:bodyPr/>
          <a:lstStyle/>
          <a:p>
            <a:pPr eaLnBrk="1" hangingPunct="1"/>
            <a:r>
              <a:rPr lang="en-US" dirty="0" smtClean="0"/>
              <a:t>Introduction to Regression with Measurement Error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STA302:  Fall/Winter 2013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72533" y="5499601"/>
            <a:ext cx="3947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See last slide for copyright information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26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Measurement error in the explanatory variables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36924"/>
            <a:ext cx="8229600" cy="4525963"/>
          </a:xfrm>
        </p:spPr>
        <p:txBody>
          <a:bodyPr/>
          <a:lstStyle/>
          <a:p>
            <a:r>
              <a:rPr lang="en-US" dirty="0" smtClean="0"/>
              <a:t>True model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Naïve model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175" y="2271713"/>
            <a:ext cx="7099300" cy="18415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375" y="5862887"/>
            <a:ext cx="6769100" cy="482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46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True Model (More detail)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25" y="916634"/>
            <a:ext cx="7099300" cy="18415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825" y="3133725"/>
            <a:ext cx="7289800" cy="1485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463" y="5318125"/>
            <a:ext cx="4864100" cy="9271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Reliabilities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Reliability of </a:t>
            </a:r>
            <a:r>
              <a:rPr lang="en-US" i="1" dirty="0" smtClean="0"/>
              <a:t>W</a:t>
            </a:r>
            <a:r>
              <a:rPr lang="en-US" i="1" baseline="-25000" dirty="0" smtClean="0"/>
              <a:t>1</a:t>
            </a:r>
            <a:r>
              <a:rPr lang="en-US" dirty="0" smtClean="0"/>
              <a:t> 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Reliability of </a:t>
            </a:r>
            <a:r>
              <a:rPr lang="en-US" i="1" dirty="0" smtClean="0"/>
              <a:t>W</a:t>
            </a:r>
            <a:r>
              <a:rPr lang="en-US" i="1" baseline="-25000" dirty="0" smtClean="0"/>
              <a:t>2</a:t>
            </a:r>
            <a:r>
              <a:rPr lang="en-US" dirty="0" smtClean="0"/>
              <a:t> is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821" y="2012950"/>
            <a:ext cx="1701800" cy="10541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821" y="4335463"/>
            <a:ext cx="1701800" cy="10541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59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Test X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controlling for (holding constant) X</a:t>
            </a:r>
            <a:r>
              <a:rPr lang="en-US" sz="3600" baseline="-25000" dirty="0" smtClean="0"/>
              <a:t>1</a:t>
            </a:r>
            <a:endParaRPr lang="en-US" sz="3600" baseline="-25000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75" y="1257300"/>
            <a:ext cx="4546600" cy="3937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3763" y="2239963"/>
            <a:ext cx="4495800" cy="4318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7175" y="3355975"/>
            <a:ext cx="2895600" cy="104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8550" y="5297688"/>
            <a:ext cx="59168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That's the usual conditional model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Unconditional:  Test </a:t>
            </a:r>
            <a:r>
              <a:rPr lang="en-US" sz="3600" i="1" dirty="0" smtClean="0"/>
              <a:t>X</a:t>
            </a:r>
            <a:r>
              <a:rPr lang="en-US" sz="3600" i="1" baseline="-25000" dirty="0" smtClean="0"/>
              <a:t>2</a:t>
            </a:r>
            <a:r>
              <a:rPr lang="en-US" sz="3600" dirty="0" smtClean="0"/>
              <a:t> controlling for </a:t>
            </a:r>
            <a:r>
              <a:rPr lang="en-US" sz="3600" i="1" dirty="0" smtClean="0"/>
              <a:t>X</a:t>
            </a:r>
            <a:r>
              <a:rPr lang="en-US" sz="3600" i="1" baseline="-25000" dirty="0" smtClean="0"/>
              <a:t>1</a:t>
            </a:r>
            <a:endParaRPr lang="en-US" sz="3600" i="1" baseline="-25000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113" y="1273175"/>
            <a:ext cx="5346700" cy="393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89387" y="3636857"/>
            <a:ext cx="3601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Hold 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constant at fixed 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75" y="2098675"/>
            <a:ext cx="8267700" cy="10160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175" y="4929188"/>
            <a:ext cx="7645400" cy="431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Type I Error </a:t>
            </a:r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I error is to reject H</a:t>
            </a:r>
            <a:r>
              <a:rPr lang="en-US" baseline="-25000" dirty="0" smtClean="0"/>
              <a:t>0</a:t>
            </a:r>
            <a:r>
              <a:rPr lang="en-US" dirty="0" smtClean="0"/>
              <a:t> when it is true, and there is actually no effect or no relationship</a:t>
            </a:r>
          </a:p>
          <a:p>
            <a:r>
              <a:rPr lang="en-US" dirty="0" smtClean="0"/>
              <a:t>Type I error is very bad. That’s why Fisher called it an “error of the first kind.”</a:t>
            </a:r>
          </a:p>
          <a:p>
            <a:r>
              <a:rPr lang="en-US" dirty="0" smtClean="0"/>
              <a:t>False knowledge is worse than ignorance.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248805"/>
          </a:xfrm>
        </p:spPr>
        <p:txBody>
          <a:bodyPr>
            <a:normAutofit/>
          </a:bodyPr>
          <a:lstStyle/>
          <a:p>
            <a:r>
              <a:rPr lang="en-US" dirty="0" smtClean="0"/>
              <a:t>Simulation study: Use pseudo-random number generation to create data sets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21220"/>
            <a:ext cx="8229600" cy="2677955"/>
          </a:xfrm>
        </p:spPr>
        <p:txBody>
          <a:bodyPr/>
          <a:lstStyle/>
          <a:p>
            <a:r>
              <a:rPr lang="en-US" dirty="0" smtClean="0"/>
              <a:t>Simulate data from the true model with β</a:t>
            </a:r>
            <a:r>
              <a:rPr lang="en-US" baseline="-25000" dirty="0" smtClean="0"/>
              <a:t>2</a:t>
            </a:r>
            <a:r>
              <a:rPr lang="en-US" dirty="0" smtClean="0"/>
              <a:t>=0</a:t>
            </a:r>
          </a:p>
          <a:p>
            <a:r>
              <a:rPr lang="en-US" dirty="0" smtClean="0"/>
              <a:t>Fit naïve model</a:t>
            </a:r>
          </a:p>
          <a:p>
            <a:r>
              <a:rPr lang="en-US" dirty="0" smtClean="0"/>
              <a:t>Test H</a:t>
            </a:r>
            <a:r>
              <a:rPr lang="en-US" baseline="-25000" dirty="0" smtClean="0"/>
              <a:t>0</a:t>
            </a:r>
            <a:r>
              <a:rPr lang="en-US" dirty="0" smtClean="0"/>
              <a:t>: β</a:t>
            </a:r>
            <a:r>
              <a:rPr lang="en-US" baseline="-25000" dirty="0" smtClean="0"/>
              <a:t>2</a:t>
            </a:r>
            <a:r>
              <a:rPr lang="en-US" dirty="0" smtClean="0"/>
              <a:t>=0 at </a:t>
            </a:r>
            <a:r>
              <a:rPr lang="en-US" dirty="0" err="1" smtClean="0"/>
              <a:t>α</a:t>
            </a:r>
            <a:r>
              <a:rPr lang="en-US" dirty="0" smtClean="0"/>
              <a:t> = 0.05 using naïve model</a:t>
            </a:r>
          </a:p>
          <a:p>
            <a:r>
              <a:rPr lang="en-US" dirty="0" smtClean="0"/>
              <a:t>Is H</a:t>
            </a:r>
            <a:r>
              <a:rPr lang="en-US" baseline="-25000" dirty="0" smtClean="0"/>
              <a:t>0</a:t>
            </a:r>
            <a:r>
              <a:rPr lang="en-US" dirty="0" smtClean="0"/>
              <a:t> rejected five percent of the time?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517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Big </a:t>
            </a:r>
            <a:r>
              <a:rPr lang="en-US" dirty="0" smtClean="0"/>
              <a:t>Simulation Study (6 Factors)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6788"/>
            <a:ext cx="8229600" cy="5571211"/>
          </a:xfrm>
        </p:spPr>
        <p:txBody>
          <a:bodyPr/>
          <a:lstStyle/>
          <a:p>
            <a:r>
              <a:rPr lang="en-US" dirty="0" smtClean="0"/>
              <a:t>Sample size: </a:t>
            </a:r>
            <a:r>
              <a:rPr lang="en-US" dirty="0" err="1" smtClean="0"/>
              <a:t>n</a:t>
            </a:r>
            <a:r>
              <a:rPr lang="en-US" dirty="0" smtClean="0"/>
              <a:t> = 50, 100, 250, 500, 1000</a:t>
            </a:r>
          </a:p>
          <a:p>
            <a:r>
              <a:rPr lang="en-US" dirty="0" smtClean="0"/>
              <a:t>Corr(X</a:t>
            </a:r>
            <a:r>
              <a:rPr lang="en-US" baseline="-25000" dirty="0" smtClean="0"/>
              <a:t>1</a:t>
            </a:r>
            <a:r>
              <a:rPr lang="en-US" dirty="0" smtClean="0"/>
              <a:t>,X</a:t>
            </a:r>
            <a:r>
              <a:rPr lang="en-US" baseline="-25000" dirty="0" smtClean="0"/>
              <a:t>2</a:t>
            </a:r>
            <a:r>
              <a:rPr lang="en-US" dirty="0" smtClean="0"/>
              <a:t>): 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US" baseline="-25000" dirty="0" smtClean="0"/>
              <a:t>12</a:t>
            </a:r>
            <a:r>
              <a:rPr lang="en-US" dirty="0" smtClean="0"/>
              <a:t> = 0.00, 0.25, 0.75, 0.80, 0.90</a:t>
            </a:r>
          </a:p>
          <a:p>
            <a:r>
              <a:rPr lang="en-US" dirty="0" smtClean="0"/>
              <a:t>Variance in Y explained by X</a:t>
            </a:r>
            <a:r>
              <a:rPr lang="en-US" baseline="-25000" dirty="0" smtClean="0"/>
              <a:t>1</a:t>
            </a:r>
            <a:r>
              <a:rPr lang="en-US" dirty="0" smtClean="0"/>
              <a:t>: 0.25, 0.50, 0.75</a:t>
            </a:r>
          </a:p>
          <a:p>
            <a:r>
              <a:rPr lang="en-US" dirty="0" smtClean="0"/>
              <a:t>Reliability of W</a:t>
            </a:r>
            <a:r>
              <a:rPr lang="en-US" baseline="-25000" dirty="0" smtClean="0"/>
              <a:t>1</a:t>
            </a:r>
            <a:r>
              <a:rPr lang="en-US" dirty="0" smtClean="0"/>
              <a:t>: 0.50, 0.75, 0.80, 0.90, 0.95</a:t>
            </a:r>
          </a:p>
          <a:p>
            <a:r>
              <a:rPr lang="en-US" dirty="0" smtClean="0"/>
              <a:t>Reliability of W</a:t>
            </a:r>
            <a:r>
              <a:rPr lang="en-US" baseline="-25000" dirty="0" smtClean="0"/>
              <a:t>2</a:t>
            </a:r>
            <a:r>
              <a:rPr lang="en-US" dirty="0" smtClean="0"/>
              <a:t>: 0.50, 0.75, 0.80, 0.90, 0.95</a:t>
            </a:r>
          </a:p>
          <a:p>
            <a:r>
              <a:rPr lang="en-US" dirty="0" smtClean="0"/>
              <a:t>Distribution  of latent variables and error terms: Normal, Uniform, t, Pareto</a:t>
            </a:r>
          </a:p>
          <a:p>
            <a:endParaRPr lang="en-US" dirty="0" smtClean="0"/>
          </a:p>
          <a:p>
            <a:r>
              <a:rPr lang="en-US" dirty="0" smtClean="0"/>
              <a:t>5x5x3x5x5x4 = 7,500 treatment combinations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1747"/>
          </a:xfrm>
        </p:spPr>
        <p:txBody>
          <a:bodyPr/>
          <a:lstStyle/>
          <a:p>
            <a:r>
              <a:rPr lang="en-US" dirty="0" smtClean="0"/>
              <a:t>Within each of the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9808"/>
            <a:ext cx="8229600" cy="5481387"/>
          </a:xfrm>
        </p:spPr>
        <p:txBody>
          <a:bodyPr/>
          <a:lstStyle/>
          <a:p>
            <a:r>
              <a:rPr lang="en-US" dirty="0" smtClean="0"/>
              <a:t>5x5x3x5x5x4 = 7,500 treatment combinations</a:t>
            </a:r>
          </a:p>
          <a:p>
            <a:r>
              <a:rPr lang="en-US" dirty="0" smtClean="0"/>
              <a:t>10,000 random data sets were generated</a:t>
            </a:r>
          </a:p>
          <a:p>
            <a:r>
              <a:rPr lang="en-US" dirty="0" smtClean="0"/>
              <a:t>For a total of 75 million data sets</a:t>
            </a:r>
          </a:p>
          <a:p>
            <a:r>
              <a:rPr lang="en-US" dirty="0" smtClean="0"/>
              <a:t>All generated according to the true model, with β</a:t>
            </a:r>
            <a:r>
              <a:rPr lang="en-US" baseline="-25000" dirty="0" smtClean="0"/>
              <a:t>2</a:t>
            </a:r>
            <a:r>
              <a:rPr lang="en-US" dirty="0" smtClean="0"/>
              <a:t>=0</a:t>
            </a:r>
          </a:p>
          <a:p>
            <a:endParaRPr lang="en-US" dirty="0" smtClean="0"/>
          </a:p>
          <a:p>
            <a:r>
              <a:rPr lang="en-US" dirty="0" smtClean="0"/>
              <a:t>Fit naïve model, test H</a:t>
            </a:r>
            <a:r>
              <a:rPr lang="en-US" baseline="-25000" dirty="0" smtClean="0"/>
              <a:t>0</a:t>
            </a:r>
            <a:r>
              <a:rPr lang="en-US" dirty="0" smtClean="0"/>
              <a:t>: β</a:t>
            </a:r>
            <a:r>
              <a:rPr lang="en-US" baseline="-25000" dirty="0" smtClean="0"/>
              <a:t>2</a:t>
            </a:r>
            <a:r>
              <a:rPr lang="en-US" dirty="0" smtClean="0"/>
              <a:t>=0 at </a:t>
            </a:r>
            <a:r>
              <a:rPr lang="en-US" dirty="0" err="1" smtClean="0"/>
              <a:t>α</a:t>
            </a:r>
            <a:r>
              <a:rPr lang="en-US" dirty="0" smtClean="0"/>
              <a:t> = 0.05</a:t>
            </a:r>
          </a:p>
          <a:p>
            <a:r>
              <a:rPr lang="en-US" dirty="0" smtClean="0"/>
              <a:t>Proportion of times H</a:t>
            </a:r>
            <a:r>
              <a:rPr lang="en-US" baseline="-25000" dirty="0" smtClean="0"/>
              <a:t>0</a:t>
            </a:r>
            <a:r>
              <a:rPr lang="en-US" dirty="0" smtClean="0"/>
              <a:t> is rejected is a Monte Carlo estimate of the Type I Error </a:t>
            </a:r>
            <a:r>
              <a:rPr lang="en-US" dirty="0" smtClean="0"/>
              <a:t>probability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at a small part of the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1950"/>
            <a:ext cx="8229600" cy="3112455"/>
          </a:xfrm>
        </p:spPr>
        <p:txBody>
          <a:bodyPr/>
          <a:lstStyle/>
          <a:p>
            <a:r>
              <a:rPr lang="en-US" dirty="0" smtClean="0"/>
              <a:t>Both reliabilities = 0.90</a:t>
            </a:r>
          </a:p>
          <a:p>
            <a:r>
              <a:rPr lang="en-US" dirty="0" smtClean="0"/>
              <a:t>Everything is normally distributed</a:t>
            </a:r>
          </a:p>
          <a:p>
            <a:r>
              <a:rPr lang="en-US" dirty="0" smtClean="0"/>
              <a:t>β</a:t>
            </a:r>
            <a:r>
              <a:rPr lang="en-US" baseline="-25000" dirty="0" smtClean="0"/>
              <a:t>0</a:t>
            </a:r>
            <a:r>
              <a:rPr lang="en-US" dirty="0" smtClean="0"/>
              <a:t> = 1, β</a:t>
            </a:r>
            <a:r>
              <a:rPr lang="en-US" baseline="-25000" dirty="0" smtClean="0"/>
              <a:t>1</a:t>
            </a:r>
            <a:r>
              <a:rPr lang="en-US" dirty="0" smtClean="0"/>
              <a:t>=1, β</a:t>
            </a:r>
            <a:r>
              <a:rPr lang="en-US" baseline="-25000" dirty="0" smtClean="0"/>
              <a:t>2</a:t>
            </a:r>
            <a:r>
              <a:rPr lang="en-US" dirty="0" smtClean="0"/>
              <a:t>=0 (H</a:t>
            </a:r>
            <a:r>
              <a:rPr lang="en-US" baseline="-25000" dirty="0" smtClean="0"/>
              <a:t>0</a:t>
            </a:r>
            <a:r>
              <a:rPr lang="en-US" dirty="0" smtClean="0"/>
              <a:t> is true)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Snack food consumption</a:t>
            </a:r>
          </a:p>
          <a:p>
            <a:r>
              <a:rPr lang="en-US" dirty="0" smtClean="0"/>
              <a:t>Exercise</a:t>
            </a:r>
          </a:p>
          <a:p>
            <a:r>
              <a:rPr lang="en-US" dirty="0" smtClean="0"/>
              <a:t>Income</a:t>
            </a:r>
          </a:p>
          <a:p>
            <a:r>
              <a:rPr lang="en-US" dirty="0" smtClean="0"/>
              <a:t>Cause of death</a:t>
            </a:r>
          </a:p>
          <a:p>
            <a:r>
              <a:rPr lang="en-US" dirty="0" smtClean="0"/>
              <a:t>Even amount of drug that reaches animal’s blood stream in an experimental study</a:t>
            </a:r>
          </a:p>
          <a:p>
            <a:r>
              <a:rPr lang="en-US" dirty="0" smtClean="0"/>
              <a:t>Is there anything that is </a:t>
            </a:r>
            <a:r>
              <a:rPr lang="en-US" i="1" dirty="0" smtClean="0"/>
              <a:t>not </a:t>
            </a:r>
            <a:r>
              <a:rPr lang="en-US" dirty="0" smtClean="0"/>
              <a:t>measured with error?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ype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57150"/>
            <a:ext cx="5715000" cy="67437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13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Marginal Mean Type I Error Rates</a:t>
            </a:r>
            <a:endParaRPr lang="en-US" dirty="0"/>
          </a:p>
        </p:txBody>
      </p:sp>
      <p:pic>
        <p:nvPicPr>
          <p:cNvPr id="3" name="Picture 2" descr="Marginal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11343"/>
            <a:ext cx="6858000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79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9270"/>
            <a:ext cx="8229600" cy="5888730"/>
          </a:xfrm>
        </p:spPr>
        <p:txBody>
          <a:bodyPr/>
          <a:lstStyle/>
          <a:p>
            <a:r>
              <a:rPr lang="en-US" dirty="0" smtClean="0"/>
              <a:t>Ignoring measurement error in the independent variables can seriously inflate Type I error </a:t>
            </a:r>
            <a:r>
              <a:rPr lang="en-US" dirty="0" smtClean="0"/>
              <a:t>probability.</a:t>
            </a:r>
            <a:endParaRPr lang="en-US" dirty="0" smtClean="0"/>
          </a:p>
          <a:p>
            <a:r>
              <a:rPr lang="en-US" dirty="0" smtClean="0"/>
              <a:t>The poison combination is measurement error in the variable for which you are “controlling,” and correlation between latent independent variables.  If either is zero, there is no problem.</a:t>
            </a:r>
          </a:p>
          <a:p>
            <a:r>
              <a:rPr lang="en-US" dirty="0" smtClean="0"/>
              <a:t>Factors affecting severity of the problem are (next slide)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12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Factors affecting severity of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000"/>
            <a:ext cx="8686800" cy="61967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 the correlation between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 and </a:t>
            </a:r>
            <a:r>
              <a:rPr lang="en-US" i="1" dirty="0" smtClean="0"/>
              <a:t>X</a:t>
            </a:r>
            <a:r>
              <a:rPr lang="en-US" i="1" baseline="-25000" dirty="0" smtClean="0"/>
              <a:t>2</a:t>
            </a:r>
            <a:r>
              <a:rPr lang="en-US" dirty="0" smtClean="0"/>
              <a:t> increases, the problem gets worse.</a:t>
            </a:r>
          </a:p>
          <a:p>
            <a:r>
              <a:rPr lang="en-US" dirty="0" smtClean="0"/>
              <a:t>As the correlation between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increases, the problem gets worse.</a:t>
            </a:r>
          </a:p>
          <a:p>
            <a:r>
              <a:rPr lang="en-US" dirty="0" smtClean="0"/>
              <a:t>As the amount of measurement error in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 increases, the problem gets worse.</a:t>
            </a:r>
          </a:p>
          <a:p>
            <a:r>
              <a:rPr lang="en-US" dirty="0" smtClean="0"/>
              <a:t>As the amount of measurement error in </a:t>
            </a:r>
            <a:r>
              <a:rPr lang="en-US" i="1" dirty="0" smtClean="0"/>
              <a:t>X</a:t>
            </a:r>
            <a:r>
              <a:rPr lang="en-US" i="1" baseline="-25000" dirty="0" smtClean="0"/>
              <a:t>2</a:t>
            </a:r>
            <a:r>
              <a:rPr lang="en-US" dirty="0" smtClean="0"/>
              <a:t> increases, the problem gets </a:t>
            </a:r>
            <a:r>
              <a:rPr lang="en-US" i="1" dirty="0" smtClean="0"/>
              <a:t>less </a:t>
            </a:r>
            <a:r>
              <a:rPr lang="en-US" dirty="0" smtClean="0"/>
              <a:t>severe.</a:t>
            </a:r>
          </a:p>
          <a:p>
            <a:r>
              <a:rPr lang="en-US" b="1" dirty="0" smtClean="0"/>
              <a:t>As the sample size increases, the problem gets worse</a:t>
            </a:r>
            <a:r>
              <a:rPr lang="en-US" dirty="0" smtClean="0"/>
              <a:t>.   </a:t>
            </a:r>
          </a:p>
          <a:p>
            <a:r>
              <a:rPr lang="en-US" dirty="0" smtClean="0"/>
              <a:t>Distribution of the variables does not matter much.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As the sample size increases, the problem gets worse</a:t>
            </a:r>
            <a:r>
              <a:rPr lang="en-US" dirty="0" smtClean="0"/>
              <a:t>. 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09899"/>
            <a:ext cx="7772400" cy="2170679"/>
          </a:xfrm>
        </p:spPr>
        <p:txBody>
          <a:bodyPr>
            <a:normAutofit/>
          </a:bodyPr>
          <a:lstStyle/>
          <a:p>
            <a:r>
              <a:rPr lang="en-US" dirty="0" smtClean="0"/>
              <a:t>For a large enough sample size, no amount of measurement error in the independent variables is safe, assuming that the latent independent variables are correlated.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732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problem applies to other kinds of regression, and various kinds of measurement error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7326"/>
            <a:ext cx="8229600" cy="5046887"/>
          </a:xfrm>
        </p:spPr>
        <p:txBody>
          <a:bodyPr/>
          <a:lstStyle/>
          <a:p>
            <a:r>
              <a:rPr lang="en-US" dirty="0" smtClean="0"/>
              <a:t>Logistic regression</a:t>
            </a:r>
          </a:p>
          <a:p>
            <a:r>
              <a:rPr lang="en-US" dirty="0" smtClean="0"/>
              <a:t>Proportional hazards regression in survival analysis</a:t>
            </a:r>
          </a:p>
          <a:p>
            <a:r>
              <a:rPr lang="en-US" dirty="0" smtClean="0"/>
              <a:t>Log-linear models:  Test of conditional independence in the presence of classification error</a:t>
            </a:r>
          </a:p>
          <a:p>
            <a:r>
              <a:rPr lang="en-US" dirty="0" smtClean="0"/>
              <a:t>Median splits</a:t>
            </a:r>
          </a:p>
          <a:p>
            <a:r>
              <a:rPr lang="en-US" dirty="0" smtClean="0"/>
              <a:t>Even converting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 to ranks inflates Type I Error rate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 is randomly assigned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Then it is independent of </a:t>
            </a:r>
            <a:r>
              <a:rPr lang="en-US" i="1" dirty="0" smtClean="0"/>
              <a:t>X</a:t>
            </a:r>
            <a:r>
              <a:rPr lang="en-US" i="1" baseline="-25000" dirty="0" smtClean="0"/>
              <a:t>2</a:t>
            </a:r>
            <a:r>
              <a:rPr lang="en-US" dirty="0" smtClean="0"/>
              <a:t>:  Zero correlation.</a:t>
            </a:r>
          </a:p>
          <a:p>
            <a:r>
              <a:rPr lang="en-US" dirty="0" smtClean="0"/>
              <a:t>So even if an experimentally manipulated variable is measured (implemented) with error, there will be no inflation of Type I error rate.</a:t>
            </a:r>
          </a:p>
          <a:p>
            <a:r>
              <a:rPr lang="en-US" dirty="0" smtClean="0"/>
              <a:t>If </a:t>
            </a:r>
            <a:r>
              <a:rPr lang="en-US" i="1" dirty="0" smtClean="0"/>
              <a:t>X</a:t>
            </a:r>
            <a:r>
              <a:rPr lang="en-US" i="1" baseline="-25000" dirty="0" smtClean="0"/>
              <a:t>2</a:t>
            </a:r>
            <a:r>
              <a:rPr lang="en-US" dirty="0" smtClean="0"/>
              <a:t> is randomly assigned and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 is a covariate observed with error (very common), then again there is no correlation between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 and </a:t>
            </a:r>
            <a:r>
              <a:rPr lang="en-US" i="1" dirty="0" smtClean="0"/>
              <a:t>X</a:t>
            </a:r>
            <a:r>
              <a:rPr lang="en-US" i="1" baseline="-25000" dirty="0" smtClean="0"/>
              <a:t>2</a:t>
            </a:r>
            <a:r>
              <a:rPr lang="en-US" dirty="0" smtClean="0"/>
              <a:t>, and so no inflation of Type I error rate.</a:t>
            </a:r>
          </a:p>
          <a:p>
            <a:r>
              <a:rPr lang="en-US" dirty="0" smtClean="0"/>
              <a:t>Measurement error may decrease the precision of experimental studies, but in terms of Type I error it creates no problems.</a:t>
            </a:r>
          </a:p>
          <a:p>
            <a:r>
              <a:rPr lang="en-US" dirty="0" smtClean="0"/>
              <a:t>This is good news!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smtClean="0"/>
              <a:t>Need a statistical model that includes measurement error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Information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85800" y="2667000"/>
            <a:ext cx="7770813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slide show was prepared by Jerry Brunner, Department of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Statistics, University of Toronto. It is licensed under a Creative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Commons Attribution -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ShareAlike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3.0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Unported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License. Use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part of it as you like and share the result freely. These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Powerpoint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slides will be available from the course website: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http://www.utstat.toronto.edu/brunner/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oldclass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/302f13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 categorical variables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Classification error is common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Simple additive model for measurement error: Continuous case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437" y="1573213"/>
            <a:ext cx="2616200" cy="4445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292" y="2673847"/>
            <a:ext cx="8712200" cy="5715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161175"/>
            <a:ext cx="8001000" cy="546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182030"/>
            <a:ext cx="816686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much of the variation in the observed variable comes</a:t>
            </a:r>
          </a:p>
          <a:p>
            <a:r>
              <a:rPr lang="en-US" sz="2400" dirty="0" smtClean="0"/>
              <a:t> from variation in the quantity of interest, and how much comes </a:t>
            </a:r>
          </a:p>
          <a:p>
            <a:r>
              <a:rPr lang="en-US" sz="2400" dirty="0" smtClean="0"/>
              <a:t>from random noise?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5132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Reliability</a:t>
            </a:r>
            <a:r>
              <a:rPr lang="en-US" dirty="0" smtClean="0"/>
              <a:t> is the squared correlation between the observed variable and the latent variable (true score).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556" dirty="0" smtClean="0"/>
              <a:t>First, recall</a:t>
            </a:r>
            <a:endParaRPr lang="en-US" sz="3556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17" y="3406629"/>
            <a:ext cx="7886700" cy="2425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Reliability</a:t>
            </a:r>
            <a:endParaRPr lang="en-US" sz="3600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1143000"/>
            <a:ext cx="8382000" cy="5473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471" y="3009899"/>
            <a:ext cx="8521590" cy="3340487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Reliability is the proportion of the variance in the observed variable that comes from the latent variable of interest, and not from random error.</a:t>
            </a:r>
            <a:endParaRPr lang="en-US" sz="3600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925" y="579438"/>
            <a:ext cx="6159500" cy="1346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8630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consequences of ignoring measurement error in the explanatory (x) variables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81"/>
            <a:ext cx="8229600" cy="17273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Measurement error in the response variable is a less serious problem: </a:t>
            </a:r>
            <a:br>
              <a:rPr lang="en-US" dirty="0" smtClean="0"/>
            </a:br>
            <a:r>
              <a:rPr lang="en-US" dirty="0" smtClean="0"/>
              <a:t>Re-parameterize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37" y="2501587"/>
            <a:ext cx="6883400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5778" y="6095667"/>
            <a:ext cx="5696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Can’t know everything, but all we care about is β</a:t>
            </a:r>
            <a:r>
              <a:rPr lang="en-US" baseline="-25000" dirty="0" smtClean="0"/>
              <a:t>1</a:t>
            </a:r>
            <a:r>
              <a:rPr lang="en-US" dirty="0" smtClean="0"/>
              <a:t> anyway.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2462</Words>
  <Application>Microsoft Macintosh PowerPoint</Application>
  <PresentationFormat>On-screen Show (4:3)</PresentationFormat>
  <Paragraphs>225</Paragraphs>
  <Slides>28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Introduction to Regression with Measurement Error  STA302:  Fall/Winter 2013</vt:lpstr>
      <vt:lpstr>Measurement Error</vt:lpstr>
      <vt:lpstr>For categorical variables</vt:lpstr>
      <vt:lpstr>Simple additive model for measurement error: Continuous case</vt:lpstr>
      <vt:lpstr>Reliability is the squared correlation between the observed variable and the latent variable (true score).   First, recall</vt:lpstr>
      <vt:lpstr>Reliability</vt:lpstr>
      <vt:lpstr>PowerPoint Presentation</vt:lpstr>
      <vt:lpstr>The consequences of ignoring measurement error in the explanatory (x) variables</vt:lpstr>
      <vt:lpstr>Measurement error in the response variable is a less serious problem:  Re-parameterize</vt:lpstr>
      <vt:lpstr>Measurement error in the explanatory variables</vt:lpstr>
      <vt:lpstr>True Model (More detail)</vt:lpstr>
      <vt:lpstr>Reliabilities</vt:lpstr>
      <vt:lpstr>Test X2 controlling for (holding constant) X1</vt:lpstr>
      <vt:lpstr>Unconditional:  Test X2 controlling for X1</vt:lpstr>
      <vt:lpstr>Controlling Type I Error Probability</vt:lpstr>
      <vt:lpstr>Simulation study: Use pseudo-random number generation to create data sets </vt:lpstr>
      <vt:lpstr>A Big Simulation Study (6 Factors)</vt:lpstr>
      <vt:lpstr>Within each of the </vt:lpstr>
      <vt:lpstr>Look at a small part of the results</vt:lpstr>
      <vt:lpstr>PowerPoint Presentation</vt:lpstr>
      <vt:lpstr>Marginal Mean Type I Error Rates</vt:lpstr>
      <vt:lpstr>Summary</vt:lpstr>
      <vt:lpstr>Factors affecting severity of the problem</vt:lpstr>
      <vt:lpstr>As the sample size increases, the problem gets worse.    </vt:lpstr>
      <vt:lpstr>The problem applies to other kinds of regression, and various kinds of measurement error</vt:lpstr>
      <vt:lpstr>If X1 is randomly assigned</vt:lpstr>
      <vt:lpstr>Need a statistical model that includes measurement error</vt:lpstr>
      <vt:lpstr>Copyright Information</vt:lpstr>
    </vt:vector>
  </TitlesOfParts>
  <Company>University of Toronto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Earl Monroe</dc:creator>
  <cp:lastModifiedBy>Jerry Brunner</cp:lastModifiedBy>
  <cp:revision>198</cp:revision>
  <cp:lastPrinted>2013-01-08T03:09:38Z</cp:lastPrinted>
  <dcterms:created xsi:type="dcterms:W3CDTF">2011-03-31T20:51:27Z</dcterms:created>
  <dcterms:modified xsi:type="dcterms:W3CDTF">2013-11-20T15:22:22Z</dcterms:modified>
</cp:coreProperties>
</file>