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60" r:id="rId6"/>
    <p:sldId id="258" r:id="rId7"/>
    <p:sldId id="286" r:id="rId8"/>
    <p:sldId id="284" r:id="rId9"/>
    <p:sldId id="285" r:id="rId10"/>
    <p:sldId id="287" r:id="rId11"/>
    <p:sldId id="288" r:id="rId12"/>
    <p:sldId id="289" r:id="rId13"/>
    <p:sldId id="280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943" autoAdjust="0"/>
  </p:normalViewPr>
  <p:slideViewPr>
    <p:cSldViewPr snapToGrid="0" snapToObjects="1">
      <p:cViewPr varScale="1">
        <p:scale>
          <a:sx n="69" d="100"/>
          <a:sy n="69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80369-A44E-4F6A-96B4-8E07E9E24E6C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65E72-9D5F-456F-B6D7-5D23B7F6F8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0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cut down from 2015 EFA to save time. I eliminated stuff like commonality that was preparation for understanding the output of </a:t>
            </a:r>
            <a:r>
              <a:rPr lang="en-US" dirty="0" err="1" smtClean="0"/>
              <a:t>proc</a:t>
            </a:r>
            <a:r>
              <a:rPr lang="en-US" baseline="0" dirty="0" smtClean="0"/>
              <a:t> factor. </a:t>
            </a:r>
            <a:r>
              <a:rPr lang="en-US" dirty="0" smtClean="0"/>
              <a:t>Put 2015 material</a:t>
            </a:r>
            <a:r>
              <a:rPr lang="en-US" baseline="0" dirty="0" smtClean="0"/>
              <a:t> in the text. In the text, use R’s psych package.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23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boldsymbol</a:t>
            </a:r>
            <a:r>
              <a:rPr lang="en-US" dirty="0" smtClean="0"/>
              <a:t>{\Lambda}^\top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{RR}^\top\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 </a:t>
            </a:r>
          </a:p>
          <a:p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{R}^\top\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{\Lambda}^\top)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{\Lambda}_2\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9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A75D-8748-4722-B0B4-1A214DD4CE8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observable, F latent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=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% 42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=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% 36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\begin{array}{c} D_{i,1} \\ D_{i,2}  \\ D_{i,3} \\ D_{i,4} \\ D_{i,5} \\ D_{i,6} \\ D_{i,7} \\ D_{i,8} \end{array} \right)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\left(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\begin{array}{c c}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\lambda_{11} &amp; \lambda_{12}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\lambda_{21} &amp; \lambda_{22}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\lambda_{31} &amp; \lambda_{32}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\lambda_{41} &amp; \lambda_{42}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\lambda_{51} &amp; \lambda_{52}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\lambda_{61} &amp; \lambda_{62}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\lambda_{71} &amp; \lambda_{27}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\lambda_{81} &amp; \lambda_{82}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\end{array} \right)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\left(\begin{array}{c} F_{i,1} \\ F_{i,2}  \end{array}\right) +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\left(\begin{array}{c} e_{i,1} \\ e_{i,2}  \\ e_{i,3} \\ e_{i,4} \\ e_{i,5} \\ e_{i,6} \\ e_{i,7} \\ e_{i,8} \end{array}\right)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68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D_{i,1} &amp;=&amp; \lambda_{11} F_{i,1} +  \lambda_{12} F_{i,2} + e_{i,1} \\</a:t>
            </a:r>
          </a:p>
          <a:p>
            <a:r>
              <a:rPr lang="en-US" dirty="0" smtClean="0"/>
              <a:t>D_{i,2} &amp;=&amp; \lambda_{21} F_{i,1} +  \lambda_{22} F_{i,2} + e_{i,2}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mbox</a:t>
            </a:r>
            <a:r>
              <a:rPr lang="en-US" dirty="0" smtClean="0"/>
              <a:t>{ ~etc.}</a:t>
            </a:r>
          </a:p>
          <a:p>
            <a:r>
              <a:rPr lang="en-US" dirty="0" smtClean="0"/>
              <a:t>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82971-833B-4483-83C9-D1CAD7E686B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Of course can have lots of factors: 16 </a:t>
            </a:r>
            <a:r>
              <a:rPr lang="en-US" dirty="0" err="1"/>
              <a:t>pf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HW: Does this pass the test of the parameter count rule?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) &amp;=&amp; \</a:t>
            </a:r>
            <a:r>
              <a:rPr lang="en-US" dirty="0" err="1" smtClean="0"/>
              <a:t>boldsymbol</a:t>
            </a:r>
            <a:r>
              <a:rPr lang="en-US" dirty="0" smtClean="0"/>
              <a:t>{\Phi} \\</a:t>
            </a:r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) &amp;=&amp;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$ and $\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$ independent (multivariate normal) % 36</a:t>
            </a:r>
          </a:p>
          <a:p>
            <a:endParaRPr lang="en-US" dirty="0" smtClean="0"/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) = 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337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 smtClean="0"/>
          </a:p>
          <a:p>
            <a:r>
              <a:rPr lang="en-US" dirty="0" smtClean="0"/>
              <a:t>Square root matrix: $\</a:t>
            </a:r>
            <a:r>
              <a:rPr lang="en-US" dirty="0" err="1" smtClean="0"/>
              <a:t>boldsymbol</a:t>
            </a:r>
            <a:r>
              <a:rPr lang="en-US" dirty="0" smtClean="0"/>
              <a:t>{\Phi} = \</a:t>
            </a:r>
            <a:r>
              <a:rPr lang="en-US" dirty="0" err="1" smtClean="0"/>
              <a:t>mathbf</a:t>
            </a:r>
            <a:r>
              <a:rPr lang="en-US" dirty="0" smtClean="0"/>
              <a:t>{SS} = \</a:t>
            </a:r>
            <a:r>
              <a:rPr lang="en-US" dirty="0" err="1" smtClean="0"/>
              <a:t>mathbf</a:t>
            </a:r>
            <a:r>
              <a:rPr lang="en-US" dirty="0" smtClean="0"/>
              <a:t>{SS}^\top$, so % 36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{\Lambda\Phi\Lambda}^\top&amp;=&amp;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{SS}^\top\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 \\</a:t>
            </a:r>
          </a:p>
          <a:p>
            <a:r>
              <a:rPr lang="en-US" dirty="0" smtClean="0"/>
              <a:t>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 \</a:t>
            </a:r>
            <a:r>
              <a:rPr lang="en-US" dirty="0" err="1" smtClean="0"/>
              <a:t>mathbf</a:t>
            </a:r>
            <a:r>
              <a:rPr lang="en-US" dirty="0" smtClean="0"/>
              <a:t>{I} (\</a:t>
            </a:r>
            <a:r>
              <a:rPr lang="en-US" dirty="0" err="1" smtClean="0"/>
              <a:t>mathbf</a:t>
            </a:r>
            <a:r>
              <a:rPr lang="en-US" dirty="0" smtClean="0"/>
              <a:t>{S}^\top\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{\Lambda}^\top) \\</a:t>
            </a:r>
          </a:p>
          <a:p>
            <a:r>
              <a:rPr lang="en-US" dirty="0" smtClean="0"/>
              <a:t>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 \</a:t>
            </a:r>
            <a:r>
              <a:rPr lang="en-US" dirty="0" err="1" smtClean="0"/>
              <a:t>mathbf</a:t>
            </a:r>
            <a:r>
              <a:rPr lang="en-US" dirty="0" smtClean="0"/>
              <a:t>{I}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{S})^\top \\</a:t>
            </a:r>
          </a:p>
          <a:p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3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% 36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{I}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{1}{2}\top}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{\Lambda}_2^\top)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{1}{2}})^\top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{\Lambda}_3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{\Lambda}_3^\top  % 30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70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6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6FC4-FF07-425F-B088-C0DAF2ADB80B}" type="datetimeFigureOut">
              <a:rPr lang="en-US" smtClean="0"/>
              <a:pPr/>
              <a:t>22-10-21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2053f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1470025"/>
          </a:xfrm>
        </p:spPr>
        <p:txBody>
          <a:bodyPr/>
          <a:lstStyle/>
          <a:p>
            <a:r>
              <a:rPr lang="en-US" dirty="0" smtClean="0"/>
              <a:t>Exploratory Factor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80073"/>
            <a:ext cx="6400800" cy="1024239"/>
          </a:xfrm>
        </p:spPr>
        <p:txBody>
          <a:bodyPr/>
          <a:lstStyle/>
          <a:p>
            <a:r>
              <a:rPr lang="en-US" dirty="0" smtClean="0"/>
              <a:t>STA2053:  Fall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6514" y="5498068"/>
            <a:ext cx="3903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Restrict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2306193"/>
            <a:ext cx="8229600" cy="3492265"/>
          </a:xfrm>
        </p:spPr>
        <p:txBody>
          <a:bodyPr>
            <a:normAutofit/>
          </a:bodyPr>
          <a:lstStyle/>
          <a:p>
            <a:r>
              <a:rPr lang="en-US" dirty="0" smtClean="0"/>
              <a:t>Set Phi = the identity, so 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b="1" dirty="0" smtClean="0"/>
              <a:t>F</a:t>
            </a:r>
            <a:r>
              <a:rPr lang="en-US" dirty="0" smtClean="0"/>
              <a:t>) = I</a:t>
            </a:r>
          </a:p>
          <a:p>
            <a:r>
              <a:rPr lang="en-US" dirty="0" smtClean="0"/>
              <a:t>All the factors are standardized, as well as independent.</a:t>
            </a:r>
          </a:p>
          <a:p>
            <a:r>
              <a:rPr lang="en-US" dirty="0" smtClean="0"/>
              <a:t>Justify this on the grounds of simplicity.</a:t>
            </a:r>
          </a:p>
          <a:p>
            <a:r>
              <a:rPr lang="en-US" dirty="0" smtClean="0"/>
              <a:t>Say the factors are “orthogonal” (at right angles, uncorrelated).</a:t>
            </a:r>
            <a:endParaRPr lang="en-US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210" y="1354282"/>
            <a:ext cx="34671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89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Source of non-</a:t>
            </a:r>
            <a:r>
              <a:rPr lang="en-US" dirty="0" err="1" smtClean="0"/>
              <a:t>identifiability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R is an </a:t>
            </a:r>
            <a:r>
              <a:rPr lang="en-US" sz="3600" dirty="0" err="1" smtClean="0"/>
              <a:t>orthoganal</a:t>
            </a:r>
            <a:r>
              <a:rPr lang="en-US" sz="3600" dirty="0" smtClean="0"/>
              <a:t> (rotation) matrix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35451" y="6049580"/>
            <a:ext cx="7510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Infinitely many rotation matrices produce the same Sigma.</a:t>
            </a:r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859" y="1865169"/>
            <a:ext cx="5372100" cy="3289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78189"/>
          </a:xfrm>
        </p:spPr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7229"/>
            <a:ext cx="8229600" cy="58595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Place some restrictions on the factor loadings, so that the only rotation matrix that preserves the restrictions is the identity matrix. For example, λ</a:t>
            </a:r>
            <a:r>
              <a:rPr lang="en-US" baseline="-25000" dirty="0" smtClean="0"/>
              <a:t>ij</a:t>
            </a:r>
            <a:r>
              <a:rPr lang="en-US" dirty="0" smtClean="0"/>
              <a:t> = 0 for j&gt;i</a:t>
            </a:r>
          </a:p>
          <a:p>
            <a:r>
              <a:rPr lang="en-US" dirty="0" smtClean="0"/>
              <a:t>There are other sets of restrictions that work.</a:t>
            </a:r>
          </a:p>
          <a:p>
            <a:r>
              <a:rPr lang="en-US" dirty="0" smtClean="0"/>
              <a:t>Generally, they result in a set of factor loadings that are impossible to interpret. Don’t worry about it.</a:t>
            </a:r>
          </a:p>
          <a:p>
            <a:r>
              <a:rPr lang="en-US" dirty="0" smtClean="0"/>
              <a:t>Estimate the loadings by maximum likelihood. Other methods are possible but used much less than in the past.</a:t>
            </a:r>
          </a:p>
          <a:p>
            <a:r>
              <a:rPr lang="en-US" dirty="0" smtClean="0"/>
              <a:t>All (orthoganal) rotations result in the same value of the likelihood function (the maximum is not unique).</a:t>
            </a:r>
          </a:p>
          <a:p>
            <a:r>
              <a:rPr lang="en-US" dirty="0" smtClean="0"/>
              <a:t>Rotate the factors (that is, post-multiply the estimated loadings by a rotation matrix) so as to achieve a simple pattern that is easy to interpret.</a:t>
            </a:r>
          </a:p>
          <a:p>
            <a:r>
              <a:rPr lang="en-US" dirty="0" smtClean="0"/>
              <a:t>The result is often satisfying, but has no necessary connection to reality.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5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When a non-statistician claims to have done a “factor analysis,” ask what kind.</a:t>
            </a:r>
          </a:p>
          <a:p>
            <a:r>
              <a:rPr lang="en-US" dirty="0" smtClean="0"/>
              <a:t>Usually it was a principal components analysis.</a:t>
            </a:r>
          </a:p>
          <a:p>
            <a:r>
              <a:rPr lang="en-US" dirty="0" smtClean="0"/>
              <a:t>Principal components are linear combinations of the observed variables. They come from the observed variables by direct calculation.</a:t>
            </a:r>
          </a:p>
          <a:p>
            <a:r>
              <a:rPr lang="en-US" dirty="0" smtClean="0"/>
              <a:t>In true factor analysis, it’s the observed variables that arise from the factors.</a:t>
            </a:r>
          </a:p>
          <a:p>
            <a:r>
              <a:rPr lang="en-US" dirty="0" smtClean="0"/>
              <a:t>So principal components analysis is kind of like backwards factor analysis, though the spirit is similar.</a:t>
            </a:r>
          </a:p>
          <a:p>
            <a:r>
              <a:rPr lang="en-US" dirty="0" smtClean="0"/>
              <a:t>Most factor </a:t>
            </a:r>
            <a:r>
              <a:rPr lang="en-US" smtClean="0"/>
              <a:t>analysis software </a:t>
            </a:r>
            <a:r>
              <a:rPr lang="en-US" dirty="0" smtClean="0"/>
              <a:t>(SAS, SPSS, etc.) does principal components analysis by default.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/brunner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/2053f22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 Analysis: The Measurement Model</a:t>
            </a:r>
            <a:endParaRPr lang="en-US" dirty="0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 rot="1420158">
            <a:off x="22098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6" name="Rectangle 28"/>
          <p:cNvSpPr>
            <a:spLocks noChangeAspect="1" noChangeArrowheads="1"/>
          </p:cNvSpPr>
          <p:nvPr/>
        </p:nvSpPr>
        <p:spPr bwMode="auto">
          <a:xfrm>
            <a:off x="838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7" name="Rectangle 29"/>
          <p:cNvSpPr>
            <a:spLocks noChangeAspect="1" noChangeArrowheads="1"/>
          </p:cNvSpPr>
          <p:nvPr/>
        </p:nvSpPr>
        <p:spPr bwMode="auto">
          <a:xfrm>
            <a:off x="18288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8" name="Rectangle 30"/>
          <p:cNvSpPr>
            <a:spLocks noChangeAspect="1" noChangeArrowheads="1"/>
          </p:cNvSpPr>
          <p:nvPr/>
        </p:nvSpPr>
        <p:spPr bwMode="auto">
          <a:xfrm>
            <a:off x="2743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 rot="-1985002">
            <a:off x="62484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0" name="Rectangle 32"/>
          <p:cNvSpPr>
            <a:spLocks noChangeAspect="1" noChangeArrowheads="1"/>
          </p:cNvSpPr>
          <p:nvPr/>
        </p:nvSpPr>
        <p:spPr bwMode="auto">
          <a:xfrm>
            <a:off x="36576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1" name="AutoShape 33"/>
          <p:cNvCxnSpPr>
            <a:cxnSpLocks noChangeShapeType="1"/>
            <a:stCxn id="73755" idx="7"/>
            <a:endCxn id="73760" idx="2"/>
          </p:cNvCxnSpPr>
          <p:nvPr/>
        </p:nvCxnSpPr>
        <p:spPr bwMode="auto">
          <a:xfrm flipV="1">
            <a:off x="3092450" y="3886201"/>
            <a:ext cx="793751" cy="128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2" name="AutoShape 34"/>
          <p:cNvCxnSpPr>
            <a:cxnSpLocks noChangeShapeType="1"/>
            <a:stCxn id="73755" idx="0"/>
            <a:endCxn id="73758" idx="2"/>
          </p:cNvCxnSpPr>
          <p:nvPr/>
        </p:nvCxnSpPr>
        <p:spPr bwMode="auto">
          <a:xfrm flipV="1">
            <a:off x="2849564" y="3886200"/>
            <a:ext cx="122237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3" name="AutoShape 35"/>
          <p:cNvCxnSpPr>
            <a:cxnSpLocks noChangeShapeType="1"/>
            <a:stCxn id="73755" idx="1"/>
            <a:endCxn id="73757" idx="2"/>
          </p:cNvCxnSpPr>
          <p:nvPr/>
        </p:nvCxnSpPr>
        <p:spPr bwMode="auto">
          <a:xfrm flipH="1" flipV="1">
            <a:off x="2057401" y="3886201"/>
            <a:ext cx="442913" cy="1020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4" name="AutoShape 36"/>
          <p:cNvCxnSpPr>
            <a:cxnSpLocks noChangeShapeType="1"/>
            <a:stCxn id="73755" idx="2"/>
            <a:endCxn id="73756" idx="2"/>
          </p:cNvCxnSpPr>
          <p:nvPr/>
        </p:nvCxnSpPr>
        <p:spPr bwMode="auto">
          <a:xfrm flipH="1" flipV="1">
            <a:off x="1066801" y="3886201"/>
            <a:ext cx="1181100" cy="1263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65" name="Rectangle 37"/>
          <p:cNvSpPr>
            <a:spLocks noChangeAspect="1" noChangeArrowheads="1"/>
          </p:cNvSpPr>
          <p:nvPr/>
        </p:nvSpPr>
        <p:spPr bwMode="auto">
          <a:xfrm>
            <a:off x="48006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6" name="Rectangle 38"/>
          <p:cNvSpPr>
            <a:spLocks noChangeAspect="1" noChangeArrowheads="1"/>
          </p:cNvSpPr>
          <p:nvPr/>
        </p:nvSpPr>
        <p:spPr bwMode="auto">
          <a:xfrm>
            <a:off x="57912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7" name="Rectangle 39"/>
          <p:cNvSpPr>
            <a:spLocks noChangeAspect="1" noChangeArrowheads="1"/>
          </p:cNvSpPr>
          <p:nvPr/>
        </p:nvSpPr>
        <p:spPr bwMode="auto">
          <a:xfrm>
            <a:off x="67818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8" name="Rectangle 40"/>
          <p:cNvSpPr>
            <a:spLocks noChangeAspect="1" noChangeArrowheads="1"/>
          </p:cNvSpPr>
          <p:nvPr/>
        </p:nvSpPr>
        <p:spPr bwMode="auto">
          <a:xfrm>
            <a:off x="76200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9" name="AutoShape 41"/>
          <p:cNvCxnSpPr>
            <a:cxnSpLocks noChangeShapeType="1"/>
            <a:stCxn id="73759" idx="6"/>
            <a:endCxn id="73768" idx="2"/>
          </p:cNvCxnSpPr>
          <p:nvPr/>
        </p:nvCxnSpPr>
        <p:spPr bwMode="auto">
          <a:xfrm flipV="1">
            <a:off x="7088189" y="3962401"/>
            <a:ext cx="760412" cy="1120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0" name="AutoShape 42"/>
          <p:cNvCxnSpPr>
            <a:cxnSpLocks noChangeShapeType="1"/>
            <a:stCxn id="73759" idx="7"/>
            <a:endCxn id="73767" idx="2"/>
          </p:cNvCxnSpPr>
          <p:nvPr/>
        </p:nvCxnSpPr>
        <p:spPr bwMode="auto">
          <a:xfrm flipV="1">
            <a:off x="6799265" y="3962401"/>
            <a:ext cx="211137" cy="923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1" name="AutoShape 43"/>
          <p:cNvCxnSpPr>
            <a:cxnSpLocks noChangeShapeType="1"/>
            <a:stCxn id="73759" idx="0"/>
            <a:endCxn id="73766" idx="2"/>
          </p:cNvCxnSpPr>
          <p:nvPr/>
        </p:nvCxnSpPr>
        <p:spPr bwMode="auto">
          <a:xfrm flipH="1" flipV="1">
            <a:off x="6019802" y="3962401"/>
            <a:ext cx="434975" cy="987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2" name="AutoShape 44"/>
          <p:cNvCxnSpPr>
            <a:cxnSpLocks noChangeShapeType="1"/>
            <a:stCxn id="73759" idx="1"/>
            <a:endCxn id="73765" idx="2"/>
          </p:cNvCxnSpPr>
          <p:nvPr/>
        </p:nvCxnSpPr>
        <p:spPr bwMode="auto">
          <a:xfrm flipH="1" flipV="1">
            <a:off x="5029200" y="3962400"/>
            <a:ext cx="1228725" cy="127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81" name="Line 53"/>
          <p:cNvSpPr>
            <a:spLocks noChangeShapeType="1"/>
          </p:cNvSpPr>
          <p:nvPr/>
        </p:nvSpPr>
        <p:spPr bwMode="auto">
          <a:xfrm>
            <a:off x="1066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2" name="Line 54"/>
          <p:cNvSpPr>
            <a:spLocks noChangeShapeType="1"/>
          </p:cNvSpPr>
          <p:nvPr/>
        </p:nvSpPr>
        <p:spPr bwMode="auto">
          <a:xfrm>
            <a:off x="2057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3" name="Line 55"/>
          <p:cNvSpPr>
            <a:spLocks noChangeShapeType="1"/>
          </p:cNvSpPr>
          <p:nvPr/>
        </p:nvSpPr>
        <p:spPr bwMode="auto">
          <a:xfrm>
            <a:off x="2971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4" name="Line 56"/>
          <p:cNvSpPr>
            <a:spLocks noChangeShapeType="1"/>
          </p:cNvSpPr>
          <p:nvPr/>
        </p:nvSpPr>
        <p:spPr bwMode="auto">
          <a:xfrm>
            <a:off x="3810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5" name="Line 57"/>
          <p:cNvSpPr>
            <a:spLocks noChangeShapeType="1"/>
          </p:cNvSpPr>
          <p:nvPr/>
        </p:nvSpPr>
        <p:spPr bwMode="auto">
          <a:xfrm>
            <a:off x="5029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6" name="Line 58"/>
          <p:cNvSpPr>
            <a:spLocks noChangeShapeType="1"/>
          </p:cNvSpPr>
          <p:nvPr/>
        </p:nvSpPr>
        <p:spPr bwMode="auto">
          <a:xfrm>
            <a:off x="60198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7" name="Line 59"/>
          <p:cNvSpPr>
            <a:spLocks noChangeShapeType="1"/>
          </p:cNvSpPr>
          <p:nvPr/>
        </p:nvSpPr>
        <p:spPr bwMode="auto">
          <a:xfrm>
            <a:off x="70104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8" name="Line 60"/>
          <p:cNvSpPr>
            <a:spLocks noChangeShapeType="1"/>
          </p:cNvSpPr>
          <p:nvPr/>
        </p:nvSpPr>
        <p:spPr bwMode="auto">
          <a:xfrm>
            <a:off x="78486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89" name="AutoShape 61"/>
          <p:cNvCxnSpPr>
            <a:cxnSpLocks noChangeShapeType="1"/>
            <a:stCxn id="73755" idx="5"/>
            <a:endCxn id="73759" idx="3"/>
          </p:cNvCxnSpPr>
          <p:nvPr/>
        </p:nvCxnSpPr>
        <p:spPr bwMode="auto">
          <a:xfrm rot="16200000" flipH="1">
            <a:off x="4710906" y="3880643"/>
            <a:ext cx="20638" cy="3778251"/>
          </a:xfrm>
          <a:prstGeom prst="curvedConnector3">
            <a:avLst>
              <a:gd name="adj1" fmla="val 210769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73791" name="Text Box 63"/>
          <p:cNvSpPr txBox="1">
            <a:spLocks noChangeArrowheads="1"/>
          </p:cNvSpPr>
          <p:nvPr/>
        </p:nvSpPr>
        <p:spPr bwMode="auto">
          <a:xfrm>
            <a:off x="822325" y="3440113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76200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73793" name="Text Box 65"/>
          <p:cNvSpPr txBox="1">
            <a:spLocks noChangeArrowheads="1"/>
          </p:cNvSpPr>
          <p:nvPr/>
        </p:nvSpPr>
        <p:spPr bwMode="auto">
          <a:xfrm>
            <a:off x="6781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57912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3795" name="Text Box 67"/>
          <p:cNvSpPr txBox="1">
            <a:spLocks noChangeArrowheads="1"/>
          </p:cNvSpPr>
          <p:nvPr/>
        </p:nvSpPr>
        <p:spPr bwMode="auto">
          <a:xfrm>
            <a:off x="48006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3796" name="Text Box 68"/>
          <p:cNvSpPr txBox="1">
            <a:spLocks noChangeArrowheads="1"/>
          </p:cNvSpPr>
          <p:nvPr/>
        </p:nvSpPr>
        <p:spPr bwMode="auto">
          <a:xfrm>
            <a:off x="3657600" y="3516868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3797" name="Text Box 69"/>
          <p:cNvSpPr txBox="1">
            <a:spLocks noChangeArrowheads="1"/>
          </p:cNvSpPr>
          <p:nvPr/>
        </p:nvSpPr>
        <p:spPr bwMode="auto">
          <a:xfrm>
            <a:off x="27432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3798" name="Text Box 70"/>
          <p:cNvSpPr txBox="1">
            <a:spLocks noChangeArrowheads="1"/>
          </p:cNvSpPr>
          <p:nvPr/>
        </p:nvSpPr>
        <p:spPr bwMode="auto">
          <a:xfrm>
            <a:off x="1828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3799" name="Text Box 71"/>
          <p:cNvSpPr txBox="1">
            <a:spLocks noChangeArrowheads="1"/>
          </p:cNvSpPr>
          <p:nvPr/>
        </p:nvSpPr>
        <p:spPr bwMode="auto">
          <a:xfrm>
            <a:off x="2438400" y="5105400"/>
            <a:ext cx="43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73800" name="Text Box 72"/>
          <p:cNvSpPr txBox="1">
            <a:spLocks noChangeArrowheads="1"/>
          </p:cNvSpPr>
          <p:nvPr/>
        </p:nvSpPr>
        <p:spPr bwMode="auto">
          <a:xfrm>
            <a:off x="6477000" y="5105400"/>
            <a:ext cx="43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pic>
        <p:nvPicPr>
          <p:cNvPr id="42" name="Picture 4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663" y="1817689"/>
            <a:ext cx="3390900" cy="482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52019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 with 2 factors and 8 observed variables</a:t>
            </a:r>
            <a:endParaRPr lang="en-US" sz="3600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731" y="958850"/>
            <a:ext cx="2908300" cy="4191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3545" y="4859339"/>
            <a:ext cx="5054600" cy="774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8425" y="6216695"/>
            <a:ext cx="584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lambda values are called </a:t>
            </a:r>
            <a:r>
              <a:rPr lang="en-US" sz="2400" b="1" dirty="0" smtClean="0"/>
              <a:t>factor loadings.</a:t>
            </a:r>
            <a:endParaRPr lang="en-US" sz="2400" b="1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83" y="1708150"/>
            <a:ext cx="67310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8324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7137"/>
            <a:ext cx="8229600" cy="3893789"/>
          </a:xfrm>
        </p:spPr>
        <p:txBody>
          <a:bodyPr>
            <a:normAutofit/>
          </a:bodyPr>
          <a:lstStyle/>
          <a:p>
            <a:r>
              <a:rPr lang="en-US" dirty="0" smtClean="0"/>
              <a:t>The lambda values are called </a:t>
            </a:r>
            <a:r>
              <a:rPr lang="en-US" b="1" dirty="0" smtClean="0"/>
              <a:t>factor loadings.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and F</a:t>
            </a:r>
            <a:r>
              <a:rPr lang="en-US" baseline="-25000" dirty="0" smtClean="0"/>
              <a:t>2</a:t>
            </a:r>
            <a:r>
              <a:rPr lang="en-US" dirty="0" smtClean="0"/>
              <a:t> are sometimes called </a:t>
            </a:r>
            <a:r>
              <a:rPr lang="en-US" b="1" dirty="0" smtClean="0"/>
              <a:t>common factors</a:t>
            </a:r>
            <a:r>
              <a:rPr lang="en-US" dirty="0" smtClean="0"/>
              <a:t>, because they influence all the observed variables.</a:t>
            </a:r>
          </a:p>
          <a:p>
            <a:r>
              <a:rPr lang="en-US" dirty="0" smtClean="0"/>
              <a:t>Error terms e</a:t>
            </a:r>
            <a:r>
              <a:rPr lang="en-US" baseline="-25000" dirty="0" smtClean="0"/>
              <a:t>1</a:t>
            </a:r>
            <a:r>
              <a:rPr lang="en-US" dirty="0" smtClean="0"/>
              <a:t>, …, e</a:t>
            </a:r>
            <a:r>
              <a:rPr lang="en-US" baseline="-25000" dirty="0" smtClean="0"/>
              <a:t>8</a:t>
            </a:r>
            <a:r>
              <a:rPr lang="en-US" dirty="0" smtClean="0"/>
              <a:t> are sometimes called </a:t>
            </a:r>
            <a:r>
              <a:rPr lang="en-US" b="1" dirty="0" smtClean="0"/>
              <a:t>unique factors</a:t>
            </a:r>
            <a:r>
              <a:rPr lang="en-US" dirty="0" smtClean="0"/>
              <a:t>, because each one influences only a single observed variable.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400" y="1284288"/>
            <a:ext cx="5054600" cy="774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Analysis can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Exploratory</a:t>
            </a:r>
            <a:r>
              <a:rPr lang="en-US" dirty="0" smtClean="0"/>
              <a:t>:  The goal is to describe and summarize the data by explaining a large number of observed variables in terms of a smaller number of latent variables (factors). The factors are the reason the observable variables have the correlations they do. </a:t>
            </a:r>
          </a:p>
          <a:p>
            <a:r>
              <a:rPr lang="en-US" b="1" dirty="0" smtClean="0"/>
              <a:t>Confirmatory</a:t>
            </a:r>
            <a:r>
              <a:rPr lang="en-US" dirty="0" smtClean="0"/>
              <a:t>:  Statistical estimation and testing as usual.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105" y="77561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Unconstrained </a:t>
            </a:r>
            <a:r>
              <a:rPr lang="en-US" sz="3600" dirty="0"/>
              <a:t>(Exploratory)  Factor Analysis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4638" y="4929491"/>
            <a:ext cx="8703358" cy="1749224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Arrows from all factors to all observed variables.</a:t>
            </a:r>
          </a:p>
          <a:p>
            <a:r>
              <a:rPr lang="en-US" sz="2400" dirty="0"/>
              <a:t>Massively non-</a:t>
            </a:r>
            <a:r>
              <a:rPr lang="en-US" sz="2400" dirty="0" smtClean="0"/>
              <a:t>identifiable.</a:t>
            </a:r>
          </a:p>
          <a:p>
            <a:r>
              <a:rPr lang="en-US" sz="2400" dirty="0"/>
              <a:t>Reasonable, been going on for around </a:t>
            </a:r>
            <a:r>
              <a:rPr lang="en-US" sz="2400" dirty="0" smtClean="0"/>
              <a:t>70-100 </a:t>
            </a:r>
            <a:r>
              <a:rPr lang="en-US" sz="2400" dirty="0"/>
              <a:t>years, and completely DOOMED TO FAILURE as a method of statistical estimation.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2144981" y="38862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7" name="Rectangle 5"/>
          <p:cNvSpPr>
            <a:spLocks noChangeAspect="1" noChangeArrowheads="1"/>
          </p:cNvSpPr>
          <p:nvPr/>
        </p:nvSpPr>
        <p:spPr bwMode="auto">
          <a:xfrm>
            <a:off x="7733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8" name="Rectangle 6"/>
          <p:cNvSpPr>
            <a:spLocks noChangeAspect="1" noChangeArrowheads="1"/>
          </p:cNvSpPr>
          <p:nvPr/>
        </p:nvSpPr>
        <p:spPr bwMode="auto">
          <a:xfrm>
            <a:off x="17639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9" name="Rectangle 7"/>
          <p:cNvSpPr>
            <a:spLocks noChangeAspect="1" noChangeArrowheads="1"/>
          </p:cNvSpPr>
          <p:nvPr/>
        </p:nvSpPr>
        <p:spPr bwMode="auto">
          <a:xfrm>
            <a:off x="26783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6183581" y="38862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92" name="Rectangle 40"/>
          <p:cNvSpPr>
            <a:spLocks noChangeAspect="1" noChangeArrowheads="1"/>
          </p:cNvSpPr>
          <p:nvPr/>
        </p:nvSpPr>
        <p:spPr bwMode="auto">
          <a:xfrm>
            <a:off x="35927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9198" name="AutoShape 46"/>
          <p:cNvCxnSpPr>
            <a:cxnSpLocks noChangeShapeType="1"/>
            <a:stCxn id="49155" idx="7"/>
            <a:endCxn id="49192" idx="2"/>
          </p:cNvCxnSpPr>
          <p:nvPr/>
        </p:nvCxnSpPr>
        <p:spPr bwMode="auto">
          <a:xfrm flipV="1">
            <a:off x="2926031" y="1828800"/>
            <a:ext cx="895351" cy="2190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99" name="AutoShape 47"/>
          <p:cNvCxnSpPr>
            <a:cxnSpLocks noChangeShapeType="1"/>
            <a:stCxn id="49155" idx="0"/>
            <a:endCxn id="49159" idx="2"/>
          </p:cNvCxnSpPr>
          <p:nvPr/>
        </p:nvCxnSpPr>
        <p:spPr bwMode="auto">
          <a:xfrm flipV="1">
            <a:off x="2602181" y="1828800"/>
            <a:ext cx="304800" cy="2057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0" name="AutoShape 48"/>
          <p:cNvCxnSpPr>
            <a:cxnSpLocks noChangeShapeType="1"/>
            <a:stCxn id="49155" idx="1"/>
            <a:endCxn id="49158" idx="2"/>
          </p:cNvCxnSpPr>
          <p:nvPr/>
        </p:nvCxnSpPr>
        <p:spPr bwMode="auto">
          <a:xfrm flipH="1" flipV="1">
            <a:off x="1992582" y="1828800"/>
            <a:ext cx="285751" cy="2190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1" name="AutoShape 49"/>
          <p:cNvCxnSpPr>
            <a:cxnSpLocks noChangeShapeType="1"/>
            <a:stCxn id="49155" idx="2"/>
            <a:endCxn id="49157" idx="2"/>
          </p:cNvCxnSpPr>
          <p:nvPr/>
        </p:nvCxnSpPr>
        <p:spPr bwMode="auto">
          <a:xfrm flipH="1" flipV="1">
            <a:off x="1001981" y="1828800"/>
            <a:ext cx="1143000" cy="2514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02" name="Rectangle 50"/>
          <p:cNvSpPr>
            <a:spLocks noChangeAspect="1" noChangeArrowheads="1"/>
          </p:cNvSpPr>
          <p:nvPr/>
        </p:nvSpPr>
        <p:spPr bwMode="auto">
          <a:xfrm>
            <a:off x="48881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3" name="Rectangle 51"/>
          <p:cNvSpPr>
            <a:spLocks noChangeAspect="1" noChangeArrowheads="1"/>
          </p:cNvSpPr>
          <p:nvPr/>
        </p:nvSpPr>
        <p:spPr bwMode="auto">
          <a:xfrm>
            <a:off x="58787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4" name="Rectangle 52"/>
          <p:cNvSpPr>
            <a:spLocks noChangeAspect="1" noChangeArrowheads="1"/>
          </p:cNvSpPr>
          <p:nvPr/>
        </p:nvSpPr>
        <p:spPr bwMode="auto">
          <a:xfrm>
            <a:off x="68693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5" name="Rectangle 53"/>
          <p:cNvSpPr>
            <a:spLocks noChangeAspect="1" noChangeArrowheads="1"/>
          </p:cNvSpPr>
          <p:nvPr/>
        </p:nvSpPr>
        <p:spPr bwMode="auto">
          <a:xfrm>
            <a:off x="77075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9206" name="AutoShape 54"/>
          <p:cNvCxnSpPr>
            <a:cxnSpLocks noChangeShapeType="1"/>
            <a:stCxn id="49167" idx="6"/>
            <a:endCxn id="49205" idx="2"/>
          </p:cNvCxnSpPr>
          <p:nvPr/>
        </p:nvCxnSpPr>
        <p:spPr bwMode="auto">
          <a:xfrm flipV="1">
            <a:off x="7097981" y="1905000"/>
            <a:ext cx="838200" cy="2438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7" name="AutoShape 55"/>
          <p:cNvCxnSpPr>
            <a:cxnSpLocks noChangeShapeType="1"/>
            <a:stCxn id="49167" idx="7"/>
            <a:endCxn id="49204" idx="2"/>
          </p:cNvCxnSpPr>
          <p:nvPr/>
        </p:nvCxnSpPr>
        <p:spPr bwMode="auto">
          <a:xfrm flipV="1">
            <a:off x="6964631" y="1905000"/>
            <a:ext cx="133351" cy="211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8" name="AutoShape 56"/>
          <p:cNvCxnSpPr>
            <a:cxnSpLocks noChangeShapeType="1"/>
            <a:stCxn id="49167" idx="0"/>
            <a:endCxn id="49203" idx="2"/>
          </p:cNvCxnSpPr>
          <p:nvPr/>
        </p:nvCxnSpPr>
        <p:spPr bwMode="auto">
          <a:xfrm flipH="1" flipV="1">
            <a:off x="6107381" y="1905000"/>
            <a:ext cx="533400" cy="198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9" name="AutoShape 57"/>
          <p:cNvCxnSpPr>
            <a:cxnSpLocks noChangeShapeType="1"/>
            <a:stCxn id="49167" idx="1"/>
            <a:endCxn id="49202" idx="2"/>
          </p:cNvCxnSpPr>
          <p:nvPr/>
        </p:nvCxnSpPr>
        <p:spPr bwMode="auto">
          <a:xfrm flipH="1" flipV="1">
            <a:off x="5116782" y="1905000"/>
            <a:ext cx="1200151" cy="211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0" name="AutoShape 58"/>
          <p:cNvCxnSpPr>
            <a:cxnSpLocks noChangeShapeType="1"/>
            <a:stCxn id="49155" idx="6"/>
            <a:endCxn id="49205" idx="1"/>
          </p:cNvCxnSpPr>
          <p:nvPr/>
        </p:nvCxnSpPr>
        <p:spPr bwMode="auto">
          <a:xfrm flipV="1">
            <a:off x="3059381" y="1676400"/>
            <a:ext cx="4648200" cy="2667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1" name="AutoShape 59"/>
          <p:cNvCxnSpPr>
            <a:cxnSpLocks noChangeShapeType="1"/>
            <a:stCxn id="49155" idx="6"/>
            <a:endCxn id="49204" idx="1"/>
          </p:cNvCxnSpPr>
          <p:nvPr/>
        </p:nvCxnSpPr>
        <p:spPr bwMode="auto">
          <a:xfrm flipV="1">
            <a:off x="3059381" y="1676400"/>
            <a:ext cx="3810000" cy="2667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2" name="AutoShape 60"/>
          <p:cNvCxnSpPr>
            <a:cxnSpLocks noChangeShapeType="1"/>
            <a:stCxn id="49155" idx="7"/>
            <a:endCxn id="49203" idx="1"/>
          </p:cNvCxnSpPr>
          <p:nvPr/>
        </p:nvCxnSpPr>
        <p:spPr bwMode="auto">
          <a:xfrm flipV="1">
            <a:off x="2926031" y="1676400"/>
            <a:ext cx="2952751" cy="234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3" name="AutoShape 61"/>
          <p:cNvCxnSpPr>
            <a:cxnSpLocks noChangeShapeType="1"/>
            <a:stCxn id="49155" idx="7"/>
            <a:endCxn id="49202" idx="1"/>
          </p:cNvCxnSpPr>
          <p:nvPr/>
        </p:nvCxnSpPr>
        <p:spPr bwMode="auto">
          <a:xfrm flipV="1">
            <a:off x="2926031" y="1676400"/>
            <a:ext cx="1962151" cy="234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4" name="AutoShape 62"/>
          <p:cNvCxnSpPr>
            <a:cxnSpLocks noChangeShapeType="1"/>
            <a:stCxn id="49167" idx="2"/>
            <a:endCxn id="49157" idx="3"/>
          </p:cNvCxnSpPr>
          <p:nvPr/>
        </p:nvCxnSpPr>
        <p:spPr bwMode="auto">
          <a:xfrm flipH="1" flipV="1">
            <a:off x="1230581" y="1600200"/>
            <a:ext cx="4953000" cy="274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5" name="AutoShape 63"/>
          <p:cNvCxnSpPr>
            <a:cxnSpLocks noChangeShapeType="1"/>
            <a:stCxn id="49167" idx="2"/>
            <a:endCxn id="49158" idx="3"/>
          </p:cNvCxnSpPr>
          <p:nvPr/>
        </p:nvCxnSpPr>
        <p:spPr bwMode="auto">
          <a:xfrm flipH="1" flipV="1">
            <a:off x="2221181" y="1600200"/>
            <a:ext cx="3962400" cy="274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6" name="AutoShape 64"/>
          <p:cNvCxnSpPr>
            <a:cxnSpLocks noChangeShapeType="1"/>
            <a:stCxn id="49167" idx="1"/>
            <a:endCxn id="49159" idx="3"/>
          </p:cNvCxnSpPr>
          <p:nvPr/>
        </p:nvCxnSpPr>
        <p:spPr bwMode="auto">
          <a:xfrm flipH="1" flipV="1">
            <a:off x="3135582" y="1600200"/>
            <a:ext cx="3181351" cy="2419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7" name="AutoShape 65"/>
          <p:cNvCxnSpPr>
            <a:cxnSpLocks noChangeShapeType="1"/>
            <a:stCxn id="49167" idx="1"/>
            <a:endCxn id="49192" idx="3"/>
          </p:cNvCxnSpPr>
          <p:nvPr/>
        </p:nvCxnSpPr>
        <p:spPr bwMode="auto">
          <a:xfrm flipH="1" flipV="1">
            <a:off x="4049982" y="1600200"/>
            <a:ext cx="2266951" cy="2419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18" name="Line 66"/>
          <p:cNvSpPr>
            <a:spLocks noChangeShapeType="1"/>
          </p:cNvSpPr>
          <p:nvPr/>
        </p:nvSpPr>
        <p:spPr bwMode="auto">
          <a:xfrm>
            <a:off x="10019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19" name="Line 67"/>
          <p:cNvSpPr>
            <a:spLocks noChangeShapeType="1"/>
          </p:cNvSpPr>
          <p:nvPr/>
        </p:nvSpPr>
        <p:spPr bwMode="auto">
          <a:xfrm>
            <a:off x="19925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0" name="Line 68"/>
          <p:cNvSpPr>
            <a:spLocks noChangeShapeType="1"/>
          </p:cNvSpPr>
          <p:nvPr/>
        </p:nvSpPr>
        <p:spPr bwMode="auto">
          <a:xfrm>
            <a:off x="29069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1" name="Line 69"/>
          <p:cNvSpPr>
            <a:spLocks noChangeShapeType="1"/>
          </p:cNvSpPr>
          <p:nvPr/>
        </p:nvSpPr>
        <p:spPr bwMode="auto">
          <a:xfrm>
            <a:off x="37451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2" name="Line 70"/>
          <p:cNvSpPr>
            <a:spLocks noChangeShapeType="1"/>
          </p:cNvSpPr>
          <p:nvPr/>
        </p:nvSpPr>
        <p:spPr bwMode="auto">
          <a:xfrm>
            <a:off x="51167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3" name="Line 71"/>
          <p:cNvSpPr>
            <a:spLocks noChangeShapeType="1"/>
          </p:cNvSpPr>
          <p:nvPr/>
        </p:nvSpPr>
        <p:spPr bwMode="auto">
          <a:xfrm>
            <a:off x="61073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4" name="Line 72"/>
          <p:cNvSpPr>
            <a:spLocks noChangeShapeType="1"/>
          </p:cNvSpPr>
          <p:nvPr/>
        </p:nvSpPr>
        <p:spPr bwMode="auto">
          <a:xfrm>
            <a:off x="70979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5" name="Line 73"/>
          <p:cNvSpPr>
            <a:spLocks noChangeShapeType="1"/>
          </p:cNvSpPr>
          <p:nvPr/>
        </p:nvSpPr>
        <p:spPr bwMode="auto">
          <a:xfrm>
            <a:off x="79361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covariance matrix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003" y="1643000"/>
            <a:ext cx="4508500" cy="18161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46" y="3830525"/>
            <a:ext cx="7912100" cy="4191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08" y="5512469"/>
            <a:ext cx="5473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7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45035"/>
          </a:xfrm>
        </p:spPr>
        <p:txBody>
          <a:bodyPr/>
          <a:lstStyle/>
          <a:p>
            <a:r>
              <a:rPr lang="en-US" dirty="0" smtClean="0"/>
              <a:t>A Re-parameterization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495" y="1230168"/>
            <a:ext cx="3340100" cy="495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87" y="2307936"/>
            <a:ext cx="7861300" cy="533400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09" y="3598719"/>
            <a:ext cx="5461000" cy="2616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184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Parameters are not identifiable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950593"/>
            <a:ext cx="8229600" cy="2367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distinct (</a:t>
            </a:r>
            <a:r>
              <a:rPr lang="en-US" dirty="0"/>
              <a:t>Lambda, </a:t>
            </a:r>
            <a:r>
              <a:rPr lang="en-US" dirty="0" smtClean="0"/>
              <a:t>Phi, Omega) sets give </a:t>
            </a:r>
            <a:r>
              <a:rPr lang="en-US" dirty="0"/>
              <a:t>the same Sigma, and hence the same distribution of the </a:t>
            </a:r>
            <a:r>
              <a:rPr lang="en-US" dirty="0" smtClean="0"/>
              <a:t>data (</a:t>
            </a:r>
            <a:r>
              <a:rPr lang="en-US" smtClean="0"/>
              <a:t>under normality).</a:t>
            </a:r>
            <a:endParaRPr lang="en-US" dirty="0"/>
          </a:p>
          <a:p>
            <a:r>
              <a:rPr lang="en-US" dirty="0" smtClean="0"/>
              <a:t>Actually, there are infinitely many. Let </a:t>
            </a:r>
            <a:r>
              <a:rPr lang="en-US" b="1" dirty="0" smtClean="0"/>
              <a:t>Q</a:t>
            </a:r>
            <a:r>
              <a:rPr lang="en-US" dirty="0" smtClean="0"/>
              <a:t> be an arbitrary covariance matrix for </a:t>
            </a:r>
            <a:r>
              <a:rPr lang="en-US" b="1" dirty="0" smtClean="0"/>
              <a:t>F</a:t>
            </a:r>
            <a:r>
              <a:rPr lang="en-US" dirty="0" smtClean="0"/>
              <a:t>.</a:t>
            </a:r>
          </a:p>
        </p:txBody>
      </p:sp>
      <p:pic>
        <p:nvPicPr>
          <p:cNvPr id="12" name="Picture 1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15" y="4373418"/>
            <a:ext cx="6007100" cy="23368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97" y="1107831"/>
            <a:ext cx="6591300" cy="55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2085</Words>
  <Application>Microsoft Macintosh PowerPoint</Application>
  <PresentationFormat>On-screen Show (4:3)</PresentationFormat>
  <Paragraphs>143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Exploratory Factor Analysis</vt:lpstr>
      <vt:lpstr>Factor Analysis: The Measurement Model</vt:lpstr>
      <vt:lpstr>Example with 2 factors and 8 observed variables</vt:lpstr>
      <vt:lpstr>Terminology</vt:lpstr>
      <vt:lpstr>Factor Analysis can be</vt:lpstr>
      <vt:lpstr>Unconstrained (Exploratory)  Factor Analysis</vt:lpstr>
      <vt:lpstr>Calculate the covariance matrix</vt:lpstr>
      <vt:lpstr>A Re-parameterization</vt:lpstr>
      <vt:lpstr>Parameters are not identifiable</vt:lpstr>
      <vt:lpstr>Restrict the model</vt:lpstr>
      <vt:lpstr>Another Source of non-identifiability R is an orthoganal (rotation) matrix</vt:lpstr>
      <vt:lpstr>A Solution</vt:lpstr>
      <vt:lpstr>Consulting advice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Analysis</dc:title>
  <dc:creator>Earl Monroe</dc:creator>
  <cp:lastModifiedBy>Kareem</cp:lastModifiedBy>
  <cp:revision>152</cp:revision>
  <cp:lastPrinted>2015-03-18T14:59:05Z</cp:lastPrinted>
  <dcterms:created xsi:type="dcterms:W3CDTF">2011-03-08T00:11:22Z</dcterms:created>
  <dcterms:modified xsi:type="dcterms:W3CDTF">2022-10-22T00:07:15Z</dcterms:modified>
</cp:coreProperties>
</file>